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DF5D-F443-42B6-927E-5AA8F9CB6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C48FDE-8346-425D-84E5-572218B38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32980-B2FA-428C-BCFA-3E7CB4C0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B185D-60D3-4B5F-9DB2-1758E467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FE4C0-2AFF-4C5B-9764-79FCB022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2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44782-E656-4857-95E4-5AE18574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AFB82-33E5-411C-9D5D-CA5972EB5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6C11F-54D6-49CD-9938-871D3CCB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03E8-92AC-4596-ABC5-DE31101A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F97E-F136-4599-9CD9-DC425535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2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AF1EA2-9838-4639-8572-435F5E9FF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37D49-4C0A-49CE-82BB-F75577A9A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92E61-FC8D-4517-A19C-35F2D603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1B63F-3F99-4691-88C8-CDFCEE7C9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2566-8955-44BC-8002-C6013367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8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3ED8-B962-4823-939B-C50158BFC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81571-55C0-4604-8E44-590C8D35A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7E519-A48C-486A-8417-B175D1F8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CE5DC-E0DE-4538-8ACE-75DA626E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03F2B-8FD7-48BA-ADFF-B62A608C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4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4E46-53B5-4318-83DF-E72B7178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A3885-25FA-4B81-BDC9-CE5E6A984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F98B1-91C5-4FBD-8CD6-416A5820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B24D1-6988-4FFB-ACBD-C034D6D7E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16D4A-79D0-44F1-B22A-673BC143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2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E222-1673-4E4F-ADF8-119EC2E5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A32BF-B17F-4EBF-8EB3-4FC67CDF5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57ABA9-C666-42C1-BC0A-ED87D570E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99B7C-B494-40E4-8E59-D42EF036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21AB7-1FE3-4AC7-9E2A-59083865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B988F-93CE-4293-9AE7-4375D6E3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0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A9F3-1DC8-4BF0-AB1E-BFA3F1CF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87268-BE9D-4322-8946-3FEFC4E03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794FA-7460-483E-B722-9AD6B935D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C5F81-DDE6-4C42-9A61-50CE12E281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1D8FAF-A517-49BE-825E-D36E5065D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57C78-BB35-4C11-906C-79A9D17A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BAEA5-14BB-4817-A01F-848E910F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E2FA7E-BA21-4DE8-AC4E-CFECAA3B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5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02936-D909-440C-A61B-16A4ED61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5F125-0D0E-4C6C-A782-2B51C179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D50F8-FD84-43B4-8A79-6F3A4408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95AC3-D38B-4E10-9355-4C0AC654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DBF9B-9D2D-468E-B70A-60B2A0C2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8953F1-D661-48B1-968E-F4BA0CF2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D18C3-FABB-4152-A303-687AB5C7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3629-35FD-42AF-B7F5-D4A14A021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EF589-4595-420C-B532-8C06F2AE6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89A95-32F8-41DD-B11E-0BE034BC1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809E9-17F3-4AFD-A94A-EC48C59D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A3D91-5371-4765-AF7F-5042D6C8D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D04B5-07EC-4B61-9412-A463D7DF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1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53CBF-6902-44E2-886B-D036C509A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BB8ABB-35EB-4018-A9B4-1DCBDA678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80C0D-AAAA-4F2E-A574-68D27D7B0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CF79F-18EB-44BA-ADC5-3C7DA445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3C97B-C179-4030-8ACD-B809F4DF0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591BD-33D9-4E3B-8E7D-0595BAF0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8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99C3E9-AC41-46E2-9FEF-47B28388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692A9-BC0A-42EA-8472-10A1C388C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B50A1-9B95-4558-BC46-25F40A380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05B79-41F4-410A-85C9-AB49E754B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8DA06-38CC-4E2D-8E67-79BCC39162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7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rektoritraining.com/analytical-thinking-and-problem-solving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irektoritraining.com/training-manajemen-perubahan-dalam-era-globalisasi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direktoritraining.com/training-public-speaking-and-presentation-skill-2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6" name="Picture 28" descr="Gambar terkait">
            <a:extLst>
              <a:ext uri="{FF2B5EF4-FFF2-40B4-BE49-F238E27FC236}">
                <a16:creationId xmlns:a16="http://schemas.microsoft.com/office/drawing/2014/main" id="{9CC9A4EA-37FD-4E09-9058-A5323577B6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" t="32947" r="27155"/>
          <a:stretch/>
        </p:blipFill>
        <p:spPr bwMode="auto">
          <a:xfrm>
            <a:off x="0" y="0"/>
            <a:ext cx="123223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 result for logo unj">
            <a:extLst>
              <a:ext uri="{FF2B5EF4-FFF2-40B4-BE49-F238E27FC236}">
                <a16:creationId xmlns:a16="http://schemas.microsoft.com/office/drawing/2014/main" id="{FE7B0F54-9FD3-4862-8812-0CBEC67BB18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029" y="193319"/>
            <a:ext cx="1555306" cy="160671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191CC8F-E28B-41B2-9C57-9D5C9F690AFB}"/>
              </a:ext>
            </a:extLst>
          </p:cNvPr>
          <p:cNvSpPr/>
          <p:nvPr/>
        </p:nvSpPr>
        <p:spPr>
          <a:xfrm>
            <a:off x="3864790" y="5559200"/>
            <a:ext cx="472308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800" b="1" dirty="0">
                <a:ln w="0"/>
                <a:solidFill>
                  <a:srgbClr val="33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PASCASARJANA</a:t>
            </a:r>
          </a:p>
          <a:p>
            <a:pPr algn="ctr"/>
            <a:r>
              <a:rPr lang="id-ID" sz="2800" b="1" cap="none" spc="0" dirty="0">
                <a:ln w="0"/>
                <a:solidFill>
                  <a:srgbClr val="33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 NEGERI JAKARTA</a:t>
            </a:r>
            <a:endParaRPr lang="en-US" sz="2800" b="1" cap="none" spc="0" dirty="0">
              <a:ln w="0"/>
              <a:solidFill>
                <a:srgbClr val="33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33D7C5-E215-4575-AEE4-92022D50EF54}"/>
              </a:ext>
            </a:extLst>
          </p:cNvPr>
          <p:cNvSpPr/>
          <p:nvPr/>
        </p:nvSpPr>
        <p:spPr>
          <a:xfrm>
            <a:off x="2746172" y="2140964"/>
            <a:ext cx="66996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>
                <a:ln w="0"/>
                <a:solidFill>
                  <a:srgbClr val="33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EDUCATIONAL CENTER</a:t>
            </a:r>
          </a:p>
          <a:p>
            <a:pPr algn="ctr"/>
            <a:r>
              <a:rPr lang="id-ID" sz="5400" b="1" cap="none" spc="0" dirty="0">
                <a:ln w="0"/>
                <a:solidFill>
                  <a:srgbClr val="33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EXCELENT</a:t>
            </a:r>
            <a:endParaRPr lang="en-US" sz="5400" b="1" cap="none" spc="0" dirty="0">
              <a:ln w="0"/>
              <a:solidFill>
                <a:srgbClr val="3333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78" name="Picture 30" descr="Hasil gambar untuk logo dki">
            <a:extLst>
              <a:ext uri="{FF2B5EF4-FFF2-40B4-BE49-F238E27FC236}">
                <a16:creationId xmlns:a16="http://schemas.microsoft.com/office/drawing/2014/main" id="{2E5430BC-55D6-4814-9F44-8FA569228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05" y="193319"/>
            <a:ext cx="1756728" cy="17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asil gambar untuk willington University logo new zealand">
            <a:extLst>
              <a:ext uri="{FF2B5EF4-FFF2-40B4-BE49-F238E27FC236}">
                <a16:creationId xmlns:a16="http://schemas.microsoft.com/office/drawing/2014/main" id="{635B8473-8B2E-45AD-8218-91E12FC9C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4" b="16164"/>
          <a:stretch/>
        </p:blipFill>
        <p:spPr bwMode="auto">
          <a:xfrm>
            <a:off x="7954587" y="0"/>
            <a:ext cx="3911599" cy="194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77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B001C-0913-4EB7-BE94-B831C1175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KEY THEMES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6467A-FF8B-4CC9-A694-3CD8D0A83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2874" y="2364118"/>
            <a:ext cx="3894667" cy="2483909"/>
          </a:xfrm>
        </p:spPr>
        <p:txBody>
          <a:bodyPr>
            <a:normAutofit fontScale="92500"/>
          </a:bodyPr>
          <a:lstStyle/>
          <a:p>
            <a:r>
              <a:rPr lang="id-ID" dirty="0"/>
              <a:t>EMPOWERING PRINCIPALS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r>
              <a:rPr lang="id-ID" dirty="0"/>
              <a:t>EMPOWERING TEACHERS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3074" name="Picture 2" descr="Hasil gambar untuk vice principals school clipart">
            <a:extLst>
              <a:ext uri="{FF2B5EF4-FFF2-40B4-BE49-F238E27FC236}">
                <a16:creationId xmlns:a16="http://schemas.microsoft.com/office/drawing/2014/main" id="{57FCD633-211A-4C63-AF83-3167D2D6E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22" y="1923519"/>
            <a:ext cx="136755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asil gambar untuk teacher school clipart">
            <a:extLst>
              <a:ext uri="{FF2B5EF4-FFF2-40B4-BE49-F238E27FC236}">
                <a16:creationId xmlns:a16="http://schemas.microsoft.com/office/drawing/2014/main" id="{B3172575-FAA6-4D4E-8809-4F1CEE46D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13" y="3916362"/>
            <a:ext cx="1124254" cy="173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AAEEB3-620F-4113-862F-491AFE1230EB}"/>
              </a:ext>
            </a:extLst>
          </p:cNvPr>
          <p:cNvSpPr txBox="1"/>
          <p:nvPr/>
        </p:nvSpPr>
        <p:spPr>
          <a:xfrm>
            <a:off x="7860468" y="2013345"/>
            <a:ext cx="42502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800" dirty="0"/>
              <a:t>EMPOWERING POLICY-MAKERS</a:t>
            </a:r>
          </a:p>
          <a:p>
            <a:endParaRPr lang="id-ID" sz="2800" dirty="0"/>
          </a:p>
          <a:p>
            <a:endParaRPr lang="id-ID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800" dirty="0"/>
              <a:t>EMPOWERING STUNDENTS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3080" name="Picture 8" descr="Hasil gambar untuk student school clipart">
            <a:extLst>
              <a:ext uri="{FF2B5EF4-FFF2-40B4-BE49-F238E27FC236}">
                <a16:creationId xmlns:a16="http://schemas.microsoft.com/office/drawing/2014/main" id="{BC13448B-A868-45EF-A3D4-B36B76843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803" y="3700595"/>
            <a:ext cx="1781326" cy="155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asil gambar untuk policy maker clipart">
            <a:extLst>
              <a:ext uri="{FF2B5EF4-FFF2-40B4-BE49-F238E27FC236}">
                <a16:creationId xmlns:a16="http://schemas.microsoft.com/office/drawing/2014/main" id="{0E0FDCBD-C233-49DE-BD6F-375A84F307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58" r="50000"/>
          <a:stretch/>
        </p:blipFill>
        <p:spPr bwMode="auto">
          <a:xfrm>
            <a:off x="6096000" y="2013345"/>
            <a:ext cx="1367550" cy="1498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65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A6F6F3-F148-46C9-BE86-E45930CD1691}"/>
              </a:ext>
            </a:extLst>
          </p:cNvPr>
          <p:cNvSpPr/>
          <p:nvPr/>
        </p:nvSpPr>
        <p:spPr>
          <a:xfrm>
            <a:off x="367183" y="128601"/>
            <a:ext cx="5302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EMPOWERING PRINCIPALS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440299-6330-4BFF-810D-EFA6C6951300}"/>
              </a:ext>
            </a:extLst>
          </p:cNvPr>
          <p:cNvSpPr txBox="1"/>
          <p:nvPr/>
        </p:nvSpPr>
        <p:spPr>
          <a:xfrm>
            <a:off x="3437467" y="889464"/>
            <a:ext cx="8585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manajemen sekolah “merdeka belajar”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d-ID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manajamen  kurikulum  “merdeka belajar”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d-ID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Supervisi  “merdeka belajar”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d-ID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manajemen “zonasisasi”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d-ID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manajemen mutu sekolah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id-ID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  <p:pic>
        <p:nvPicPr>
          <p:cNvPr id="4" name="Picture 2" descr="Hasil gambar untuk vice principals school clipart">
            <a:extLst>
              <a:ext uri="{FF2B5EF4-FFF2-40B4-BE49-F238E27FC236}">
                <a16:creationId xmlns:a16="http://schemas.microsoft.com/office/drawing/2014/main" id="{6BF92DDE-752C-4BF2-B534-A6782DB92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17" y="1628843"/>
            <a:ext cx="2900950" cy="311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2F4AD4-BF37-458B-841D-557F25F07548}"/>
              </a:ext>
            </a:extLst>
          </p:cNvPr>
          <p:cNvSpPr/>
          <p:nvPr/>
        </p:nvSpPr>
        <p:spPr>
          <a:xfrm>
            <a:off x="583269" y="264066"/>
            <a:ext cx="5051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EMPOWERING TEACHERS</a:t>
            </a:r>
          </a:p>
        </p:txBody>
      </p:sp>
      <p:pic>
        <p:nvPicPr>
          <p:cNvPr id="3" name="Picture 6" descr="Hasil gambar untuk teacher school clipart">
            <a:extLst>
              <a:ext uri="{FF2B5EF4-FFF2-40B4-BE49-F238E27FC236}">
                <a16:creationId xmlns:a16="http://schemas.microsoft.com/office/drawing/2014/main" id="{674BB221-3091-47BF-B6C8-540BCD87A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45" y="1828801"/>
            <a:ext cx="1792189" cy="348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726CC-4B84-4CA3-B260-1A442121CD36}"/>
              </a:ext>
            </a:extLst>
          </p:cNvPr>
          <p:cNvSpPr txBox="1"/>
          <p:nvPr/>
        </p:nvSpPr>
        <p:spPr>
          <a:xfrm>
            <a:off x="2800655" y="1265997"/>
            <a:ext cx="858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Penyusunan RPS “merdeka belajar”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Metode Pembelajaran“merdeka belajar”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Pengembangan Media “merdeka belajar”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Penilaian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Kompetensi Profesional Bidang Studi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Kompetensi Kepribadian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d-ID" sz="3200" dirty="0"/>
              <a:t>Pelatihan Kompetensi Sosial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61592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asil gambar untuk policy maker clipart">
            <a:extLst>
              <a:ext uri="{FF2B5EF4-FFF2-40B4-BE49-F238E27FC236}">
                <a16:creationId xmlns:a16="http://schemas.microsoft.com/office/drawing/2014/main" id="{0A25AAF2-633B-4F49-AA0F-553DD828C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57868"/>
            <a:ext cx="3505200" cy="40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8A3E82-8C62-47C1-AFC2-47882B04A723}"/>
              </a:ext>
            </a:extLst>
          </p:cNvPr>
          <p:cNvSpPr/>
          <p:nvPr/>
        </p:nvSpPr>
        <p:spPr>
          <a:xfrm>
            <a:off x="4120391" y="474134"/>
            <a:ext cx="4889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EMPOWERING POLICY-MAKERS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BD27B9-7D7E-4D2F-ADDE-3D2FBD3DF947}"/>
              </a:ext>
            </a:extLst>
          </p:cNvPr>
          <p:cNvSpPr txBox="1"/>
          <p:nvPr/>
        </p:nvSpPr>
        <p:spPr>
          <a:xfrm>
            <a:off x="4120391" y="1557868"/>
            <a:ext cx="73265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PELATIHAN</a:t>
            </a:r>
          </a:p>
          <a:p>
            <a:endParaRPr lang="id-ID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Evaluasi Program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Penelitian Kebijakan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Analytical Thinking and Problem Solving</a:t>
            </a:r>
            <a:endParaRPr lang="id-ID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Training </a:t>
            </a:r>
            <a:r>
              <a:rPr lang="en-US" sz="24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Manajemen</a:t>
            </a: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Perubahan</a:t>
            </a: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dalam</a:t>
            </a: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Era </a:t>
            </a:r>
            <a:r>
              <a:rPr lang="en-US" sz="24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Globalisasi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err="1"/>
              <a:t>Pelatihan</a:t>
            </a:r>
            <a:r>
              <a:rPr lang="en-US" sz="2400" dirty="0"/>
              <a:t> Make Decision Making With High-impact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d-ID" sz="2400" dirty="0"/>
          </a:p>
          <a:p>
            <a:r>
              <a:rPr lang="id-ID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376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195AF-66E5-4991-9423-435BB97046C6}"/>
              </a:ext>
            </a:extLst>
          </p:cNvPr>
          <p:cNvSpPr/>
          <p:nvPr/>
        </p:nvSpPr>
        <p:spPr>
          <a:xfrm>
            <a:off x="1649270" y="492585"/>
            <a:ext cx="4248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EMPOWERING STUNDENTS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2" name="Picture 4" descr="Hasil gambar untuk student ict clipart">
            <a:extLst>
              <a:ext uri="{FF2B5EF4-FFF2-40B4-BE49-F238E27FC236}">
                <a16:creationId xmlns:a16="http://schemas.microsoft.com/office/drawing/2014/main" id="{0AD2FA00-88F9-4ABE-AC34-679B59FD6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332" y="255519"/>
            <a:ext cx="2833973" cy="245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7EAEB1-7E59-4300-AEC4-F2D16C828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169" y="4035741"/>
            <a:ext cx="3306763" cy="26177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5B37DB-318D-491E-9FFB-92A2F6B9E268}"/>
              </a:ext>
            </a:extLst>
          </p:cNvPr>
          <p:cNvSpPr txBox="1"/>
          <p:nvPr/>
        </p:nvSpPr>
        <p:spPr>
          <a:xfrm>
            <a:off x="7065638" y="4427946"/>
            <a:ext cx="4827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Pengembangan Literasi Digital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Pengembangan Literasi Informasi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Pemanfaatan Big Data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Pemanfaatan Cloud System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915A9C-0C39-456F-B3B7-24BE36ABBA92}"/>
              </a:ext>
            </a:extLst>
          </p:cNvPr>
          <p:cNvSpPr txBox="1"/>
          <p:nvPr/>
        </p:nvSpPr>
        <p:spPr>
          <a:xfrm>
            <a:off x="1649270" y="1920262"/>
            <a:ext cx="5352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Penguatan PISA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Pengembangan Model Gerakan Literasi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B6D02-5238-443C-9AFC-35A102A82E08}"/>
              </a:ext>
            </a:extLst>
          </p:cNvPr>
          <p:cNvSpPr txBox="1"/>
          <p:nvPr/>
        </p:nvSpPr>
        <p:spPr>
          <a:xfrm flipH="1">
            <a:off x="1243205" y="1306226"/>
            <a:ext cx="4545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Sekolah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FCDBAD-49AB-40C8-BB97-62C3EB2C1813}"/>
              </a:ext>
            </a:extLst>
          </p:cNvPr>
          <p:cNvSpPr txBox="1"/>
          <p:nvPr/>
        </p:nvSpPr>
        <p:spPr>
          <a:xfrm>
            <a:off x="4231664" y="3120591"/>
            <a:ext cx="4827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Penguatan Deradikalisme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400" dirty="0"/>
              <a:t>Penguatan kehidupan warga global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057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17DB2F-DC0C-485D-80CB-0EA7ECFDA537}"/>
              </a:ext>
            </a:extLst>
          </p:cNvPr>
          <p:cNvSpPr txBox="1"/>
          <p:nvPr/>
        </p:nvSpPr>
        <p:spPr>
          <a:xfrm>
            <a:off x="897467" y="474134"/>
            <a:ext cx="7603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 dan Pengabdian Masyarakat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98E43A-4B12-4D2E-AA69-6FA79607E4B3}"/>
              </a:ext>
            </a:extLst>
          </p:cNvPr>
          <p:cNvSpPr txBox="1"/>
          <p:nvPr/>
        </p:nvSpPr>
        <p:spPr>
          <a:xfrm flipH="1">
            <a:off x="1214117" y="1520968"/>
            <a:ext cx="48818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 research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000" dirty="0"/>
              <a:t>Pengembangan Pendidikan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000" dirty="0"/>
              <a:t>Pengembangan SDM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000" dirty="0"/>
              <a:t>Kebijakan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6DA93E-FBB5-438D-AE35-4A08B392D481}"/>
              </a:ext>
            </a:extLst>
          </p:cNvPr>
          <p:cNvSpPr txBox="1"/>
          <p:nvPr/>
        </p:nvSpPr>
        <p:spPr>
          <a:xfrm flipH="1">
            <a:off x="1214118" y="3398040"/>
            <a:ext cx="66260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Pendampingan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000" dirty="0"/>
              <a:t>Pendampingan untuk Guru dalam Penelitian  Tindakan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000" dirty="0"/>
              <a:t>Pendampingan untuk Guru dalam Penulisan Artikel Ilmiah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9FCBDA-1ACF-4D8B-8B4E-F04864194B4F}"/>
              </a:ext>
            </a:extLst>
          </p:cNvPr>
          <p:cNvSpPr txBox="1"/>
          <p:nvPr/>
        </p:nvSpPr>
        <p:spPr>
          <a:xfrm flipH="1">
            <a:off x="1214118" y="4967335"/>
            <a:ext cx="66260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Pengabdian Masyarakat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000" dirty="0"/>
              <a:t>Pengembangan Kelurahan Binaan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d-ID" sz="2000" dirty="0"/>
              <a:t>Pemgembangan Sekolah Model</a:t>
            </a:r>
          </a:p>
        </p:txBody>
      </p:sp>
    </p:spTree>
    <p:extLst>
      <p:ext uri="{BB962C8B-B14F-4D97-AF65-F5344CB8AC3E}">
        <p14:creationId xmlns:p14="http://schemas.microsoft.com/office/powerpoint/2010/main" val="308053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8B7C4D-5305-4623-AF1E-ABA5429E1BFF}"/>
              </a:ext>
            </a:extLst>
          </p:cNvPr>
          <p:cNvSpPr txBox="1"/>
          <p:nvPr/>
        </p:nvSpPr>
        <p:spPr>
          <a:xfrm>
            <a:off x="1700880" y="431225"/>
            <a:ext cx="2666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CENTER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2FCCA8-05CF-4AB4-97D0-88F1646F8523}"/>
              </a:ext>
            </a:extLst>
          </p:cNvPr>
          <p:cNvSpPr txBox="1"/>
          <p:nvPr/>
        </p:nvSpPr>
        <p:spPr>
          <a:xfrm>
            <a:off x="4775200" y="1349345"/>
            <a:ext cx="37368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/>
              <a:t>TOEFL/ </a:t>
            </a:r>
            <a:r>
              <a:rPr lang="en-US" sz="2000" dirty="0"/>
              <a:t>IELTS</a:t>
            </a:r>
            <a:endParaRPr lang="id-ID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/>
              <a:t>Test Potensi Akademik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000" dirty="0"/>
              <a:t>Academic Writing</a:t>
            </a:r>
            <a:endParaRPr lang="id-ID" sz="20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Speaking and Presentation </a:t>
            </a:r>
            <a:r>
              <a:rPr lang="en-US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Skill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8194" name="Picture 2" descr="Hasil gambar untuk toefl ielts clip art">
            <a:extLst>
              <a:ext uri="{FF2B5EF4-FFF2-40B4-BE49-F238E27FC236}">
                <a16:creationId xmlns:a16="http://schemas.microsoft.com/office/drawing/2014/main" id="{65EBA428-F1AE-4D48-B99A-86DE870E7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55" y="2134175"/>
            <a:ext cx="3759881" cy="449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asil gambar untuk test tpa clip art">
            <a:extLst>
              <a:ext uri="{FF2B5EF4-FFF2-40B4-BE49-F238E27FC236}">
                <a16:creationId xmlns:a16="http://schemas.microsoft.com/office/drawing/2014/main" id="{81DE53F5-D0C3-4879-8D46-4438BFF09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179" y="3098800"/>
            <a:ext cx="3031066" cy="336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5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186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4 KEY THEMES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Center of Excelent in Education</dc:title>
  <dc:creator>Dell</dc:creator>
  <cp:lastModifiedBy>Dell</cp:lastModifiedBy>
  <cp:revision>45</cp:revision>
  <dcterms:created xsi:type="dcterms:W3CDTF">2020-01-29T09:33:17Z</dcterms:created>
  <dcterms:modified xsi:type="dcterms:W3CDTF">2020-03-09T15:23:21Z</dcterms:modified>
</cp:coreProperties>
</file>