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34"/>
  </p:notesMasterIdLst>
  <p:handoutMasterIdLst>
    <p:handoutMasterId r:id="rId135"/>
  </p:handoutMasterIdLst>
  <p:sldIdLst>
    <p:sldId id="256" r:id="rId3"/>
    <p:sldId id="262" r:id="rId4"/>
    <p:sldId id="257" r:id="rId5"/>
    <p:sldId id="258" r:id="rId6"/>
    <p:sldId id="259" r:id="rId7"/>
    <p:sldId id="260" r:id="rId8"/>
    <p:sldId id="398" r:id="rId9"/>
    <p:sldId id="263" r:id="rId10"/>
    <p:sldId id="264" r:id="rId11"/>
    <p:sldId id="265" r:id="rId12"/>
    <p:sldId id="261" r:id="rId13"/>
    <p:sldId id="267" r:id="rId14"/>
    <p:sldId id="268" r:id="rId15"/>
    <p:sldId id="408" r:id="rId16"/>
    <p:sldId id="409" r:id="rId17"/>
    <p:sldId id="410" r:id="rId18"/>
    <p:sldId id="411" r:id="rId19"/>
    <p:sldId id="392" r:id="rId20"/>
    <p:sldId id="401" r:id="rId21"/>
    <p:sldId id="404" r:id="rId22"/>
    <p:sldId id="402" r:id="rId23"/>
    <p:sldId id="403" r:id="rId24"/>
    <p:sldId id="275" r:id="rId25"/>
    <p:sldId id="393" r:id="rId26"/>
    <p:sldId id="276" r:id="rId27"/>
    <p:sldId id="277" r:id="rId28"/>
    <p:sldId id="278" r:id="rId29"/>
    <p:sldId id="387" r:id="rId30"/>
    <p:sldId id="279" r:id="rId31"/>
    <p:sldId id="280" r:id="rId32"/>
    <p:sldId id="281" r:id="rId33"/>
    <p:sldId id="282" r:id="rId34"/>
    <p:sldId id="394" r:id="rId35"/>
    <p:sldId id="399" r:id="rId36"/>
    <p:sldId id="395" r:id="rId37"/>
    <p:sldId id="283" r:id="rId38"/>
    <p:sldId id="412" r:id="rId39"/>
    <p:sldId id="396" r:id="rId40"/>
    <p:sldId id="407" r:id="rId41"/>
    <p:sldId id="285" r:id="rId42"/>
    <p:sldId id="286" r:id="rId43"/>
    <p:sldId id="287" r:id="rId44"/>
    <p:sldId id="288" r:id="rId45"/>
    <p:sldId id="289" r:id="rId46"/>
    <p:sldId id="290" r:id="rId47"/>
    <p:sldId id="291" r:id="rId48"/>
    <p:sldId id="388"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2" r:id="rId90"/>
    <p:sldId id="333" r:id="rId91"/>
    <p:sldId id="334" r:id="rId92"/>
    <p:sldId id="335" r:id="rId93"/>
    <p:sldId id="336" r:id="rId94"/>
    <p:sldId id="389" r:id="rId95"/>
    <p:sldId id="337"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90" r:id="rId121"/>
    <p:sldId id="373" r:id="rId122"/>
    <p:sldId id="374" r:id="rId123"/>
    <p:sldId id="375" r:id="rId124"/>
    <p:sldId id="379" r:id="rId125"/>
    <p:sldId id="380" r:id="rId126"/>
    <p:sldId id="391" r:id="rId127"/>
    <p:sldId id="381" r:id="rId128"/>
    <p:sldId id="400" r:id="rId129"/>
    <p:sldId id="383" r:id="rId130"/>
    <p:sldId id="384" r:id="rId131"/>
    <p:sldId id="405" r:id="rId132"/>
    <p:sldId id="385" r:id="rId1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006600"/>
    <a:srgbClr val="800000"/>
    <a:srgbClr val="D60093"/>
    <a:srgbClr val="587C34"/>
    <a:srgbClr val="990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8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theme" Target="theme/theme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notesMaster" Target="notesMasters/notesMaster1.xml"/><Relationship Id="rId13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718566-0320-4D25-952A-C20057686877}"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A8048D0D-7862-4981-B430-05DC33D917D7}">
      <dgm:prSet/>
      <dgm:spPr>
        <a:solidFill>
          <a:srgbClr val="990000"/>
        </a:solidFill>
      </dgm:spPr>
      <dgm:t>
        <a:bodyPr/>
        <a:lstStyle/>
        <a:p>
          <a:r>
            <a:rPr lang="en-US" dirty="0" smtClean="0">
              <a:latin typeface="Britannic Bold" pitchFamily="34" charset="0"/>
            </a:rPr>
            <a:t>1. </a:t>
          </a:r>
          <a:r>
            <a:rPr lang="en-US" dirty="0" err="1" smtClean="0">
              <a:latin typeface="Britannic Bold" pitchFamily="34" charset="0"/>
            </a:rPr>
            <a:t>Pedoman</a:t>
          </a:r>
          <a:r>
            <a:rPr lang="en-US" dirty="0" smtClean="0">
              <a:latin typeface="Britannic Bold" pitchFamily="34" charset="0"/>
            </a:rPr>
            <a:t> </a:t>
          </a:r>
          <a:r>
            <a:rPr lang="en-US" dirty="0" err="1" smtClean="0">
              <a:latin typeface="Britannic Bold" pitchFamily="34" charset="0"/>
            </a:rPr>
            <a:t>Wawancara</a:t>
          </a:r>
          <a:endParaRPr lang="en-US" dirty="0" smtClean="0">
            <a:latin typeface="Britannic Bold" pitchFamily="34" charset="0"/>
          </a:endParaRPr>
        </a:p>
      </dgm:t>
    </dgm:pt>
    <dgm:pt modelId="{F58CDACC-D239-4507-854F-B9C5E4930EC9}" type="parTrans" cxnId="{55CD1604-5F76-4F7A-B747-07AC378B6EEF}">
      <dgm:prSet/>
      <dgm:spPr/>
      <dgm:t>
        <a:bodyPr/>
        <a:lstStyle/>
        <a:p>
          <a:endParaRPr lang="en-US"/>
        </a:p>
      </dgm:t>
    </dgm:pt>
    <dgm:pt modelId="{EBB7BE03-C816-414E-B460-03C833744A4F}" type="sibTrans" cxnId="{55CD1604-5F76-4F7A-B747-07AC378B6EEF}">
      <dgm:prSet/>
      <dgm:spPr/>
      <dgm:t>
        <a:bodyPr/>
        <a:lstStyle/>
        <a:p>
          <a:endParaRPr lang="en-US"/>
        </a:p>
      </dgm:t>
    </dgm:pt>
    <dgm:pt modelId="{482F4FDD-4463-421A-8680-13A0C9022A0A}">
      <dgm:prSet/>
      <dgm:spPr/>
      <dgm:t>
        <a:bodyPr/>
        <a:lstStyle/>
        <a:p>
          <a:r>
            <a:rPr lang="en-US" dirty="0" smtClean="0">
              <a:latin typeface="Britannic Bold" pitchFamily="34" charset="0"/>
            </a:rPr>
            <a:t>2. </a:t>
          </a:r>
          <a:r>
            <a:rPr lang="en-US" dirty="0" err="1" smtClean="0">
              <a:latin typeface="Britannic Bold" pitchFamily="34" charset="0"/>
            </a:rPr>
            <a:t>Kuesioner</a:t>
          </a:r>
          <a:endParaRPr lang="en-US" dirty="0" smtClean="0">
            <a:latin typeface="Britannic Bold" pitchFamily="34" charset="0"/>
          </a:endParaRPr>
        </a:p>
      </dgm:t>
    </dgm:pt>
    <dgm:pt modelId="{3D0D0D82-D3DB-4820-BB27-6FA7A54AAD18}" type="parTrans" cxnId="{EEBCA1D1-3CEB-489E-BC36-79B119E2B7A5}">
      <dgm:prSet/>
      <dgm:spPr/>
      <dgm:t>
        <a:bodyPr/>
        <a:lstStyle/>
        <a:p>
          <a:endParaRPr lang="en-US"/>
        </a:p>
      </dgm:t>
    </dgm:pt>
    <dgm:pt modelId="{53A656D9-3C9D-4EB4-945C-E18B919462D5}" type="sibTrans" cxnId="{EEBCA1D1-3CEB-489E-BC36-79B119E2B7A5}">
      <dgm:prSet/>
      <dgm:spPr/>
      <dgm:t>
        <a:bodyPr/>
        <a:lstStyle/>
        <a:p>
          <a:endParaRPr lang="en-US"/>
        </a:p>
      </dgm:t>
    </dgm:pt>
    <dgm:pt modelId="{A89CB3FE-7EF9-43A9-9398-A06F4C11CD36}">
      <dgm:prSet/>
      <dgm:spPr>
        <a:solidFill>
          <a:srgbClr val="587C34"/>
        </a:solidFill>
      </dgm:spPr>
      <dgm:t>
        <a:bodyPr/>
        <a:lstStyle/>
        <a:p>
          <a:r>
            <a:rPr lang="en-US" dirty="0" smtClean="0">
              <a:latin typeface="Britannic Bold" pitchFamily="34" charset="0"/>
            </a:rPr>
            <a:t>3.</a:t>
          </a:r>
          <a:r>
            <a:rPr lang="id-ID" dirty="0" smtClean="0">
              <a:latin typeface="Britannic Bold" pitchFamily="34" charset="0"/>
            </a:rPr>
            <a:t> </a:t>
          </a:r>
          <a:r>
            <a:rPr lang="en-US" dirty="0" err="1" smtClean="0">
              <a:latin typeface="Britannic Bold" pitchFamily="34" charset="0"/>
            </a:rPr>
            <a:t>Pedoman</a:t>
          </a:r>
          <a:r>
            <a:rPr lang="en-US" dirty="0" smtClean="0">
              <a:latin typeface="Britannic Bold" pitchFamily="34" charset="0"/>
            </a:rPr>
            <a:t> </a:t>
          </a:r>
          <a:r>
            <a:rPr lang="en-US" dirty="0" err="1" smtClean="0">
              <a:latin typeface="Britannic Bold" pitchFamily="34" charset="0"/>
            </a:rPr>
            <a:t>Observasi</a:t>
          </a:r>
          <a:r>
            <a:rPr lang="id-ID" dirty="0" smtClean="0">
              <a:latin typeface="Britannic Bold" pitchFamily="34" charset="0"/>
            </a:rPr>
            <a:t> </a:t>
          </a:r>
          <a:r>
            <a:rPr lang="en-US" dirty="0" smtClean="0">
              <a:latin typeface="Britannic Bold" pitchFamily="34" charset="0"/>
            </a:rPr>
            <a:t> </a:t>
          </a:r>
        </a:p>
      </dgm:t>
    </dgm:pt>
    <dgm:pt modelId="{051693DB-771D-4B95-8A69-3AB61FAAADDE}" type="parTrans" cxnId="{69589196-B8A0-44F4-A7E7-1E23DF695C7A}">
      <dgm:prSet/>
      <dgm:spPr/>
      <dgm:t>
        <a:bodyPr/>
        <a:lstStyle/>
        <a:p>
          <a:endParaRPr lang="en-US"/>
        </a:p>
      </dgm:t>
    </dgm:pt>
    <dgm:pt modelId="{42989738-CA48-45FA-8ADE-8EF75239094F}" type="sibTrans" cxnId="{69589196-B8A0-44F4-A7E7-1E23DF695C7A}">
      <dgm:prSet/>
      <dgm:spPr/>
      <dgm:t>
        <a:bodyPr/>
        <a:lstStyle/>
        <a:p>
          <a:endParaRPr lang="en-US"/>
        </a:p>
      </dgm:t>
    </dgm:pt>
    <dgm:pt modelId="{D2E6BA64-764C-45FB-BCF3-C6D8938D745E}">
      <dgm:prSet/>
      <dgm:spPr>
        <a:solidFill>
          <a:schemeClr val="tx1">
            <a:lumMod val="85000"/>
            <a:lumOff val="15000"/>
          </a:schemeClr>
        </a:solidFill>
      </dgm:spPr>
      <dgm:t>
        <a:bodyPr/>
        <a:lstStyle/>
        <a:p>
          <a:r>
            <a:rPr lang="en-US" dirty="0" smtClean="0">
              <a:latin typeface="Britannic Bold" pitchFamily="34" charset="0"/>
            </a:rPr>
            <a:t>4. </a:t>
          </a:r>
          <a:r>
            <a:rPr lang="en-US" dirty="0" err="1" smtClean="0">
              <a:latin typeface="Britannic Bold" pitchFamily="34" charset="0"/>
            </a:rPr>
            <a:t>Tes</a:t>
          </a:r>
          <a:r>
            <a:rPr lang="en-US" dirty="0" smtClean="0">
              <a:latin typeface="Britannic Bold" pitchFamily="34" charset="0"/>
            </a:rPr>
            <a:t> </a:t>
          </a:r>
          <a:r>
            <a:rPr lang="en-US" dirty="0" err="1" smtClean="0">
              <a:latin typeface="Britannic Bold" pitchFamily="34" charset="0"/>
            </a:rPr>
            <a:t>Hasil</a:t>
          </a:r>
          <a:r>
            <a:rPr lang="en-US" dirty="0" smtClean="0">
              <a:latin typeface="Britannic Bold" pitchFamily="34" charset="0"/>
            </a:rPr>
            <a:t> </a:t>
          </a:r>
          <a:r>
            <a:rPr lang="en-US" dirty="0" err="1" smtClean="0">
              <a:latin typeface="Britannic Bold" pitchFamily="34" charset="0"/>
            </a:rPr>
            <a:t>Belajar</a:t>
          </a:r>
          <a:endParaRPr lang="en-US" dirty="0">
            <a:latin typeface="Britannic Bold" pitchFamily="34" charset="0"/>
          </a:endParaRPr>
        </a:p>
      </dgm:t>
    </dgm:pt>
    <dgm:pt modelId="{A01EBA8E-C540-448F-828D-B5F4F2E159EF}" type="parTrans" cxnId="{093EF64B-0808-4FC6-91BD-A7A2FA14A8D1}">
      <dgm:prSet/>
      <dgm:spPr/>
      <dgm:t>
        <a:bodyPr/>
        <a:lstStyle/>
        <a:p>
          <a:endParaRPr lang="en-US"/>
        </a:p>
      </dgm:t>
    </dgm:pt>
    <dgm:pt modelId="{1D4D111C-9128-47AE-9584-439737B26775}" type="sibTrans" cxnId="{093EF64B-0808-4FC6-91BD-A7A2FA14A8D1}">
      <dgm:prSet/>
      <dgm:spPr/>
      <dgm:t>
        <a:bodyPr/>
        <a:lstStyle/>
        <a:p>
          <a:endParaRPr lang="en-US"/>
        </a:p>
      </dgm:t>
    </dgm:pt>
    <dgm:pt modelId="{3046B72A-C4B5-4562-A2AD-24DB352BE972}" type="pres">
      <dgm:prSet presAssocID="{CB718566-0320-4D25-952A-C20057686877}" presName="linear" presStyleCnt="0">
        <dgm:presLayoutVars>
          <dgm:dir/>
          <dgm:animLvl val="lvl"/>
          <dgm:resizeHandles val="exact"/>
        </dgm:presLayoutVars>
      </dgm:prSet>
      <dgm:spPr/>
      <dgm:t>
        <a:bodyPr/>
        <a:lstStyle/>
        <a:p>
          <a:endParaRPr lang="en-US"/>
        </a:p>
      </dgm:t>
    </dgm:pt>
    <dgm:pt modelId="{C09E0123-7753-4A72-8C5C-28B30629533D}" type="pres">
      <dgm:prSet presAssocID="{A8048D0D-7862-4981-B430-05DC33D917D7}" presName="parentLin" presStyleCnt="0"/>
      <dgm:spPr/>
    </dgm:pt>
    <dgm:pt modelId="{5203E654-A10D-4BCE-8AB1-CCB3372FE4DC}" type="pres">
      <dgm:prSet presAssocID="{A8048D0D-7862-4981-B430-05DC33D917D7}" presName="parentLeftMargin" presStyleLbl="node1" presStyleIdx="0" presStyleCnt="4"/>
      <dgm:spPr/>
      <dgm:t>
        <a:bodyPr/>
        <a:lstStyle/>
        <a:p>
          <a:endParaRPr lang="en-US"/>
        </a:p>
      </dgm:t>
    </dgm:pt>
    <dgm:pt modelId="{059FCA0F-DF80-4421-A1FA-E0DEE762D139}" type="pres">
      <dgm:prSet presAssocID="{A8048D0D-7862-4981-B430-05DC33D917D7}" presName="parentText" presStyleLbl="node1" presStyleIdx="0" presStyleCnt="4">
        <dgm:presLayoutVars>
          <dgm:chMax val="0"/>
          <dgm:bulletEnabled val="1"/>
        </dgm:presLayoutVars>
      </dgm:prSet>
      <dgm:spPr/>
      <dgm:t>
        <a:bodyPr/>
        <a:lstStyle/>
        <a:p>
          <a:endParaRPr lang="en-US"/>
        </a:p>
      </dgm:t>
    </dgm:pt>
    <dgm:pt modelId="{5266E674-60A5-4CFE-B60E-1B5A1781DD13}" type="pres">
      <dgm:prSet presAssocID="{A8048D0D-7862-4981-B430-05DC33D917D7}" presName="negativeSpace" presStyleCnt="0"/>
      <dgm:spPr/>
    </dgm:pt>
    <dgm:pt modelId="{B7A8F734-9096-44F1-8182-7C468CA8B791}" type="pres">
      <dgm:prSet presAssocID="{A8048D0D-7862-4981-B430-05DC33D917D7}" presName="childText" presStyleLbl="conFgAcc1" presStyleIdx="0" presStyleCnt="4">
        <dgm:presLayoutVars>
          <dgm:bulletEnabled val="1"/>
        </dgm:presLayoutVars>
      </dgm:prSet>
      <dgm:spPr/>
    </dgm:pt>
    <dgm:pt modelId="{56B3CD0B-52A3-4033-B85C-C10DECA7FEA4}" type="pres">
      <dgm:prSet presAssocID="{EBB7BE03-C816-414E-B460-03C833744A4F}" presName="spaceBetweenRectangles" presStyleCnt="0"/>
      <dgm:spPr/>
    </dgm:pt>
    <dgm:pt modelId="{6A3FA0A9-E9F8-4B2F-A6A6-3CDCA988B969}" type="pres">
      <dgm:prSet presAssocID="{482F4FDD-4463-421A-8680-13A0C9022A0A}" presName="parentLin" presStyleCnt="0"/>
      <dgm:spPr/>
    </dgm:pt>
    <dgm:pt modelId="{B78F2163-0A97-43B6-85FC-8ED7241B07CD}" type="pres">
      <dgm:prSet presAssocID="{482F4FDD-4463-421A-8680-13A0C9022A0A}" presName="parentLeftMargin" presStyleLbl="node1" presStyleIdx="0" presStyleCnt="4"/>
      <dgm:spPr/>
      <dgm:t>
        <a:bodyPr/>
        <a:lstStyle/>
        <a:p>
          <a:endParaRPr lang="en-US"/>
        </a:p>
      </dgm:t>
    </dgm:pt>
    <dgm:pt modelId="{D212E8D4-A58D-4065-A7A3-BD6F792607E1}" type="pres">
      <dgm:prSet presAssocID="{482F4FDD-4463-421A-8680-13A0C9022A0A}" presName="parentText" presStyleLbl="node1" presStyleIdx="1" presStyleCnt="4">
        <dgm:presLayoutVars>
          <dgm:chMax val="0"/>
          <dgm:bulletEnabled val="1"/>
        </dgm:presLayoutVars>
      </dgm:prSet>
      <dgm:spPr/>
      <dgm:t>
        <a:bodyPr/>
        <a:lstStyle/>
        <a:p>
          <a:endParaRPr lang="en-US"/>
        </a:p>
      </dgm:t>
    </dgm:pt>
    <dgm:pt modelId="{272396A8-7356-4874-8D78-07A6CF4202E1}" type="pres">
      <dgm:prSet presAssocID="{482F4FDD-4463-421A-8680-13A0C9022A0A}" presName="negativeSpace" presStyleCnt="0"/>
      <dgm:spPr/>
    </dgm:pt>
    <dgm:pt modelId="{D3E6F506-7FF3-4E19-A28A-E1CF2C59ED97}" type="pres">
      <dgm:prSet presAssocID="{482F4FDD-4463-421A-8680-13A0C9022A0A}" presName="childText" presStyleLbl="conFgAcc1" presStyleIdx="1" presStyleCnt="4">
        <dgm:presLayoutVars>
          <dgm:bulletEnabled val="1"/>
        </dgm:presLayoutVars>
      </dgm:prSet>
      <dgm:spPr/>
    </dgm:pt>
    <dgm:pt modelId="{8D66F64F-E536-418A-9B90-0A5977BDD224}" type="pres">
      <dgm:prSet presAssocID="{53A656D9-3C9D-4EB4-945C-E18B919462D5}" presName="spaceBetweenRectangles" presStyleCnt="0"/>
      <dgm:spPr/>
    </dgm:pt>
    <dgm:pt modelId="{40DFE05C-F7A3-4805-BFE6-CB848E3C6EE8}" type="pres">
      <dgm:prSet presAssocID="{A89CB3FE-7EF9-43A9-9398-A06F4C11CD36}" presName="parentLin" presStyleCnt="0"/>
      <dgm:spPr/>
    </dgm:pt>
    <dgm:pt modelId="{865DD1FA-4DD6-4F92-8F22-05643FD88619}" type="pres">
      <dgm:prSet presAssocID="{A89CB3FE-7EF9-43A9-9398-A06F4C11CD36}" presName="parentLeftMargin" presStyleLbl="node1" presStyleIdx="1" presStyleCnt="4"/>
      <dgm:spPr/>
      <dgm:t>
        <a:bodyPr/>
        <a:lstStyle/>
        <a:p>
          <a:endParaRPr lang="en-US"/>
        </a:p>
      </dgm:t>
    </dgm:pt>
    <dgm:pt modelId="{6F6B5840-6E68-4819-AEF4-776EF05123C8}" type="pres">
      <dgm:prSet presAssocID="{A89CB3FE-7EF9-43A9-9398-A06F4C11CD36}" presName="parentText" presStyleLbl="node1" presStyleIdx="2" presStyleCnt="4">
        <dgm:presLayoutVars>
          <dgm:chMax val="0"/>
          <dgm:bulletEnabled val="1"/>
        </dgm:presLayoutVars>
      </dgm:prSet>
      <dgm:spPr/>
      <dgm:t>
        <a:bodyPr/>
        <a:lstStyle/>
        <a:p>
          <a:endParaRPr lang="en-US"/>
        </a:p>
      </dgm:t>
    </dgm:pt>
    <dgm:pt modelId="{FED06604-FD6F-458B-BFBB-49ACBC3FB05B}" type="pres">
      <dgm:prSet presAssocID="{A89CB3FE-7EF9-43A9-9398-A06F4C11CD36}" presName="negativeSpace" presStyleCnt="0"/>
      <dgm:spPr/>
    </dgm:pt>
    <dgm:pt modelId="{B01F5E9E-1CD7-4462-8189-05F5E9BF98B6}" type="pres">
      <dgm:prSet presAssocID="{A89CB3FE-7EF9-43A9-9398-A06F4C11CD36}" presName="childText" presStyleLbl="conFgAcc1" presStyleIdx="2" presStyleCnt="4">
        <dgm:presLayoutVars>
          <dgm:bulletEnabled val="1"/>
        </dgm:presLayoutVars>
      </dgm:prSet>
      <dgm:spPr/>
    </dgm:pt>
    <dgm:pt modelId="{DA8EF3C7-AF54-4BF0-AB19-3B4990D140AE}" type="pres">
      <dgm:prSet presAssocID="{42989738-CA48-45FA-8ADE-8EF75239094F}" presName="spaceBetweenRectangles" presStyleCnt="0"/>
      <dgm:spPr/>
    </dgm:pt>
    <dgm:pt modelId="{2B794480-5C22-41A0-B0D6-6590F3522558}" type="pres">
      <dgm:prSet presAssocID="{D2E6BA64-764C-45FB-BCF3-C6D8938D745E}" presName="parentLin" presStyleCnt="0"/>
      <dgm:spPr/>
    </dgm:pt>
    <dgm:pt modelId="{30DC5477-3D07-408C-AF60-915B5AD154AA}" type="pres">
      <dgm:prSet presAssocID="{D2E6BA64-764C-45FB-BCF3-C6D8938D745E}" presName="parentLeftMargin" presStyleLbl="node1" presStyleIdx="2" presStyleCnt="4"/>
      <dgm:spPr/>
      <dgm:t>
        <a:bodyPr/>
        <a:lstStyle/>
        <a:p>
          <a:endParaRPr lang="en-US"/>
        </a:p>
      </dgm:t>
    </dgm:pt>
    <dgm:pt modelId="{69F8D139-BB06-4E4F-BB58-E6A438789B59}" type="pres">
      <dgm:prSet presAssocID="{D2E6BA64-764C-45FB-BCF3-C6D8938D745E}" presName="parentText" presStyleLbl="node1" presStyleIdx="3" presStyleCnt="4">
        <dgm:presLayoutVars>
          <dgm:chMax val="0"/>
          <dgm:bulletEnabled val="1"/>
        </dgm:presLayoutVars>
      </dgm:prSet>
      <dgm:spPr/>
      <dgm:t>
        <a:bodyPr/>
        <a:lstStyle/>
        <a:p>
          <a:endParaRPr lang="en-US"/>
        </a:p>
      </dgm:t>
    </dgm:pt>
    <dgm:pt modelId="{FAE46348-908F-4BD2-88C2-D55DA3A655DF}" type="pres">
      <dgm:prSet presAssocID="{D2E6BA64-764C-45FB-BCF3-C6D8938D745E}" presName="negativeSpace" presStyleCnt="0"/>
      <dgm:spPr/>
    </dgm:pt>
    <dgm:pt modelId="{6C418D88-3B77-4C9D-BAD9-0C29844E0EBA}" type="pres">
      <dgm:prSet presAssocID="{D2E6BA64-764C-45FB-BCF3-C6D8938D745E}" presName="childText" presStyleLbl="conFgAcc1" presStyleIdx="3" presStyleCnt="4">
        <dgm:presLayoutVars>
          <dgm:bulletEnabled val="1"/>
        </dgm:presLayoutVars>
      </dgm:prSet>
      <dgm:spPr/>
    </dgm:pt>
  </dgm:ptLst>
  <dgm:cxnLst>
    <dgm:cxn modelId="{C1B64868-D044-4BBB-856F-DE8AF8B481A6}" type="presOf" srcId="{D2E6BA64-764C-45FB-BCF3-C6D8938D745E}" destId="{69F8D139-BB06-4E4F-BB58-E6A438789B59}" srcOrd="1" destOrd="0" presId="urn:microsoft.com/office/officeart/2005/8/layout/list1"/>
    <dgm:cxn modelId="{00BDFE93-F11D-4AF6-A84D-02459EA8AA22}" type="presOf" srcId="{A8048D0D-7862-4981-B430-05DC33D917D7}" destId="{5203E654-A10D-4BCE-8AB1-CCB3372FE4DC}" srcOrd="0" destOrd="0" presId="urn:microsoft.com/office/officeart/2005/8/layout/list1"/>
    <dgm:cxn modelId="{55CD1604-5F76-4F7A-B747-07AC378B6EEF}" srcId="{CB718566-0320-4D25-952A-C20057686877}" destId="{A8048D0D-7862-4981-B430-05DC33D917D7}" srcOrd="0" destOrd="0" parTransId="{F58CDACC-D239-4507-854F-B9C5E4930EC9}" sibTransId="{EBB7BE03-C816-414E-B460-03C833744A4F}"/>
    <dgm:cxn modelId="{69589196-B8A0-44F4-A7E7-1E23DF695C7A}" srcId="{CB718566-0320-4D25-952A-C20057686877}" destId="{A89CB3FE-7EF9-43A9-9398-A06F4C11CD36}" srcOrd="2" destOrd="0" parTransId="{051693DB-771D-4B95-8A69-3AB61FAAADDE}" sibTransId="{42989738-CA48-45FA-8ADE-8EF75239094F}"/>
    <dgm:cxn modelId="{093EF64B-0808-4FC6-91BD-A7A2FA14A8D1}" srcId="{CB718566-0320-4D25-952A-C20057686877}" destId="{D2E6BA64-764C-45FB-BCF3-C6D8938D745E}" srcOrd="3" destOrd="0" parTransId="{A01EBA8E-C540-448F-828D-B5F4F2E159EF}" sibTransId="{1D4D111C-9128-47AE-9584-439737B26775}"/>
    <dgm:cxn modelId="{D3D0270D-96F4-42B3-B6A9-347425EC5C66}" type="presOf" srcId="{482F4FDD-4463-421A-8680-13A0C9022A0A}" destId="{B78F2163-0A97-43B6-85FC-8ED7241B07CD}" srcOrd="0" destOrd="0" presId="urn:microsoft.com/office/officeart/2005/8/layout/list1"/>
    <dgm:cxn modelId="{0296EEAF-8307-4793-8714-A6EEE8C0B06B}" type="presOf" srcId="{A89CB3FE-7EF9-43A9-9398-A06F4C11CD36}" destId="{6F6B5840-6E68-4819-AEF4-776EF05123C8}" srcOrd="1" destOrd="0" presId="urn:microsoft.com/office/officeart/2005/8/layout/list1"/>
    <dgm:cxn modelId="{EEBCA1D1-3CEB-489E-BC36-79B119E2B7A5}" srcId="{CB718566-0320-4D25-952A-C20057686877}" destId="{482F4FDD-4463-421A-8680-13A0C9022A0A}" srcOrd="1" destOrd="0" parTransId="{3D0D0D82-D3DB-4820-BB27-6FA7A54AAD18}" sibTransId="{53A656D9-3C9D-4EB4-945C-E18B919462D5}"/>
    <dgm:cxn modelId="{EAF47B8C-7640-45E8-B8DF-35E7BF4F89AE}" type="presOf" srcId="{D2E6BA64-764C-45FB-BCF3-C6D8938D745E}" destId="{30DC5477-3D07-408C-AF60-915B5AD154AA}" srcOrd="0" destOrd="0" presId="urn:microsoft.com/office/officeart/2005/8/layout/list1"/>
    <dgm:cxn modelId="{B1FDCECD-801A-476A-9604-C0AA9A70CFA0}" type="presOf" srcId="{482F4FDD-4463-421A-8680-13A0C9022A0A}" destId="{D212E8D4-A58D-4065-A7A3-BD6F792607E1}" srcOrd="1" destOrd="0" presId="urn:microsoft.com/office/officeart/2005/8/layout/list1"/>
    <dgm:cxn modelId="{5A2BF122-ED36-41AD-B836-72A76586EDE1}" type="presOf" srcId="{CB718566-0320-4D25-952A-C20057686877}" destId="{3046B72A-C4B5-4562-A2AD-24DB352BE972}" srcOrd="0" destOrd="0" presId="urn:microsoft.com/office/officeart/2005/8/layout/list1"/>
    <dgm:cxn modelId="{B662790A-3C0F-4A3B-88C7-093D0D61B0DD}" type="presOf" srcId="{A89CB3FE-7EF9-43A9-9398-A06F4C11CD36}" destId="{865DD1FA-4DD6-4F92-8F22-05643FD88619}" srcOrd="0" destOrd="0" presId="urn:microsoft.com/office/officeart/2005/8/layout/list1"/>
    <dgm:cxn modelId="{BC447228-F40B-4798-A667-61482A5C69E9}" type="presOf" srcId="{A8048D0D-7862-4981-B430-05DC33D917D7}" destId="{059FCA0F-DF80-4421-A1FA-E0DEE762D139}" srcOrd="1" destOrd="0" presId="urn:microsoft.com/office/officeart/2005/8/layout/list1"/>
    <dgm:cxn modelId="{8DA89525-E898-4444-85AB-25A27DC387CF}" type="presParOf" srcId="{3046B72A-C4B5-4562-A2AD-24DB352BE972}" destId="{C09E0123-7753-4A72-8C5C-28B30629533D}" srcOrd="0" destOrd="0" presId="urn:microsoft.com/office/officeart/2005/8/layout/list1"/>
    <dgm:cxn modelId="{994B96F9-B2FB-4D34-92C1-B308295E9E8E}" type="presParOf" srcId="{C09E0123-7753-4A72-8C5C-28B30629533D}" destId="{5203E654-A10D-4BCE-8AB1-CCB3372FE4DC}" srcOrd="0" destOrd="0" presId="urn:microsoft.com/office/officeart/2005/8/layout/list1"/>
    <dgm:cxn modelId="{87EB7F90-74DB-4D01-AFE2-F291D9D98042}" type="presParOf" srcId="{C09E0123-7753-4A72-8C5C-28B30629533D}" destId="{059FCA0F-DF80-4421-A1FA-E0DEE762D139}" srcOrd="1" destOrd="0" presId="urn:microsoft.com/office/officeart/2005/8/layout/list1"/>
    <dgm:cxn modelId="{66AF1CD5-9FED-4F89-B441-4B77045BB3EE}" type="presParOf" srcId="{3046B72A-C4B5-4562-A2AD-24DB352BE972}" destId="{5266E674-60A5-4CFE-B60E-1B5A1781DD13}" srcOrd="1" destOrd="0" presId="urn:microsoft.com/office/officeart/2005/8/layout/list1"/>
    <dgm:cxn modelId="{CC9B7C7A-CBE7-49C6-A94A-E58CE904E74B}" type="presParOf" srcId="{3046B72A-C4B5-4562-A2AD-24DB352BE972}" destId="{B7A8F734-9096-44F1-8182-7C468CA8B791}" srcOrd="2" destOrd="0" presId="urn:microsoft.com/office/officeart/2005/8/layout/list1"/>
    <dgm:cxn modelId="{C1288CCD-73B6-4D94-9C55-D7C81DFE3B9A}" type="presParOf" srcId="{3046B72A-C4B5-4562-A2AD-24DB352BE972}" destId="{56B3CD0B-52A3-4033-B85C-C10DECA7FEA4}" srcOrd="3" destOrd="0" presId="urn:microsoft.com/office/officeart/2005/8/layout/list1"/>
    <dgm:cxn modelId="{8AAFB7BB-1D81-4AAA-8AD1-0C381135CCA0}" type="presParOf" srcId="{3046B72A-C4B5-4562-A2AD-24DB352BE972}" destId="{6A3FA0A9-E9F8-4B2F-A6A6-3CDCA988B969}" srcOrd="4" destOrd="0" presId="urn:microsoft.com/office/officeart/2005/8/layout/list1"/>
    <dgm:cxn modelId="{1BCBB205-C91F-4AC1-90EA-54046B038CBF}" type="presParOf" srcId="{6A3FA0A9-E9F8-4B2F-A6A6-3CDCA988B969}" destId="{B78F2163-0A97-43B6-85FC-8ED7241B07CD}" srcOrd="0" destOrd="0" presId="urn:microsoft.com/office/officeart/2005/8/layout/list1"/>
    <dgm:cxn modelId="{1F110523-2C55-475F-9F8F-46650F055B39}" type="presParOf" srcId="{6A3FA0A9-E9F8-4B2F-A6A6-3CDCA988B969}" destId="{D212E8D4-A58D-4065-A7A3-BD6F792607E1}" srcOrd="1" destOrd="0" presId="urn:microsoft.com/office/officeart/2005/8/layout/list1"/>
    <dgm:cxn modelId="{F371C101-DF59-4453-936D-C7C7895C9672}" type="presParOf" srcId="{3046B72A-C4B5-4562-A2AD-24DB352BE972}" destId="{272396A8-7356-4874-8D78-07A6CF4202E1}" srcOrd="5" destOrd="0" presId="urn:microsoft.com/office/officeart/2005/8/layout/list1"/>
    <dgm:cxn modelId="{FC16109B-CB19-4170-A1B1-C20DBFE6D46E}" type="presParOf" srcId="{3046B72A-C4B5-4562-A2AD-24DB352BE972}" destId="{D3E6F506-7FF3-4E19-A28A-E1CF2C59ED97}" srcOrd="6" destOrd="0" presId="urn:microsoft.com/office/officeart/2005/8/layout/list1"/>
    <dgm:cxn modelId="{3DD4EE59-5F5D-47DF-B4D4-785BF4F5E9C6}" type="presParOf" srcId="{3046B72A-C4B5-4562-A2AD-24DB352BE972}" destId="{8D66F64F-E536-418A-9B90-0A5977BDD224}" srcOrd="7" destOrd="0" presId="urn:microsoft.com/office/officeart/2005/8/layout/list1"/>
    <dgm:cxn modelId="{631B32B1-7B51-4B0D-991B-F29C8B4D57D1}" type="presParOf" srcId="{3046B72A-C4B5-4562-A2AD-24DB352BE972}" destId="{40DFE05C-F7A3-4805-BFE6-CB848E3C6EE8}" srcOrd="8" destOrd="0" presId="urn:microsoft.com/office/officeart/2005/8/layout/list1"/>
    <dgm:cxn modelId="{59540D34-37F6-4737-9F99-0B01D1BE3ED7}" type="presParOf" srcId="{40DFE05C-F7A3-4805-BFE6-CB848E3C6EE8}" destId="{865DD1FA-4DD6-4F92-8F22-05643FD88619}" srcOrd="0" destOrd="0" presId="urn:microsoft.com/office/officeart/2005/8/layout/list1"/>
    <dgm:cxn modelId="{6A604591-222E-4554-A362-B9CDEDF29B0A}" type="presParOf" srcId="{40DFE05C-F7A3-4805-BFE6-CB848E3C6EE8}" destId="{6F6B5840-6E68-4819-AEF4-776EF05123C8}" srcOrd="1" destOrd="0" presId="urn:microsoft.com/office/officeart/2005/8/layout/list1"/>
    <dgm:cxn modelId="{6C4880D9-5296-4748-B3EA-9D39C58DAA05}" type="presParOf" srcId="{3046B72A-C4B5-4562-A2AD-24DB352BE972}" destId="{FED06604-FD6F-458B-BFBB-49ACBC3FB05B}" srcOrd="9" destOrd="0" presId="urn:microsoft.com/office/officeart/2005/8/layout/list1"/>
    <dgm:cxn modelId="{F23114F3-0750-4B1E-8A56-0F02776945B0}" type="presParOf" srcId="{3046B72A-C4B5-4562-A2AD-24DB352BE972}" destId="{B01F5E9E-1CD7-4462-8189-05F5E9BF98B6}" srcOrd="10" destOrd="0" presId="urn:microsoft.com/office/officeart/2005/8/layout/list1"/>
    <dgm:cxn modelId="{3A537E25-3B3F-4B7A-95AB-A2D81E5FA7C6}" type="presParOf" srcId="{3046B72A-C4B5-4562-A2AD-24DB352BE972}" destId="{DA8EF3C7-AF54-4BF0-AB19-3B4990D140AE}" srcOrd="11" destOrd="0" presId="urn:microsoft.com/office/officeart/2005/8/layout/list1"/>
    <dgm:cxn modelId="{C963A029-D8F0-4AAE-BD33-39C9F5510C15}" type="presParOf" srcId="{3046B72A-C4B5-4562-A2AD-24DB352BE972}" destId="{2B794480-5C22-41A0-B0D6-6590F3522558}" srcOrd="12" destOrd="0" presId="urn:microsoft.com/office/officeart/2005/8/layout/list1"/>
    <dgm:cxn modelId="{14A3BED4-8FF2-44DB-A22D-9F5467EC3D4F}" type="presParOf" srcId="{2B794480-5C22-41A0-B0D6-6590F3522558}" destId="{30DC5477-3D07-408C-AF60-915B5AD154AA}" srcOrd="0" destOrd="0" presId="urn:microsoft.com/office/officeart/2005/8/layout/list1"/>
    <dgm:cxn modelId="{1424B076-B2BE-4BF1-9F67-E58D590B677D}" type="presParOf" srcId="{2B794480-5C22-41A0-B0D6-6590F3522558}" destId="{69F8D139-BB06-4E4F-BB58-E6A438789B59}" srcOrd="1" destOrd="0" presId="urn:microsoft.com/office/officeart/2005/8/layout/list1"/>
    <dgm:cxn modelId="{0C4AD0B3-9F7F-485F-9E3B-E8091D0892E2}" type="presParOf" srcId="{3046B72A-C4B5-4562-A2AD-24DB352BE972}" destId="{FAE46348-908F-4BD2-88C2-D55DA3A655DF}" srcOrd="13" destOrd="0" presId="urn:microsoft.com/office/officeart/2005/8/layout/list1"/>
    <dgm:cxn modelId="{E30537FB-29D7-47F8-9798-E566B23DFE47}" type="presParOf" srcId="{3046B72A-C4B5-4562-A2AD-24DB352BE972}" destId="{6C418D88-3B77-4C9D-BAD9-0C29844E0EBA}"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8F734-9096-44F1-8182-7C468CA8B791}">
      <dsp:nvSpPr>
        <dsp:cNvPr id="0" name=""/>
        <dsp:cNvSpPr/>
      </dsp:nvSpPr>
      <dsp:spPr>
        <a:xfrm>
          <a:off x="0" y="347020"/>
          <a:ext cx="60960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59FCA0F-DF80-4421-A1FA-E0DEE762D139}">
      <dsp:nvSpPr>
        <dsp:cNvPr id="0" name=""/>
        <dsp:cNvSpPr/>
      </dsp:nvSpPr>
      <dsp:spPr>
        <a:xfrm>
          <a:off x="304800" y="7539"/>
          <a:ext cx="4267200" cy="678960"/>
        </a:xfrm>
        <a:prstGeom prst="roundRect">
          <a:avLst/>
        </a:prstGeom>
        <a:solidFill>
          <a:srgbClr val="99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Britannic Bold" pitchFamily="34" charset="0"/>
            </a:rPr>
            <a:t>1. </a:t>
          </a:r>
          <a:r>
            <a:rPr lang="en-US" sz="2300" kern="1200" dirty="0" err="1" smtClean="0">
              <a:latin typeface="Britannic Bold" pitchFamily="34" charset="0"/>
            </a:rPr>
            <a:t>Pedoman</a:t>
          </a:r>
          <a:r>
            <a:rPr lang="en-US" sz="2300" kern="1200" dirty="0" smtClean="0">
              <a:latin typeface="Britannic Bold" pitchFamily="34" charset="0"/>
            </a:rPr>
            <a:t> </a:t>
          </a:r>
          <a:r>
            <a:rPr lang="en-US" sz="2300" kern="1200" dirty="0" err="1" smtClean="0">
              <a:latin typeface="Britannic Bold" pitchFamily="34" charset="0"/>
            </a:rPr>
            <a:t>Wawancara</a:t>
          </a:r>
          <a:endParaRPr lang="en-US" sz="2300" kern="1200" dirty="0" smtClean="0">
            <a:latin typeface="Britannic Bold" pitchFamily="34" charset="0"/>
          </a:endParaRPr>
        </a:p>
      </dsp:txBody>
      <dsp:txXfrm>
        <a:off x="337944" y="40683"/>
        <a:ext cx="4200912" cy="612672"/>
      </dsp:txXfrm>
    </dsp:sp>
    <dsp:sp modelId="{D3E6F506-7FF3-4E19-A28A-E1CF2C59ED97}">
      <dsp:nvSpPr>
        <dsp:cNvPr id="0" name=""/>
        <dsp:cNvSpPr/>
      </dsp:nvSpPr>
      <dsp:spPr>
        <a:xfrm>
          <a:off x="0" y="1390300"/>
          <a:ext cx="60960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212E8D4-A58D-4065-A7A3-BD6F792607E1}">
      <dsp:nvSpPr>
        <dsp:cNvPr id="0" name=""/>
        <dsp:cNvSpPr/>
      </dsp:nvSpPr>
      <dsp:spPr>
        <a:xfrm>
          <a:off x="304800" y="1050819"/>
          <a:ext cx="4267200" cy="6789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Britannic Bold" pitchFamily="34" charset="0"/>
            </a:rPr>
            <a:t>2. </a:t>
          </a:r>
          <a:r>
            <a:rPr lang="en-US" sz="2300" kern="1200" dirty="0" err="1" smtClean="0">
              <a:latin typeface="Britannic Bold" pitchFamily="34" charset="0"/>
            </a:rPr>
            <a:t>Kuesioner</a:t>
          </a:r>
          <a:endParaRPr lang="en-US" sz="2300" kern="1200" dirty="0" smtClean="0">
            <a:latin typeface="Britannic Bold" pitchFamily="34" charset="0"/>
          </a:endParaRPr>
        </a:p>
      </dsp:txBody>
      <dsp:txXfrm>
        <a:off x="337944" y="1083963"/>
        <a:ext cx="4200912" cy="612672"/>
      </dsp:txXfrm>
    </dsp:sp>
    <dsp:sp modelId="{B01F5E9E-1CD7-4462-8189-05F5E9BF98B6}">
      <dsp:nvSpPr>
        <dsp:cNvPr id="0" name=""/>
        <dsp:cNvSpPr/>
      </dsp:nvSpPr>
      <dsp:spPr>
        <a:xfrm>
          <a:off x="0" y="2433580"/>
          <a:ext cx="60960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F6B5840-6E68-4819-AEF4-776EF05123C8}">
      <dsp:nvSpPr>
        <dsp:cNvPr id="0" name=""/>
        <dsp:cNvSpPr/>
      </dsp:nvSpPr>
      <dsp:spPr>
        <a:xfrm>
          <a:off x="304800" y="2094100"/>
          <a:ext cx="4267200" cy="678960"/>
        </a:xfrm>
        <a:prstGeom prst="roundRect">
          <a:avLst/>
        </a:prstGeom>
        <a:solidFill>
          <a:srgbClr val="587C34"/>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Britannic Bold" pitchFamily="34" charset="0"/>
            </a:rPr>
            <a:t>3.</a:t>
          </a:r>
          <a:r>
            <a:rPr lang="id-ID" sz="2300" kern="1200" dirty="0" smtClean="0">
              <a:latin typeface="Britannic Bold" pitchFamily="34" charset="0"/>
            </a:rPr>
            <a:t> </a:t>
          </a:r>
          <a:r>
            <a:rPr lang="en-US" sz="2300" kern="1200" dirty="0" err="1" smtClean="0">
              <a:latin typeface="Britannic Bold" pitchFamily="34" charset="0"/>
            </a:rPr>
            <a:t>Pedoman</a:t>
          </a:r>
          <a:r>
            <a:rPr lang="en-US" sz="2300" kern="1200" dirty="0" smtClean="0">
              <a:latin typeface="Britannic Bold" pitchFamily="34" charset="0"/>
            </a:rPr>
            <a:t> </a:t>
          </a:r>
          <a:r>
            <a:rPr lang="en-US" sz="2300" kern="1200" dirty="0" err="1" smtClean="0">
              <a:latin typeface="Britannic Bold" pitchFamily="34" charset="0"/>
            </a:rPr>
            <a:t>Observasi</a:t>
          </a:r>
          <a:r>
            <a:rPr lang="id-ID" sz="2300" kern="1200" dirty="0" smtClean="0">
              <a:latin typeface="Britannic Bold" pitchFamily="34" charset="0"/>
            </a:rPr>
            <a:t> </a:t>
          </a:r>
          <a:r>
            <a:rPr lang="en-US" sz="2300" kern="1200" dirty="0" smtClean="0">
              <a:latin typeface="Britannic Bold" pitchFamily="34" charset="0"/>
            </a:rPr>
            <a:t> </a:t>
          </a:r>
        </a:p>
      </dsp:txBody>
      <dsp:txXfrm>
        <a:off x="337944" y="2127244"/>
        <a:ext cx="4200912" cy="612672"/>
      </dsp:txXfrm>
    </dsp:sp>
    <dsp:sp modelId="{6C418D88-3B77-4C9D-BAD9-0C29844E0EBA}">
      <dsp:nvSpPr>
        <dsp:cNvPr id="0" name=""/>
        <dsp:cNvSpPr/>
      </dsp:nvSpPr>
      <dsp:spPr>
        <a:xfrm>
          <a:off x="0" y="3476860"/>
          <a:ext cx="6096000" cy="579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9F8D139-BB06-4E4F-BB58-E6A438789B59}">
      <dsp:nvSpPr>
        <dsp:cNvPr id="0" name=""/>
        <dsp:cNvSpPr/>
      </dsp:nvSpPr>
      <dsp:spPr>
        <a:xfrm>
          <a:off x="304800" y="3137380"/>
          <a:ext cx="4267200" cy="678960"/>
        </a:xfrm>
        <a:prstGeom prst="roundRect">
          <a:avLst/>
        </a:prstGeom>
        <a:solidFill>
          <a:schemeClr val="tx1">
            <a:lumMod val="85000"/>
            <a:lumOff val="1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Britannic Bold" pitchFamily="34" charset="0"/>
            </a:rPr>
            <a:t>4. </a:t>
          </a:r>
          <a:r>
            <a:rPr lang="en-US" sz="2300" kern="1200" dirty="0" err="1" smtClean="0">
              <a:latin typeface="Britannic Bold" pitchFamily="34" charset="0"/>
            </a:rPr>
            <a:t>Tes</a:t>
          </a:r>
          <a:r>
            <a:rPr lang="en-US" sz="2300" kern="1200" dirty="0" smtClean="0">
              <a:latin typeface="Britannic Bold" pitchFamily="34" charset="0"/>
            </a:rPr>
            <a:t> </a:t>
          </a:r>
          <a:r>
            <a:rPr lang="en-US" sz="2300" kern="1200" dirty="0" err="1" smtClean="0">
              <a:latin typeface="Britannic Bold" pitchFamily="34" charset="0"/>
            </a:rPr>
            <a:t>Hasil</a:t>
          </a:r>
          <a:r>
            <a:rPr lang="en-US" sz="2300" kern="1200" dirty="0" smtClean="0">
              <a:latin typeface="Britannic Bold" pitchFamily="34" charset="0"/>
            </a:rPr>
            <a:t> </a:t>
          </a:r>
          <a:r>
            <a:rPr lang="en-US" sz="2300" kern="1200" dirty="0" err="1" smtClean="0">
              <a:latin typeface="Britannic Bold" pitchFamily="34" charset="0"/>
            </a:rPr>
            <a:t>Belajar</a:t>
          </a:r>
          <a:endParaRPr lang="en-US" sz="2300" kern="1200" dirty="0">
            <a:latin typeface="Britannic Bold" pitchFamily="34" charset="0"/>
          </a:endParaRPr>
        </a:p>
      </dsp:txBody>
      <dsp:txXfrm>
        <a:off x="337944" y="3170524"/>
        <a:ext cx="420091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50AF29-BD4A-4041-B95F-9B93D3046076}" type="datetimeFigureOut">
              <a:rPr lang="en-US" smtClean="0"/>
              <a:pPr/>
              <a:t>11/18/2015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AADB5-26DF-4FA3-A15A-1B4B7CF452D3}" type="slidenum">
              <a:rPr lang="en-US" smtClean="0"/>
              <a:pPr/>
              <a:t>‹#›</a:t>
            </a:fld>
            <a:endParaRPr lang="en-US"/>
          </a:p>
        </p:txBody>
      </p:sp>
    </p:spTree>
    <p:extLst>
      <p:ext uri="{BB962C8B-B14F-4D97-AF65-F5344CB8AC3E}">
        <p14:creationId xmlns:p14="http://schemas.microsoft.com/office/powerpoint/2010/main" val="388326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3BA1A-27ED-4CD6-A06E-63A886FDBE34}" type="datetimeFigureOut">
              <a:rPr lang="id-ID" smtClean="0"/>
              <a:pPr/>
              <a:t>18/11/2015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C19EF-9910-4D5F-9E92-0F9C64C7566D}" type="slidenum">
              <a:rPr lang="id-ID" smtClean="0"/>
              <a:pPr/>
              <a:t>‹#›</a:t>
            </a:fld>
            <a:endParaRPr lang="id-ID"/>
          </a:p>
        </p:txBody>
      </p:sp>
    </p:spTree>
    <p:extLst>
      <p:ext uri="{BB962C8B-B14F-4D97-AF65-F5344CB8AC3E}">
        <p14:creationId xmlns:p14="http://schemas.microsoft.com/office/powerpoint/2010/main" val="422004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BB8C19EF-9910-4D5F-9E92-0F9C64C7566D}" type="slidenum">
              <a:rPr lang="id-ID" smtClean="0"/>
              <a:pPr/>
              <a:t>48</a:t>
            </a:fld>
            <a:endParaRPr lang="id-ID"/>
          </a:p>
        </p:txBody>
      </p:sp>
    </p:spTree>
    <p:extLst>
      <p:ext uri="{BB962C8B-B14F-4D97-AF65-F5344CB8AC3E}">
        <p14:creationId xmlns:p14="http://schemas.microsoft.com/office/powerpoint/2010/main" val="1769835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4BCCA23-0CB8-4090-AC9C-5B8177E986CE}" type="slidenum">
              <a:rPr lang="en-US" smtClean="0"/>
              <a:pPr>
                <a:defRPr/>
              </a:pPr>
              <a:t>60</a:t>
            </a:fld>
            <a:endParaRPr lang="en-US"/>
          </a:p>
        </p:txBody>
      </p:sp>
    </p:spTree>
    <p:extLst>
      <p:ext uri="{BB962C8B-B14F-4D97-AF65-F5344CB8AC3E}">
        <p14:creationId xmlns:p14="http://schemas.microsoft.com/office/powerpoint/2010/main" val="216166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4BCCA23-0CB8-4090-AC9C-5B8177E986CE}" type="slidenum">
              <a:rPr lang="en-US" smtClean="0"/>
              <a:pPr>
                <a:defRPr/>
              </a:pPr>
              <a:t>61</a:t>
            </a:fld>
            <a:endParaRPr lang="en-US"/>
          </a:p>
        </p:txBody>
      </p:sp>
    </p:spTree>
    <p:extLst>
      <p:ext uri="{BB962C8B-B14F-4D97-AF65-F5344CB8AC3E}">
        <p14:creationId xmlns:p14="http://schemas.microsoft.com/office/powerpoint/2010/main" val="3416696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5" name="Rectangle 5"/>
          <p:cNvSpPr>
            <a:spLocks noGrp="1" noChangeArrowheads="1"/>
          </p:cNvSpPr>
          <p:nvPr>
            <p:ph type="ftr" sz="quarter" idx="11"/>
          </p:nvPr>
        </p:nvSpPr>
        <p:spPr>
          <a:ln/>
        </p:spPr>
        <p:txBody>
          <a:bodyPr/>
          <a:lstStyle>
            <a:lvl1pPr>
              <a:defRPr/>
            </a:lvl1pPr>
          </a:lstStyle>
          <a:p>
            <a:endParaRPr lang="id-ID"/>
          </a:p>
        </p:txBody>
      </p:sp>
      <p:sp>
        <p:nvSpPr>
          <p:cNvPr id="6"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5" name="Rectangle 5"/>
          <p:cNvSpPr>
            <a:spLocks noGrp="1" noChangeArrowheads="1"/>
          </p:cNvSpPr>
          <p:nvPr>
            <p:ph type="ftr" sz="quarter" idx="11"/>
          </p:nvPr>
        </p:nvSpPr>
        <p:spPr>
          <a:ln/>
        </p:spPr>
        <p:txBody>
          <a:bodyPr/>
          <a:lstStyle>
            <a:lvl1pPr>
              <a:defRPr/>
            </a:lvl1pPr>
          </a:lstStyle>
          <a:p>
            <a:endParaRPr lang="id-ID"/>
          </a:p>
        </p:txBody>
      </p:sp>
      <p:sp>
        <p:nvSpPr>
          <p:cNvPr id="6"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5" name="Rectangle 5"/>
          <p:cNvSpPr>
            <a:spLocks noGrp="1" noChangeArrowheads="1"/>
          </p:cNvSpPr>
          <p:nvPr>
            <p:ph type="ftr" sz="quarter" idx="11"/>
          </p:nvPr>
        </p:nvSpPr>
        <p:spPr>
          <a:ln/>
        </p:spPr>
        <p:txBody>
          <a:bodyPr/>
          <a:lstStyle>
            <a:lvl1pPr>
              <a:defRPr/>
            </a:lvl1pPr>
          </a:lstStyle>
          <a:p>
            <a:endParaRPr lang="id-ID"/>
          </a:p>
        </p:txBody>
      </p:sp>
      <p:sp>
        <p:nvSpPr>
          <p:cNvPr id="6"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43"/>
          <p:cNvGrpSpPr/>
          <p:nvPr/>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solidFill>
                <a:srgbClr val="F6BB00"/>
              </a:solidFill>
              <a:round/>
              <a:headEnd/>
              <a:tailEnd/>
            </a:ln>
          </p:spPr>
          <p:txBody>
            <a:bodyPr vert="horz" wrap="square" lIns="91440" tIns="45720" rIns="91440" bIns="45720" numCol="1" anchor="t" anchorCtr="0" compatLnSpc="1">
              <a:prstTxWarp prst="textNoShape">
                <a:avLst/>
              </a:prstTxWarp>
            </a:bodyPr>
            <a:lstStyle/>
            <a:p>
              <a:endParaRPr lang="en-US">
                <a:solidFill>
                  <a:srgbClr val="FFC000"/>
                </a:solidFill>
              </a:endParaRPr>
            </a:p>
          </p:txBody>
        </p:sp>
      </p:grpSp>
      <p:sp>
        <p:nvSpPr>
          <p:cNvPr id="47" name="Freeform 46"/>
          <p:cNvSpPr>
            <a:spLocks/>
          </p:cNvSpPr>
          <p:nvPr/>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rgbClr val="FFC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FFC000"/>
              </a:solidFill>
            </a:endParaRPr>
          </a:p>
        </p:txBody>
      </p:sp>
      <p:sp>
        <p:nvSpPr>
          <p:cNvPr id="48" name="Freeform 47"/>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a:xfrm>
            <a:off x="3124200" y="6356350"/>
            <a:ext cx="2895600" cy="365125"/>
          </a:xfrm>
        </p:spPr>
        <p:txBody>
          <a:bodyPr/>
          <a:lstStyle/>
          <a:p>
            <a:endParaRPr lang="id-ID"/>
          </a:p>
        </p:txBody>
      </p:sp>
      <p:sp>
        <p:nvSpPr>
          <p:cNvPr id="6" name="Slide Number Placeholder 5"/>
          <p:cNvSpPr>
            <a:spLocks noGrp="1"/>
          </p:cNvSpPr>
          <p:nvPr>
            <p:ph type="sldNum" sz="quarter" idx="12"/>
          </p:nvPr>
        </p:nvSpPr>
        <p:spPr>
          <a:xfrm>
            <a:off x="6553200" y="6356350"/>
            <a:ext cx="2133600" cy="365125"/>
          </a:xfrm>
        </p:spPr>
        <p:txBody>
          <a:bodyPr/>
          <a:lstStyle/>
          <a:p>
            <a:fld id="{E588C2F4-B8E6-439E-B6F5-D309FEEBF34B}" type="slidenum">
              <a:rPr lang="id-ID" smtClean="0"/>
              <a:pPr/>
              <a:t>‹#›</a:t>
            </a:fld>
            <a:endParaRPr lang="id-ID"/>
          </a:p>
        </p:txBody>
      </p:sp>
      <p:pic>
        <p:nvPicPr>
          <p:cNvPr id="16" name="Picture 3"/>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37432" y="57150"/>
            <a:ext cx="1352550"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5370682"/>
      </p:ext>
    </p:extLst>
  </p:cSld>
  <p:clrMapOvr>
    <a:masterClrMapping/>
  </p:clrMapOvr>
  <p:transition spd="med">
    <p:wedg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50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1851430480"/>
      </p:ext>
    </p:extLst>
  </p:cSld>
  <p:clrMapOvr>
    <a:masterClrMapping/>
  </p:clrMapOvr>
  <p:transition spd="med">
    <p:wedg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2440987044"/>
      </p:ext>
    </p:extLst>
  </p:cSld>
  <p:clrMapOvr>
    <a:masterClrMapping/>
  </p:clrMapOvr>
  <p:transition spd="med">
    <p:wedg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2728083394"/>
      </p:ext>
    </p:extLst>
  </p:cSld>
  <p:clrMapOvr>
    <a:masterClrMapping/>
  </p:clrMapOvr>
  <p:transition spd="med">
    <p:wedg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3070893707"/>
      </p:ext>
    </p:extLst>
  </p:cSld>
  <p:clrMapOvr>
    <a:masterClrMapping/>
  </p:clrMapOvr>
  <p:transition spd="med">
    <p:wedg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2487246254"/>
      </p:ext>
    </p:extLst>
  </p:cSld>
  <p:clrMapOvr>
    <a:masterClrMapping/>
  </p:clrMapOvr>
  <p:transition spd="med">
    <p:wedg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3782624376"/>
      </p:ext>
    </p:extLst>
  </p:cSld>
  <p:clrMapOvr>
    <a:masterClrMapping/>
  </p:clrMapOvr>
  <p:transition spd="med">
    <p:wedg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373837700"/>
      </p:ext>
    </p:extLst>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5" name="Rectangle 5"/>
          <p:cNvSpPr>
            <a:spLocks noGrp="1" noChangeArrowheads="1"/>
          </p:cNvSpPr>
          <p:nvPr>
            <p:ph type="ftr" sz="quarter" idx="11"/>
          </p:nvPr>
        </p:nvSpPr>
        <p:spPr>
          <a:ln/>
        </p:spPr>
        <p:txBody>
          <a:bodyPr/>
          <a:lstStyle>
            <a:lvl1pPr>
              <a:defRPr/>
            </a:lvl1pPr>
          </a:lstStyle>
          <a:p>
            <a:endParaRPr lang="id-ID"/>
          </a:p>
        </p:txBody>
      </p:sp>
      <p:sp>
        <p:nvSpPr>
          <p:cNvPr id="6"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40352101"/>
      </p:ext>
    </p:extLst>
  </p:cSld>
  <p:clrMapOvr>
    <a:masterClrMapping/>
  </p:clrMapOvr>
  <p:transition spd="med">
    <p:wedg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4190030533"/>
      </p:ext>
    </p:extLst>
  </p:cSld>
  <p:clrMapOvr>
    <a:masterClrMapping/>
  </p:clrMapOvr>
  <p:transition spd="med">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88C2F4-B8E6-439E-B6F5-D309FEEBF34B}" type="slidenum">
              <a:rPr lang="id-ID" smtClean="0"/>
              <a:pPr/>
              <a:t>‹#›</a:t>
            </a:fld>
            <a:endParaRPr lang="id-ID"/>
          </a:p>
        </p:txBody>
      </p:sp>
    </p:spTree>
    <p:extLst>
      <p:ext uri="{BB962C8B-B14F-4D97-AF65-F5344CB8AC3E}">
        <p14:creationId xmlns:p14="http://schemas.microsoft.com/office/powerpoint/2010/main" val="4122125490"/>
      </p:ext>
    </p:extLst>
  </p:cSld>
  <p:clrMapOvr>
    <a:masterClrMapping/>
  </p:clrMapOvr>
  <p:transition spd="med">
    <p:wedg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3"/>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328738"/>
            <a:ext cx="8229600" cy="5029200"/>
          </a:xfrm>
        </p:spPr>
        <p:txBody>
          <a:bodyPr/>
          <a:lstStyle/>
          <a:p>
            <a:r>
              <a:rPr lang="en-US" smtClean="0"/>
              <a:t>Click icon to add table</a:t>
            </a:r>
            <a:endParaRPr lang="id-ID"/>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C57772AA-EF2E-4A57-84A0-0F7957D67F84}" type="datetimeFigureOut">
              <a:rPr lang="id-ID" smtClean="0"/>
              <a:pPr/>
              <a:t>18/11/2015</a:t>
            </a:fld>
            <a:endParaRPr lang="id-ID"/>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id-ID"/>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E588C2F4-B8E6-439E-B6F5-D309FEEBF34B}" type="slidenum">
              <a:rPr lang="id-ID" smtClean="0"/>
              <a:pPr/>
              <a:t>‹#›</a:t>
            </a:fld>
            <a:endParaRPr lang="id-ID"/>
          </a:p>
        </p:txBody>
      </p:sp>
    </p:spTree>
    <p:extLst>
      <p:ext uri="{BB962C8B-B14F-4D97-AF65-F5344CB8AC3E}">
        <p14:creationId xmlns:p14="http://schemas.microsoft.com/office/powerpoint/2010/main" val="1046064819"/>
      </p:ext>
    </p:extLst>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5" name="Rectangle 5"/>
          <p:cNvSpPr>
            <a:spLocks noGrp="1" noChangeArrowheads="1"/>
          </p:cNvSpPr>
          <p:nvPr>
            <p:ph type="ftr" sz="quarter" idx="11"/>
          </p:nvPr>
        </p:nvSpPr>
        <p:spPr>
          <a:ln/>
        </p:spPr>
        <p:txBody>
          <a:bodyPr/>
          <a:lstStyle>
            <a:lvl1pPr>
              <a:defRPr/>
            </a:lvl1pPr>
          </a:lstStyle>
          <a:p>
            <a:endParaRPr lang="id-ID"/>
          </a:p>
        </p:txBody>
      </p:sp>
      <p:sp>
        <p:nvSpPr>
          <p:cNvPr id="6"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6" name="Rectangle 5"/>
          <p:cNvSpPr>
            <a:spLocks noGrp="1" noChangeArrowheads="1"/>
          </p:cNvSpPr>
          <p:nvPr>
            <p:ph type="ftr" sz="quarter" idx="11"/>
          </p:nvPr>
        </p:nvSpPr>
        <p:spPr>
          <a:ln/>
        </p:spPr>
        <p:txBody>
          <a:bodyPr/>
          <a:lstStyle>
            <a:lvl1pPr>
              <a:defRPr/>
            </a:lvl1pPr>
          </a:lstStyle>
          <a:p>
            <a:endParaRPr lang="id-ID"/>
          </a:p>
        </p:txBody>
      </p:sp>
      <p:sp>
        <p:nvSpPr>
          <p:cNvPr id="7"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8" name="Rectangle 5"/>
          <p:cNvSpPr>
            <a:spLocks noGrp="1" noChangeArrowheads="1"/>
          </p:cNvSpPr>
          <p:nvPr>
            <p:ph type="ftr" sz="quarter" idx="11"/>
          </p:nvPr>
        </p:nvSpPr>
        <p:spPr>
          <a:ln/>
        </p:spPr>
        <p:txBody>
          <a:bodyPr/>
          <a:lstStyle>
            <a:lvl1pPr>
              <a:defRPr/>
            </a:lvl1pPr>
          </a:lstStyle>
          <a:p>
            <a:endParaRPr lang="id-ID"/>
          </a:p>
        </p:txBody>
      </p:sp>
      <p:sp>
        <p:nvSpPr>
          <p:cNvPr id="9"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4" name="Rectangle 5"/>
          <p:cNvSpPr>
            <a:spLocks noGrp="1" noChangeArrowheads="1"/>
          </p:cNvSpPr>
          <p:nvPr>
            <p:ph type="ftr" sz="quarter" idx="11"/>
          </p:nvPr>
        </p:nvSpPr>
        <p:spPr>
          <a:ln/>
        </p:spPr>
        <p:txBody>
          <a:bodyPr/>
          <a:lstStyle>
            <a:lvl1pPr>
              <a:defRPr/>
            </a:lvl1pPr>
          </a:lstStyle>
          <a:p>
            <a:endParaRPr lang="id-ID"/>
          </a:p>
        </p:txBody>
      </p:sp>
      <p:sp>
        <p:nvSpPr>
          <p:cNvPr id="5"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3" name="Rectangle 5"/>
          <p:cNvSpPr>
            <a:spLocks noGrp="1" noChangeArrowheads="1"/>
          </p:cNvSpPr>
          <p:nvPr>
            <p:ph type="ftr" sz="quarter" idx="11"/>
          </p:nvPr>
        </p:nvSpPr>
        <p:spPr>
          <a:ln/>
        </p:spPr>
        <p:txBody>
          <a:bodyPr/>
          <a:lstStyle>
            <a:lvl1pPr>
              <a:defRPr/>
            </a:lvl1pPr>
          </a:lstStyle>
          <a:p>
            <a:endParaRPr lang="id-ID"/>
          </a:p>
        </p:txBody>
      </p:sp>
      <p:sp>
        <p:nvSpPr>
          <p:cNvPr id="4"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6" name="Rectangle 5"/>
          <p:cNvSpPr>
            <a:spLocks noGrp="1" noChangeArrowheads="1"/>
          </p:cNvSpPr>
          <p:nvPr>
            <p:ph type="ftr" sz="quarter" idx="11"/>
          </p:nvPr>
        </p:nvSpPr>
        <p:spPr>
          <a:ln/>
        </p:spPr>
        <p:txBody>
          <a:bodyPr/>
          <a:lstStyle>
            <a:lvl1pPr>
              <a:defRPr/>
            </a:lvl1pPr>
          </a:lstStyle>
          <a:p>
            <a:endParaRPr lang="id-ID"/>
          </a:p>
        </p:txBody>
      </p:sp>
      <p:sp>
        <p:nvSpPr>
          <p:cNvPr id="7"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57772AA-EF2E-4A57-84A0-0F7957D67F84}" type="datetimeFigureOut">
              <a:rPr lang="id-ID" smtClean="0"/>
              <a:pPr/>
              <a:t>18/11/2015</a:t>
            </a:fld>
            <a:endParaRPr lang="id-ID"/>
          </a:p>
        </p:txBody>
      </p:sp>
      <p:sp>
        <p:nvSpPr>
          <p:cNvPr id="6" name="Rectangle 5"/>
          <p:cNvSpPr>
            <a:spLocks noGrp="1" noChangeArrowheads="1"/>
          </p:cNvSpPr>
          <p:nvPr>
            <p:ph type="ftr" sz="quarter" idx="11"/>
          </p:nvPr>
        </p:nvSpPr>
        <p:spPr>
          <a:ln/>
        </p:spPr>
        <p:txBody>
          <a:bodyPr/>
          <a:lstStyle>
            <a:lvl1pPr>
              <a:defRPr/>
            </a:lvl1pPr>
          </a:lstStyle>
          <a:p>
            <a:endParaRPr lang="id-ID"/>
          </a:p>
        </p:txBody>
      </p:sp>
      <p:sp>
        <p:nvSpPr>
          <p:cNvPr id="7" name="Rectangle 6"/>
          <p:cNvSpPr>
            <a:spLocks noGrp="1" noChangeArrowheads="1"/>
          </p:cNvSpPr>
          <p:nvPr>
            <p:ph type="sldNum" sz="quarter" idx="12"/>
          </p:nvPr>
        </p:nvSpPr>
        <p:spPr>
          <a:ln/>
        </p:spPr>
        <p:txBody>
          <a:bodyPr/>
          <a:lstStyle>
            <a:lvl1pPr>
              <a:defRPr/>
            </a:lvl1pPr>
          </a:lstStyle>
          <a:p>
            <a:fld id="{E588C2F4-B8E6-439E-B6F5-D309FEEBF34B}" type="slidenum">
              <a:rPr lang="id-ID" smtClean="0"/>
              <a:pPr/>
              <a:t>‹#›</a:t>
            </a:fld>
            <a:endParaRPr lang="id-ID"/>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latin typeface="+mn-lt"/>
                <a:cs typeface="+mn-cs"/>
              </a:defRPr>
            </a:lvl1pPr>
          </a:lstStyle>
          <a:p>
            <a:fld id="{C57772AA-EF2E-4A57-84A0-0F7957D67F84}" type="datetimeFigureOut">
              <a:rPr lang="id-ID" smtClean="0"/>
              <a:pPr/>
              <a:t>18/11/2015</a:t>
            </a:fld>
            <a:endParaRPr lang="id-ID"/>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id-ID"/>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latin typeface="+mn-lt"/>
                <a:cs typeface="+mn-cs"/>
              </a:defRPr>
            </a:lvl1pPr>
          </a:lstStyle>
          <a:p>
            <a:fld id="{E588C2F4-B8E6-439E-B6F5-D309FEEBF34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ndAc>
      <p:stSnd>
        <p:snd r:embed="rId13" name="camera.wav"/>
      </p:stSnd>
    </p:sndAc>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0" y="5429250"/>
            <a:ext cx="91344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772AA-EF2E-4A57-84A0-0F7957D67F84}" type="datetimeFigureOut">
              <a:rPr lang="id-ID" smtClean="0"/>
              <a:pPr/>
              <a:t>18/11/2015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u="none">
                <a:solidFill>
                  <a:schemeClr val="tx1">
                    <a:tint val="75000"/>
                  </a:schemeClr>
                </a:solidFill>
              </a:defRPr>
            </a:lvl1pPr>
          </a:lstStyle>
          <a:p>
            <a:endParaRPr lang="id-ID"/>
          </a:p>
        </p:txBody>
      </p:sp>
      <p:grpSp>
        <p:nvGrpSpPr>
          <p:cNvPr id="7"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chemeClr val="accent4">
                    <a:lumMod val="50000"/>
                  </a:schemeClr>
                </a:solidFill>
              </a:endParaRPr>
            </a:p>
          </p:txBody>
        </p:sp>
      </p:grpSp>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0" y="5391150"/>
            <a:ext cx="914400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8C2F4-B8E6-439E-B6F5-D309FEEBF34B}" type="slidenum">
              <a:rPr lang="id-ID" smtClean="0"/>
              <a:pPr/>
              <a:t>‹#›</a:t>
            </a:fld>
            <a:endParaRPr lang="id-ID"/>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9"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027" name="Picture 3"/>
          <p:cNvPicPr>
            <a:picLocks noChangeAspect="1" noChangeArrowheads="1"/>
          </p:cNvPicPr>
          <p:nvPr/>
        </p:nvPicPr>
        <p:blipFill>
          <a:blip r:embed="rId16" cstate="print">
            <a:extLst>
              <a:ext uri="{28A0092B-C50C-407E-A947-70E740481C1C}">
                <a14:useLocalDpi xmlns:a14="http://schemas.microsoft.com/office/drawing/2010/main"/>
              </a:ext>
            </a:extLst>
          </a:blip>
          <a:srcRect/>
          <a:stretch>
            <a:fillRect/>
          </a:stretch>
        </p:blipFill>
        <p:spPr bwMode="auto">
          <a:xfrm>
            <a:off x="7258050" y="400050"/>
            <a:ext cx="1352550"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79136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spd="med">
    <p:wedge/>
  </p:transition>
  <p:timing>
    <p:tnLst>
      <p:par>
        <p:cTn id="1" dur="indefinite" restart="never" nodeType="tmRoot"/>
      </p:par>
    </p:tnLst>
  </p:timing>
  <p:txStyles>
    <p:titleStyle>
      <a:lvl1pPr algn="l" defTabSz="914400" rtl="0" eaLnBrk="1" latinLnBrk="0" hangingPunct="1">
        <a:spcBef>
          <a:spcPct val="0"/>
        </a:spcBef>
        <a:buNone/>
        <a:defRPr sz="4000" b="0" i="0" u="none" kern="1200">
          <a:solidFill>
            <a:schemeClr val="accent4">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4">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4">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4">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4">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4">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0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1.jpeg"/><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2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5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image" Target="../media/image5.gif"/></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3042" y="1071546"/>
            <a:ext cx="6286544" cy="923330"/>
          </a:xfrm>
          <a:prstGeom prst="rect">
            <a:avLst/>
          </a:prstGeom>
          <a:noFill/>
        </p:spPr>
        <p:txBody>
          <a:bodyPr wrap="square" rtlCol="0">
            <a:prstTxWarp prst="textWave1">
              <a:avLst/>
            </a:prstTxWarp>
            <a:spAutoFit/>
          </a:bodyPr>
          <a:lstStyle/>
          <a:p>
            <a:r>
              <a:rPr lang="id-ID" sz="5400" b="1" dirty="0" smtClean="0">
                <a:solidFill>
                  <a:srgbClr val="000099"/>
                </a:solidFill>
                <a:effectLst>
                  <a:outerShdw blurRad="38100" dist="38100" dir="2700000" algn="tl">
                    <a:srgbClr val="000000">
                      <a:alpha val="43137"/>
                    </a:srgbClr>
                  </a:outerShdw>
                </a:effectLst>
                <a:latin typeface="Monotype Corsiva" pitchFamily="66" charset="0"/>
              </a:rPr>
              <a:t>Selamat Datang dalam</a:t>
            </a:r>
            <a:endParaRPr lang="id-ID" sz="5400" b="1" dirty="0">
              <a:solidFill>
                <a:srgbClr val="000099"/>
              </a:solidFill>
              <a:effectLst>
                <a:outerShdw blurRad="38100" dist="38100" dir="2700000" algn="tl">
                  <a:srgbClr val="000000">
                    <a:alpha val="43137"/>
                  </a:srgbClr>
                </a:outerShdw>
              </a:effectLst>
              <a:latin typeface="Monotype Corsiva" pitchFamily="66" charset="0"/>
            </a:endParaRPr>
          </a:p>
        </p:txBody>
      </p:sp>
      <p:sp>
        <p:nvSpPr>
          <p:cNvPr id="7" name="TextBox 6"/>
          <p:cNvSpPr txBox="1"/>
          <p:nvPr/>
        </p:nvSpPr>
        <p:spPr>
          <a:xfrm>
            <a:off x="6215074" y="4379973"/>
            <a:ext cx="2500330" cy="461665"/>
          </a:xfrm>
          <a:prstGeom prst="rect">
            <a:avLst/>
          </a:prstGeom>
          <a:noFill/>
        </p:spPr>
        <p:txBody>
          <a:bodyPr wrap="square" rtlCol="0">
            <a:spAutoFit/>
          </a:bodyPr>
          <a:lstStyle/>
          <a:p>
            <a:r>
              <a:rPr lang="id-ID" sz="2400" dirty="0" smtClean="0">
                <a:solidFill>
                  <a:srgbClr val="000099"/>
                </a:solidFill>
                <a:latin typeface="Britannic Bold" pitchFamily="34" charset="0"/>
              </a:rPr>
              <a:t>Atwi Suparman</a:t>
            </a:r>
            <a:endParaRPr lang="id-ID" sz="2400" dirty="0">
              <a:solidFill>
                <a:srgbClr val="000099"/>
              </a:solidFill>
              <a:latin typeface="Britannic Bold" pitchFamily="34" charset="0"/>
            </a:endParaRPr>
          </a:p>
        </p:txBody>
      </p:sp>
      <p:sp>
        <p:nvSpPr>
          <p:cNvPr id="11" name="TextBox 10"/>
          <p:cNvSpPr txBox="1"/>
          <p:nvPr/>
        </p:nvSpPr>
        <p:spPr>
          <a:xfrm>
            <a:off x="1291557" y="2842221"/>
            <a:ext cx="7643866" cy="1504188"/>
          </a:xfrm>
          <a:prstGeom prst="rect">
            <a:avLst/>
          </a:prstGeom>
          <a:noFill/>
        </p:spPr>
        <p:txBody>
          <a:bodyPr wrap="square" rtlCol="0">
            <a:prstTxWarp prst="textWave1">
              <a:avLst/>
            </a:prstTxWarp>
            <a:spAutoFit/>
          </a:bodyPr>
          <a:lstStyle/>
          <a:p>
            <a:pPr algn="ctr"/>
            <a:r>
              <a:rPr lang="id-ID" sz="4000" b="1" dirty="0" smtClean="0">
                <a:ln w="11430"/>
                <a:solidFill>
                  <a:srgbClr val="000099"/>
                </a:solidFill>
                <a:effectLst>
                  <a:outerShdw blurRad="50800" dist="39000" dir="5460000" algn="tl">
                    <a:srgbClr val="000000">
                      <a:alpha val="38000"/>
                    </a:srgbClr>
                  </a:outerShdw>
                </a:effectLst>
                <a:latin typeface="Britannic Bold" pitchFamily="34" charset="0"/>
              </a:rPr>
              <a:t>PENGEMBANGAN MODEL </a:t>
            </a:r>
            <a:endParaRPr lang="en-US" sz="4000" b="1" dirty="0" smtClean="0">
              <a:ln w="11430"/>
              <a:solidFill>
                <a:srgbClr val="000099"/>
              </a:solidFill>
              <a:effectLst>
                <a:outerShdw blurRad="50800" dist="39000" dir="5460000" algn="tl">
                  <a:srgbClr val="000000">
                    <a:alpha val="38000"/>
                  </a:srgbClr>
                </a:outerShdw>
              </a:effectLst>
            </a:endParaRPr>
          </a:p>
          <a:p>
            <a:endParaRPr lang="id-ID" sz="4000" dirty="0">
              <a:solidFill>
                <a:srgbClr val="000099"/>
              </a:solidFill>
            </a:endParaRPr>
          </a:p>
        </p:txBody>
      </p:sp>
      <p:sp>
        <p:nvSpPr>
          <p:cNvPr id="2" name="TextBox 1"/>
          <p:cNvSpPr txBox="1"/>
          <p:nvPr/>
        </p:nvSpPr>
        <p:spPr>
          <a:xfrm>
            <a:off x="1115616" y="5157192"/>
            <a:ext cx="7704856" cy="1200329"/>
          </a:xfrm>
          <a:prstGeom prst="rect">
            <a:avLst/>
          </a:prstGeom>
          <a:noFill/>
        </p:spPr>
        <p:txBody>
          <a:bodyPr wrap="square" rtlCol="0">
            <a:spAutoFit/>
          </a:bodyPr>
          <a:lstStyle/>
          <a:p>
            <a:pPr algn="ctr"/>
            <a:r>
              <a:rPr lang="id-ID" dirty="0">
                <a:solidFill>
                  <a:srgbClr val="00B050"/>
                </a:solidFill>
                <a:latin typeface="Berlin Sans FB Demi" pitchFamily="34" charset="0"/>
              </a:rPr>
              <a:t>Disampaikan pada kegiatan pendalaman materi dalam rangka percepatan studi mahasiswa program magister dan program doktor, </a:t>
            </a:r>
          </a:p>
          <a:p>
            <a:pPr algn="ctr"/>
            <a:r>
              <a:rPr lang="id-ID" dirty="0">
                <a:solidFill>
                  <a:srgbClr val="00B050"/>
                </a:solidFill>
                <a:latin typeface="Berlin Sans FB Demi" pitchFamily="34" charset="0"/>
              </a:rPr>
              <a:t>UNJ tahun 2015</a:t>
            </a:r>
          </a:p>
          <a:p>
            <a:endParaRPr lang="id-ID" dirty="0"/>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85918" y="285728"/>
            <a:ext cx="5357850" cy="92869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4000" dirty="0" smtClean="0">
                <a:latin typeface="Britannic Bold" pitchFamily="34" charset="0"/>
              </a:rPr>
              <a:t>4.Model Matematikal</a:t>
            </a:r>
            <a:endParaRPr lang="id-ID" sz="4000" dirty="0"/>
          </a:p>
        </p:txBody>
      </p:sp>
      <p:sp>
        <p:nvSpPr>
          <p:cNvPr id="4" name="TextBox 3"/>
          <p:cNvSpPr txBox="1"/>
          <p:nvPr/>
        </p:nvSpPr>
        <p:spPr>
          <a:xfrm>
            <a:off x="500034" y="2357430"/>
            <a:ext cx="5357850" cy="3108543"/>
          </a:xfrm>
          <a:prstGeom prst="rect">
            <a:avLst/>
          </a:prstGeom>
          <a:noFill/>
        </p:spPr>
        <p:txBody>
          <a:bodyPr wrap="square" rtlCol="0">
            <a:spAutoFit/>
          </a:bodyPr>
          <a:lstStyle/>
          <a:p>
            <a:pPr marL="900113" indent="-363538">
              <a:buBlip>
                <a:blip r:embed="rId3"/>
              </a:buBlip>
            </a:pPr>
            <a:endParaRPr lang="id-ID" sz="2800" dirty="0">
              <a:latin typeface="Britannic Bold" pitchFamily="34" charset="0"/>
            </a:endParaRPr>
          </a:p>
          <a:p>
            <a:pPr marL="536575"/>
            <a:r>
              <a:rPr lang="id-ID" sz="2800" dirty="0" smtClean="0">
                <a:latin typeface="Britannic Bold" pitchFamily="34" charset="0"/>
              </a:rPr>
              <a:t>Model matematikal adalah persamaan/rumus yang mendeskripsikan hubungan berbagai komponen dari suatu situasi</a:t>
            </a:r>
          </a:p>
          <a:p>
            <a:endParaRPr lang="id-ID" sz="2800" dirty="0"/>
          </a:p>
        </p:txBody>
      </p:sp>
      <p:sp>
        <p:nvSpPr>
          <p:cNvPr id="5" name="Rectangle 4"/>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pic>
        <p:nvPicPr>
          <p:cNvPr id="1026" name="Picture 2" descr="G:\CARTOON COMPLETE\CARTOON 2\math_symbol_clipart.jpg"/>
          <p:cNvPicPr>
            <a:picLocks noChangeAspect="1" noChangeArrowheads="1"/>
          </p:cNvPicPr>
          <p:nvPr/>
        </p:nvPicPr>
        <p:blipFill>
          <a:blip r:embed="rId4"/>
          <a:srcRect/>
          <a:stretch>
            <a:fillRect/>
          </a:stretch>
        </p:blipFill>
        <p:spPr bwMode="auto">
          <a:xfrm>
            <a:off x="5857884" y="2071678"/>
            <a:ext cx="2914644" cy="3000397"/>
          </a:xfrm>
          <a:prstGeom prst="rect">
            <a:avLst/>
          </a:prstGeom>
          <a:noFill/>
        </p:spPr>
      </p:pic>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to="" calcmode="lin" valueType="num">
                                      <p:cBhvr>
                                        <p:cTn id="12" dur="1" fill="hold"/>
                                        <p:tgtEl>
                                          <p:spTgt spid="10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32" y="571480"/>
            <a:ext cx="4929222" cy="58477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id-ID" sz="3200" b="1" dirty="0" smtClean="0">
                <a:latin typeface="Britannic Bold" pitchFamily="34" charset="0"/>
              </a:rPr>
              <a:t>Strategi Instruksional</a:t>
            </a:r>
            <a:endParaRPr lang="en-US" sz="3200" b="1" dirty="0" smtClean="0">
              <a:latin typeface="Britannic Bold" pitchFamily="34" charset="0"/>
            </a:endParaRPr>
          </a:p>
        </p:txBody>
      </p:sp>
      <p:sp>
        <p:nvSpPr>
          <p:cNvPr id="3" name="TextBox 2"/>
          <p:cNvSpPr txBox="1"/>
          <p:nvPr/>
        </p:nvSpPr>
        <p:spPr>
          <a:xfrm>
            <a:off x="1071538" y="1643050"/>
            <a:ext cx="7072362" cy="4493538"/>
          </a:xfrm>
          <a:prstGeom prst="rect">
            <a:avLst/>
          </a:prstGeom>
          <a:noFill/>
        </p:spPr>
        <p:txBody>
          <a:bodyPr wrap="square" rtlCol="0">
            <a:spAutoFit/>
          </a:bodyPr>
          <a:lstStyle/>
          <a:p>
            <a:pPr algn="just"/>
            <a:r>
              <a:rPr lang="id-ID" sz="2600" dirty="0" smtClean="0">
                <a:latin typeface="Britannic Bold" pitchFamily="34" charset="0"/>
              </a:rPr>
              <a:t>Strategi instruksional dikembangkan kearah tercapainya tujuan pembelajaran, berdasarkan berbagai pengetahuan sebagai berikut: </a:t>
            </a:r>
          </a:p>
          <a:p>
            <a:pPr marL="812800" indent="-449263" algn="just">
              <a:buFont typeface="Wingdings" pitchFamily="2" charset="2"/>
              <a:buChar char="q"/>
              <a:tabLst>
                <a:tab pos="900113" algn="l"/>
              </a:tabLst>
            </a:pPr>
            <a:r>
              <a:rPr lang="id-ID" sz="2600" dirty="0" smtClean="0">
                <a:latin typeface="Britannic Bold" pitchFamily="34" charset="0"/>
              </a:rPr>
              <a:t>teori belajar dan pembelajaran yang terbaru</a:t>
            </a:r>
          </a:p>
          <a:p>
            <a:pPr marL="812800" indent="-449263" algn="just">
              <a:buFont typeface="Wingdings" pitchFamily="2" charset="2"/>
              <a:buChar char="q"/>
              <a:tabLst>
                <a:tab pos="900113" algn="l"/>
              </a:tabLst>
            </a:pPr>
            <a:r>
              <a:rPr lang="id-ID" sz="2600" dirty="0" smtClean="0">
                <a:latin typeface="Britannic Bold" pitchFamily="34" charset="0"/>
              </a:rPr>
              <a:t>hasil penelitian tentang belajar dan pembelajaran </a:t>
            </a:r>
          </a:p>
          <a:p>
            <a:pPr marL="812800" indent="-449263" algn="just">
              <a:buFont typeface="Wingdings" pitchFamily="2" charset="2"/>
              <a:buChar char="q"/>
              <a:tabLst>
                <a:tab pos="900113" algn="l"/>
              </a:tabLst>
            </a:pPr>
            <a:r>
              <a:rPr lang="id-ID" sz="2600" dirty="0" smtClean="0">
                <a:latin typeface="Britannic Bold" pitchFamily="34" charset="0"/>
              </a:rPr>
              <a:t>metode pembelajaran </a:t>
            </a:r>
          </a:p>
          <a:p>
            <a:pPr marL="812800" indent="-449263" algn="just">
              <a:buFont typeface="Wingdings" pitchFamily="2" charset="2"/>
              <a:buChar char="q"/>
              <a:tabLst>
                <a:tab pos="900113" algn="l"/>
              </a:tabLst>
            </a:pPr>
            <a:r>
              <a:rPr lang="id-ID" sz="2600" dirty="0" smtClean="0">
                <a:latin typeface="Britannic Bold" pitchFamily="34" charset="0"/>
              </a:rPr>
              <a:t>media  &amp; alat pembelajaran</a:t>
            </a:r>
          </a:p>
          <a:p>
            <a:pPr marL="812800" indent="-449263" algn="just">
              <a:buFont typeface="Wingdings" pitchFamily="2" charset="2"/>
              <a:buChar char="q"/>
              <a:tabLst>
                <a:tab pos="900113" algn="l"/>
              </a:tabLst>
            </a:pPr>
            <a:r>
              <a:rPr lang="id-ID" sz="2600" dirty="0" smtClean="0">
                <a:latin typeface="Britannic Bold" pitchFamily="34" charset="0"/>
              </a:rPr>
              <a:t>materi yang akan dipelajari </a:t>
            </a:r>
          </a:p>
          <a:p>
            <a:pPr marL="812800" indent="-449263" algn="just">
              <a:buFont typeface="Wingdings" pitchFamily="2" charset="2"/>
              <a:buChar char="q"/>
              <a:tabLst>
                <a:tab pos="900113" algn="l"/>
              </a:tabLst>
            </a:pPr>
            <a:r>
              <a:rPr lang="id-ID" sz="2600" dirty="0" smtClean="0">
                <a:latin typeface="Britannic Bold" pitchFamily="34" charset="0"/>
              </a:rPr>
              <a:t>karakteristik dari peserta didik.</a:t>
            </a:r>
            <a:endParaRPr lang="id-ID" sz="2600" dirty="0">
              <a:latin typeface="Britannic Bold" pitchFamily="34" charset="0"/>
            </a:endParaRPr>
          </a:p>
        </p:txBody>
      </p:sp>
      <p:sp>
        <p:nvSpPr>
          <p:cNvPr id="4" name="Rectangle 3"/>
          <p:cNvSpPr/>
          <p:nvPr/>
        </p:nvSpPr>
        <p:spPr>
          <a:xfrm>
            <a:off x="6715140" y="6273822"/>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62" y="1857364"/>
            <a:ext cx="6572296" cy="3046988"/>
          </a:xfrm>
          <a:prstGeom prst="rect">
            <a:avLst/>
          </a:prstGeom>
          <a:noFill/>
        </p:spPr>
        <p:txBody>
          <a:bodyPr wrap="square" rtlCol="0">
            <a:spAutoFit/>
          </a:bodyPr>
          <a:lstStyle/>
          <a:p>
            <a:r>
              <a:rPr lang="en-US" sz="3200" dirty="0" smtClean="0">
                <a:latin typeface="Britannic Bold" pitchFamily="34" charset="0"/>
              </a:rPr>
              <a:t>……… a general methodology that is used for managing and delivering the teaching and learning activities………  </a:t>
            </a:r>
          </a:p>
          <a:p>
            <a:r>
              <a:rPr lang="en-US" sz="3200" dirty="0" smtClean="0">
                <a:latin typeface="Britannic Bold" pitchFamily="34" charset="0"/>
              </a:rPr>
              <a:t>A Delivery system in only part of overall instructional strategy .</a:t>
            </a:r>
            <a:endParaRPr lang="en-US" sz="3200" dirty="0">
              <a:latin typeface="Britannic Bold" pitchFamily="34" charset="0"/>
            </a:endParaRPr>
          </a:p>
        </p:txBody>
      </p:sp>
      <p:sp>
        <p:nvSpPr>
          <p:cNvPr id="5" name="Rectangle 4"/>
          <p:cNvSpPr/>
          <p:nvPr/>
        </p:nvSpPr>
        <p:spPr>
          <a:xfrm>
            <a:off x="6715140" y="6273822"/>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7" name="TextBox 6"/>
          <p:cNvSpPr txBox="1"/>
          <p:nvPr/>
        </p:nvSpPr>
        <p:spPr>
          <a:xfrm>
            <a:off x="2000232" y="571480"/>
            <a:ext cx="4357718" cy="58477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3200" b="1" dirty="0" smtClean="0">
                <a:latin typeface="Britannic Bold" pitchFamily="34" charset="0"/>
              </a:rPr>
              <a:t>Delivery Systems</a:t>
            </a:r>
          </a:p>
        </p:txBody>
      </p:sp>
      <p:sp>
        <p:nvSpPr>
          <p:cNvPr id="6" name="TextBox 5"/>
          <p:cNvSpPr txBox="1"/>
          <p:nvPr/>
        </p:nvSpPr>
        <p:spPr>
          <a:xfrm>
            <a:off x="785786" y="5211561"/>
            <a:ext cx="7500990" cy="646331"/>
          </a:xfrm>
          <a:prstGeom prst="rect">
            <a:avLst/>
          </a:prstGeom>
          <a:noFill/>
        </p:spPr>
        <p:txBody>
          <a:bodyPr wrap="square" rtlCol="0">
            <a:spAutoFit/>
          </a:bodyPr>
          <a:lstStyle/>
          <a:p>
            <a:pPr algn="ctr"/>
            <a:r>
              <a:rPr lang="en-US" dirty="0" smtClean="0">
                <a:solidFill>
                  <a:srgbClr val="003300"/>
                </a:solidFill>
                <a:latin typeface="Tw Cen MT" pitchFamily="34" charset="0"/>
              </a:rPr>
              <a:t>Dick, Walter</a:t>
            </a:r>
            <a:r>
              <a:rPr lang="id-ID" dirty="0" smtClean="0">
                <a:solidFill>
                  <a:srgbClr val="003300"/>
                </a:solidFill>
                <a:latin typeface="Tw Cen MT" pitchFamily="34" charset="0"/>
              </a:rPr>
              <a:t>.,</a:t>
            </a:r>
            <a:r>
              <a:rPr lang="en-US" dirty="0" smtClean="0">
                <a:solidFill>
                  <a:srgbClr val="003300"/>
                </a:solidFill>
                <a:latin typeface="Tw Cen MT" pitchFamily="34" charset="0"/>
              </a:rPr>
              <a:t> Carey, Lou</a:t>
            </a:r>
            <a:r>
              <a:rPr lang="id-ID" dirty="0" smtClean="0">
                <a:solidFill>
                  <a:srgbClr val="003300"/>
                </a:solidFill>
                <a:latin typeface="Tw Cen MT" pitchFamily="34" charset="0"/>
              </a:rPr>
              <a:t>.,</a:t>
            </a:r>
            <a:r>
              <a:rPr lang="en-US" dirty="0" smtClean="0">
                <a:solidFill>
                  <a:srgbClr val="003300"/>
                </a:solidFill>
                <a:latin typeface="Tw Cen MT" pitchFamily="34" charset="0"/>
              </a:rPr>
              <a:t> and Carey, James O. </a:t>
            </a:r>
            <a:r>
              <a:rPr lang="id-ID" dirty="0" smtClean="0">
                <a:solidFill>
                  <a:srgbClr val="003300"/>
                </a:solidFill>
                <a:latin typeface="Tw Cen MT" pitchFamily="34" charset="0"/>
              </a:rPr>
              <a:t>(</a:t>
            </a:r>
            <a:r>
              <a:rPr lang="en-US" dirty="0" smtClean="0">
                <a:solidFill>
                  <a:srgbClr val="003300"/>
                </a:solidFill>
                <a:latin typeface="Tw Cen MT" pitchFamily="34" charset="0"/>
              </a:rPr>
              <a:t>2009)</a:t>
            </a:r>
            <a:r>
              <a:rPr lang="id-ID" dirty="0" smtClean="0">
                <a:solidFill>
                  <a:srgbClr val="003300"/>
                </a:solidFill>
                <a:latin typeface="Tw Cen MT" pitchFamily="34" charset="0"/>
              </a:rPr>
              <a:t>. </a:t>
            </a:r>
            <a:r>
              <a:rPr lang="id-ID" i="1" dirty="0" smtClean="0">
                <a:solidFill>
                  <a:srgbClr val="003300"/>
                </a:solidFill>
                <a:latin typeface="Tw Cen MT" pitchFamily="34" charset="0"/>
              </a:rPr>
              <a:t>The Systematic Design of Instruction</a:t>
            </a:r>
            <a:r>
              <a:rPr lang="id-ID" dirty="0" smtClean="0">
                <a:solidFill>
                  <a:srgbClr val="003300"/>
                </a:solidFill>
                <a:latin typeface="Tw Cen MT" pitchFamily="34" charset="0"/>
              </a:rPr>
              <a:t>. New Jersey: Pearson. (p. 166)</a:t>
            </a:r>
            <a:endParaRPr lang="id-ID" dirty="0">
              <a:solidFill>
                <a:srgbClr val="00330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0100" y="1959012"/>
            <a:ext cx="7143800" cy="3970318"/>
          </a:xfrm>
          <a:prstGeom prst="rect">
            <a:avLst/>
          </a:prstGeom>
          <a:noFill/>
        </p:spPr>
        <p:txBody>
          <a:bodyPr wrap="square" rtlCol="0">
            <a:spAutoFit/>
          </a:bodyPr>
          <a:lstStyle/>
          <a:p>
            <a:pPr marL="363538" indent="-363538">
              <a:buBlip>
                <a:blip r:embed="rId3"/>
              </a:buBlip>
            </a:pPr>
            <a:r>
              <a:rPr lang="en-US" sz="2800" dirty="0" smtClean="0">
                <a:latin typeface="Britannic Bold" pitchFamily="34" charset="0"/>
              </a:rPr>
              <a:t>Traditional model</a:t>
            </a:r>
          </a:p>
          <a:p>
            <a:pPr marL="363538" indent="-363538">
              <a:buBlip>
                <a:blip r:embed="rId3"/>
              </a:buBlip>
            </a:pPr>
            <a:r>
              <a:rPr lang="en-US" sz="2800" dirty="0" smtClean="0">
                <a:latin typeface="Britannic Bold" pitchFamily="34" charset="0"/>
              </a:rPr>
              <a:t>Large – group lecture</a:t>
            </a:r>
          </a:p>
          <a:p>
            <a:pPr marL="363538" indent="-363538">
              <a:buBlip>
                <a:blip r:embed="rId3"/>
              </a:buBlip>
            </a:pPr>
            <a:r>
              <a:rPr lang="en-US" sz="2800" dirty="0" err="1" smtClean="0">
                <a:latin typeface="Britannic Bold" pitchFamily="34" charset="0"/>
              </a:rPr>
              <a:t>Telecourse</a:t>
            </a:r>
            <a:endParaRPr lang="en-US" sz="2800" dirty="0" smtClean="0">
              <a:latin typeface="Britannic Bold" pitchFamily="34" charset="0"/>
            </a:endParaRPr>
          </a:p>
          <a:p>
            <a:pPr marL="363538" indent="-363538">
              <a:buBlip>
                <a:blip r:embed="rId3"/>
              </a:buBlip>
            </a:pPr>
            <a:r>
              <a:rPr lang="en-US" sz="2800" dirty="0" smtClean="0">
                <a:latin typeface="Britannic Bold" pitchFamily="34" charset="0"/>
              </a:rPr>
              <a:t>Computer – based instruction</a:t>
            </a:r>
          </a:p>
          <a:p>
            <a:pPr marL="363538" indent="-363538">
              <a:buBlip>
                <a:blip r:embed="rId3"/>
              </a:buBlip>
            </a:pPr>
            <a:r>
              <a:rPr lang="en-US" sz="2800" dirty="0" smtClean="0">
                <a:latin typeface="Britannic Bold" pitchFamily="34" charset="0"/>
              </a:rPr>
              <a:t>Internet or intranet web – based instruction</a:t>
            </a:r>
          </a:p>
          <a:p>
            <a:pPr marL="363538" indent="-363538">
              <a:buBlip>
                <a:blip r:embed="rId3"/>
              </a:buBlip>
            </a:pPr>
            <a:r>
              <a:rPr lang="en-US" sz="2800" dirty="0" smtClean="0">
                <a:latin typeface="Britannic Bold" pitchFamily="34" charset="0"/>
              </a:rPr>
              <a:t>Self – paced programs</a:t>
            </a:r>
          </a:p>
          <a:p>
            <a:pPr marL="363538" indent="-363538">
              <a:buBlip>
                <a:blip r:embed="rId3"/>
              </a:buBlip>
            </a:pPr>
            <a:r>
              <a:rPr lang="en-US" sz="2800" dirty="0" smtClean="0">
                <a:latin typeface="Britannic Bold" pitchFamily="34" charset="0"/>
              </a:rPr>
              <a:t>Site based internship and mentoring </a:t>
            </a:r>
          </a:p>
          <a:p>
            <a:pPr>
              <a:buFont typeface="Arial" pitchFamily="34" charset="0"/>
              <a:buChar char="•"/>
            </a:pPr>
            <a:endParaRPr lang="en-US" sz="2800" dirty="0">
              <a:latin typeface="Britannic Bold" pitchFamily="34" charset="0"/>
            </a:endParaRPr>
          </a:p>
        </p:txBody>
      </p:sp>
      <p:sp>
        <p:nvSpPr>
          <p:cNvPr id="5" name="Rectangle 4"/>
          <p:cNvSpPr/>
          <p:nvPr/>
        </p:nvSpPr>
        <p:spPr>
          <a:xfrm>
            <a:off x="6715140" y="6286500"/>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8" name="TextBox 7"/>
          <p:cNvSpPr txBox="1"/>
          <p:nvPr/>
        </p:nvSpPr>
        <p:spPr>
          <a:xfrm>
            <a:off x="2071670" y="89337"/>
            <a:ext cx="5143536" cy="132343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4000" b="1" dirty="0" smtClean="0">
                <a:solidFill>
                  <a:srgbClr val="FFFFFF"/>
                </a:solidFill>
                <a:latin typeface="Britannic Bold" pitchFamily="34" charset="0"/>
              </a:rPr>
              <a:t>Examples of Common </a:t>
            </a:r>
            <a:endParaRPr lang="id-ID" sz="4000" b="1" dirty="0" smtClean="0">
              <a:solidFill>
                <a:srgbClr val="FFFFFF"/>
              </a:solidFill>
              <a:latin typeface="Britannic Bold" pitchFamily="34" charset="0"/>
            </a:endParaRPr>
          </a:p>
          <a:p>
            <a:pPr algn="ctr"/>
            <a:r>
              <a:rPr lang="en-US" sz="4000" b="1" dirty="0" smtClean="0">
                <a:solidFill>
                  <a:srgbClr val="FFFFFF"/>
                </a:solidFill>
                <a:latin typeface="Britannic Bold" pitchFamily="34" charset="0"/>
              </a:rPr>
              <a:t>Delivery Systems</a:t>
            </a:r>
          </a:p>
        </p:txBody>
      </p:sp>
      <p:sp>
        <p:nvSpPr>
          <p:cNvPr id="6" name="TextBox 5"/>
          <p:cNvSpPr txBox="1"/>
          <p:nvPr/>
        </p:nvSpPr>
        <p:spPr>
          <a:xfrm>
            <a:off x="785786" y="5354437"/>
            <a:ext cx="7500990" cy="646331"/>
          </a:xfrm>
          <a:prstGeom prst="rect">
            <a:avLst/>
          </a:prstGeom>
          <a:noFill/>
        </p:spPr>
        <p:txBody>
          <a:bodyPr wrap="square" rtlCol="0">
            <a:spAutoFit/>
          </a:bodyPr>
          <a:lstStyle/>
          <a:p>
            <a:pPr algn="ctr"/>
            <a:r>
              <a:rPr lang="en-US" dirty="0" smtClean="0">
                <a:solidFill>
                  <a:srgbClr val="003300"/>
                </a:solidFill>
                <a:latin typeface="Tw Cen MT" pitchFamily="34" charset="0"/>
              </a:rPr>
              <a:t>Dick, Walter</a:t>
            </a:r>
            <a:r>
              <a:rPr lang="id-ID" dirty="0" smtClean="0">
                <a:solidFill>
                  <a:srgbClr val="003300"/>
                </a:solidFill>
                <a:latin typeface="Tw Cen MT" pitchFamily="34" charset="0"/>
              </a:rPr>
              <a:t>.,</a:t>
            </a:r>
            <a:r>
              <a:rPr lang="en-US" dirty="0" smtClean="0">
                <a:solidFill>
                  <a:srgbClr val="003300"/>
                </a:solidFill>
                <a:latin typeface="Tw Cen MT" pitchFamily="34" charset="0"/>
              </a:rPr>
              <a:t> Carey, Lou</a:t>
            </a:r>
            <a:r>
              <a:rPr lang="id-ID" dirty="0" smtClean="0">
                <a:solidFill>
                  <a:srgbClr val="003300"/>
                </a:solidFill>
                <a:latin typeface="Tw Cen MT" pitchFamily="34" charset="0"/>
              </a:rPr>
              <a:t>.,</a:t>
            </a:r>
            <a:r>
              <a:rPr lang="en-US" dirty="0" smtClean="0">
                <a:solidFill>
                  <a:srgbClr val="003300"/>
                </a:solidFill>
                <a:latin typeface="Tw Cen MT" pitchFamily="34" charset="0"/>
              </a:rPr>
              <a:t> and Carey, James O. </a:t>
            </a:r>
            <a:r>
              <a:rPr lang="id-ID" dirty="0" smtClean="0">
                <a:solidFill>
                  <a:srgbClr val="003300"/>
                </a:solidFill>
                <a:latin typeface="Tw Cen MT" pitchFamily="34" charset="0"/>
              </a:rPr>
              <a:t>(</a:t>
            </a:r>
            <a:r>
              <a:rPr lang="en-US" dirty="0" smtClean="0">
                <a:solidFill>
                  <a:srgbClr val="003300"/>
                </a:solidFill>
                <a:latin typeface="Tw Cen MT" pitchFamily="34" charset="0"/>
              </a:rPr>
              <a:t>2009)</a:t>
            </a:r>
            <a:r>
              <a:rPr lang="id-ID" dirty="0" smtClean="0">
                <a:solidFill>
                  <a:srgbClr val="003300"/>
                </a:solidFill>
                <a:latin typeface="Tw Cen MT" pitchFamily="34" charset="0"/>
              </a:rPr>
              <a:t>. </a:t>
            </a:r>
            <a:r>
              <a:rPr lang="id-ID" i="1" dirty="0" smtClean="0">
                <a:solidFill>
                  <a:srgbClr val="003300"/>
                </a:solidFill>
                <a:latin typeface="Tw Cen MT" pitchFamily="34" charset="0"/>
              </a:rPr>
              <a:t>The Systematic Design of Instruction</a:t>
            </a:r>
            <a:r>
              <a:rPr lang="id-ID" dirty="0" smtClean="0">
                <a:solidFill>
                  <a:srgbClr val="003300"/>
                </a:solidFill>
                <a:latin typeface="Tw Cen MT" pitchFamily="34" charset="0"/>
              </a:rPr>
              <a:t>. New Jersey: Pearson. (p. 167)</a:t>
            </a:r>
            <a:endParaRPr lang="id-ID" dirty="0">
              <a:solidFill>
                <a:srgbClr val="00330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571472" y="1785926"/>
            <a:ext cx="8429684" cy="4462760"/>
          </a:xfrm>
          <a:prstGeom prst="rect">
            <a:avLst/>
          </a:prstGeom>
          <a:noFill/>
        </p:spPr>
        <p:txBody>
          <a:bodyPr wrap="square" rtlCol="0">
            <a:spAutoFit/>
          </a:bodyPr>
          <a:lstStyle/>
          <a:p>
            <a:pPr marL="457200" indent="-457200">
              <a:buFont typeface="+mj-lt"/>
              <a:buAutoNum type="alphaUcPeriod"/>
            </a:pPr>
            <a:r>
              <a:rPr lang="en-US" sz="2600" dirty="0" err="1" smtClean="0">
                <a:latin typeface="Britannic Bold" pitchFamily="34" charset="0"/>
              </a:rPr>
              <a:t>Preinstructional</a:t>
            </a:r>
            <a:r>
              <a:rPr lang="en-US" sz="2600" dirty="0" smtClean="0">
                <a:latin typeface="Britannic Bold" pitchFamily="34" charset="0"/>
              </a:rPr>
              <a:t> Activities</a:t>
            </a:r>
          </a:p>
          <a:p>
            <a:pPr marL="898525" indent="-457200">
              <a:buFont typeface="+mj-lt"/>
              <a:buAutoNum type="arabicPeriod"/>
            </a:pPr>
            <a:r>
              <a:rPr lang="en-US" sz="2600" dirty="0" smtClean="0">
                <a:latin typeface="Britannic Bold" pitchFamily="34" charset="0"/>
              </a:rPr>
              <a:t>Gain attention and motivate</a:t>
            </a:r>
          </a:p>
          <a:p>
            <a:pPr marL="898525" indent="-457200">
              <a:buFont typeface="+mj-lt"/>
              <a:buAutoNum type="arabicPeriod"/>
            </a:pPr>
            <a:r>
              <a:rPr lang="en-US" sz="2600" dirty="0" smtClean="0">
                <a:latin typeface="Britannic Bold" pitchFamily="34" charset="0"/>
              </a:rPr>
              <a:t>Describe objectives</a:t>
            </a:r>
          </a:p>
          <a:p>
            <a:pPr marL="898525" indent="-457200">
              <a:buFont typeface="+mj-lt"/>
              <a:buAutoNum type="arabicPeriod"/>
            </a:pPr>
            <a:r>
              <a:rPr lang="en-US" sz="2600" dirty="0" smtClean="0">
                <a:latin typeface="Britannic Bold" pitchFamily="34" charset="0"/>
              </a:rPr>
              <a:t>Describe and promote recall of prerequisite skills</a:t>
            </a:r>
          </a:p>
          <a:p>
            <a:pPr marL="441325" indent="-441325">
              <a:buAutoNum type="alphaUcPeriod" startAt="2"/>
            </a:pPr>
            <a:r>
              <a:rPr lang="en-US" sz="2600" dirty="0" smtClean="0">
                <a:latin typeface="Britannic Bold" pitchFamily="34" charset="0"/>
              </a:rPr>
              <a:t>Content Presentation</a:t>
            </a:r>
          </a:p>
          <a:p>
            <a:pPr marL="898525" indent="-457200">
              <a:buFont typeface="+mj-lt"/>
              <a:buAutoNum type="arabicPeriod"/>
            </a:pPr>
            <a:r>
              <a:rPr lang="en-US" sz="2600" dirty="0" smtClean="0">
                <a:latin typeface="Britannic Bold" pitchFamily="34" charset="0"/>
              </a:rPr>
              <a:t>Content</a:t>
            </a:r>
          </a:p>
          <a:p>
            <a:pPr marL="898525" indent="-457200">
              <a:buFont typeface="+mj-lt"/>
              <a:buAutoNum type="arabicPeriod"/>
            </a:pPr>
            <a:r>
              <a:rPr lang="en-US" sz="2600" dirty="0" smtClean="0">
                <a:latin typeface="Britannic Bold" pitchFamily="34" charset="0"/>
              </a:rPr>
              <a:t>Learning guidance</a:t>
            </a:r>
          </a:p>
          <a:p>
            <a:pPr marL="441325" indent="-441325">
              <a:buAutoNum type="alphaUcPeriod" startAt="3"/>
            </a:pPr>
            <a:r>
              <a:rPr lang="en-US" sz="2600" dirty="0" smtClean="0">
                <a:latin typeface="Britannic Bold" pitchFamily="34" charset="0"/>
              </a:rPr>
              <a:t>Learner participation</a:t>
            </a:r>
          </a:p>
          <a:p>
            <a:pPr marL="898525" indent="-457200">
              <a:buFont typeface="+mj-lt"/>
              <a:buAutoNum type="arabicPeriod"/>
            </a:pPr>
            <a:r>
              <a:rPr lang="en-US" sz="2600" dirty="0" smtClean="0">
                <a:latin typeface="Britannic Bold" pitchFamily="34" charset="0"/>
              </a:rPr>
              <a:t>Practice</a:t>
            </a:r>
          </a:p>
          <a:p>
            <a:pPr marL="898525" indent="-457200">
              <a:buFont typeface="+mj-lt"/>
              <a:buAutoNum type="arabicPeriod"/>
            </a:pPr>
            <a:r>
              <a:rPr lang="en-US" sz="2600" dirty="0" smtClean="0">
                <a:latin typeface="Britannic Bold" pitchFamily="34" charset="0"/>
              </a:rPr>
              <a:t>Feedback</a:t>
            </a:r>
          </a:p>
          <a:p>
            <a:pPr marL="898525" indent="-898525">
              <a:buAutoNum type="alphaUcPeriod" startAt="2"/>
            </a:pPr>
            <a:endParaRPr lang="en-US" sz="2400" dirty="0">
              <a:latin typeface="Britannic Bold" pitchFamily="34" charset="0"/>
            </a:endParaRPr>
          </a:p>
        </p:txBody>
      </p:sp>
      <p:sp>
        <p:nvSpPr>
          <p:cNvPr id="5" name="Rectangle 4"/>
          <p:cNvSpPr/>
          <p:nvPr/>
        </p:nvSpPr>
        <p:spPr>
          <a:xfrm>
            <a:off x="6715140" y="6286500"/>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6" name="Rectangle 5"/>
          <p:cNvSpPr/>
          <p:nvPr/>
        </p:nvSpPr>
        <p:spPr bwMode="auto">
          <a:xfrm>
            <a:off x="1643042" y="285728"/>
            <a:ext cx="6786610" cy="1143008"/>
          </a:xfrm>
          <a:prstGeom prst="rect">
            <a:avLst/>
          </a:prstGeom>
          <a:solidFill>
            <a:schemeClr val="bg2">
              <a:lumMod val="40000"/>
              <a:lumOff val="60000"/>
            </a:schemeClr>
          </a:solidFill>
          <a:ln w="9525">
            <a:noFill/>
            <a:miter lim="800000"/>
            <a:headEnd/>
            <a:tailEnd/>
          </a:ln>
        </p:spPr>
        <p:txBody>
          <a:bodyPr wrap="none" rtlCol="0" anchor="ctr"/>
          <a:lstStyle/>
          <a:p>
            <a:pPr algn="ctr"/>
            <a:endParaRPr lang="en-US">
              <a:latin typeface="Calibri" pitchFamily="34" charset="0"/>
              <a:cs typeface="Calibri" pitchFamily="34" charset="0"/>
            </a:endParaRPr>
          </a:p>
        </p:txBody>
      </p:sp>
      <p:sp>
        <p:nvSpPr>
          <p:cNvPr id="8" name="TextBox 7"/>
          <p:cNvSpPr txBox="1"/>
          <p:nvPr/>
        </p:nvSpPr>
        <p:spPr>
          <a:xfrm>
            <a:off x="1785918" y="285728"/>
            <a:ext cx="6215106" cy="1077218"/>
          </a:xfrm>
          <a:prstGeom prst="rect">
            <a:avLst/>
          </a:prstGeom>
          <a:noFill/>
        </p:spPr>
        <p:txBody>
          <a:bodyPr wrap="square" rtlCol="0">
            <a:spAutoFit/>
          </a:bodyPr>
          <a:lstStyle/>
          <a:p>
            <a:pPr algn="ctr"/>
            <a:r>
              <a:rPr lang="en-US" sz="3200" b="1" dirty="0" smtClean="0">
                <a:solidFill>
                  <a:srgbClr val="000BEA"/>
                </a:solidFill>
                <a:latin typeface="Britannic Bold" pitchFamily="34" charset="0"/>
              </a:rPr>
              <a:t>Learning Components of Complete Instructional Strategy</a:t>
            </a:r>
          </a:p>
        </p:txBody>
      </p:sp>
      <p:sp>
        <p:nvSpPr>
          <p:cNvPr id="7" name="TextBox 6"/>
          <p:cNvSpPr txBox="1"/>
          <p:nvPr/>
        </p:nvSpPr>
        <p:spPr>
          <a:xfrm>
            <a:off x="785786" y="5857892"/>
            <a:ext cx="7500990" cy="646331"/>
          </a:xfrm>
          <a:prstGeom prst="rect">
            <a:avLst/>
          </a:prstGeom>
          <a:noFill/>
        </p:spPr>
        <p:txBody>
          <a:bodyPr wrap="square" rtlCol="0">
            <a:spAutoFit/>
          </a:bodyPr>
          <a:lstStyle/>
          <a:p>
            <a:pPr algn="ctr"/>
            <a:r>
              <a:rPr lang="en-US" dirty="0" smtClean="0">
                <a:solidFill>
                  <a:schemeClr val="bg1"/>
                </a:solidFill>
                <a:latin typeface="Tw Cen MT" pitchFamily="34" charset="0"/>
              </a:rPr>
              <a:t>Dick, Walter</a:t>
            </a:r>
            <a:r>
              <a:rPr lang="id-ID" dirty="0" smtClean="0">
                <a:solidFill>
                  <a:schemeClr val="bg1"/>
                </a:solidFill>
                <a:latin typeface="Tw Cen MT" pitchFamily="34" charset="0"/>
              </a:rPr>
              <a:t>.,</a:t>
            </a:r>
            <a:r>
              <a:rPr lang="en-US" dirty="0" smtClean="0">
                <a:solidFill>
                  <a:schemeClr val="bg1"/>
                </a:solidFill>
                <a:latin typeface="Tw Cen MT" pitchFamily="34" charset="0"/>
              </a:rPr>
              <a:t> Carey, Lou</a:t>
            </a:r>
            <a:r>
              <a:rPr lang="id-ID" dirty="0" smtClean="0">
                <a:solidFill>
                  <a:schemeClr val="bg1"/>
                </a:solidFill>
                <a:latin typeface="Tw Cen MT" pitchFamily="34" charset="0"/>
              </a:rPr>
              <a:t>.,</a:t>
            </a:r>
            <a:r>
              <a:rPr lang="en-US" dirty="0" smtClean="0">
                <a:solidFill>
                  <a:schemeClr val="bg1"/>
                </a:solidFill>
                <a:latin typeface="Tw Cen MT" pitchFamily="34" charset="0"/>
              </a:rPr>
              <a:t> and Carey, James O. </a:t>
            </a:r>
            <a:r>
              <a:rPr lang="id-ID" dirty="0" smtClean="0">
                <a:solidFill>
                  <a:schemeClr val="bg1"/>
                </a:solidFill>
                <a:latin typeface="Tw Cen MT" pitchFamily="34" charset="0"/>
              </a:rPr>
              <a:t>(</a:t>
            </a:r>
            <a:r>
              <a:rPr lang="en-US" dirty="0" smtClean="0">
                <a:solidFill>
                  <a:schemeClr val="bg1"/>
                </a:solidFill>
                <a:latin typeface="Tw Cen MT" pitchFamily="34" charset="0"/>
              </a:rPr>
              <a:t>2009)</a:t>
            </a:r>
            <a:r>
              <a:rPr lang="id-ID" dirty="0" smtClean="0">
                <a:solidFill>
                  <a:schemeClr val="bg1"/>
                </a:solidFill>
                <a:latin typeface="Tw Cen MT" pitchFamily="34" charset="0"/>
              </a:rPr>
              <a:t>. </a:t>
            </a:r>
            <a:r>
              <a:rPr lang="id-ID" i="1" dirty="0" smtClean="0">
                <a:solidFill>
                  <a:schemeClr val="bg1"/>
                </a:solidFill>
                <a:latin typeface="Tw Cen MT" pitchFamily="34" charset="0"/>
              </a:rPr>
              <a:t>The Systematic Design of Instruction</a:t>
            </a:r>
            <a:r>
              <a:rPr lang="id-ID" dirty="0" smtClean="0">
                <a:solidFill>
                  <a:schemeClr val="bg1"/>
                </a:solidFill>
                <a:latin typeface="Tw Cen MT" pitchFamily="34" charset="0"/>
              </a:rPr>
              <a:t>. New Jersey: Pearson. (pp. 178-179)</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1071538" y="1594199"/>
            <a:ext cx="7143800" cy="3477875"/>
          </a:xfrm>
          <a:prstGeom prst="rect">
            <a:avLst/>
          </a:prstGeom>
          <a:noFill/>
        </p:spPr>
        <p:txBody>
          <a:bodyPr wrap="square" rtlCol="0">
            <a:spAutoFit/>
          </a:bodyPr>
          <a:lstStyle/>
          <a:p>
            <a:pPr marL="457200" indent="-457200"/>
            <a:r>
              <a:rPr lang="id-ID" sz="2400" dirty="0" smtClean="0">
                <a:latin typeface="Britannic Bold" pitchFamily="34" charset="0"/>
              </a:rPr>
              <a:t>D.   </a:t>
            </a:r>
            <a:r>
              <a:rPr lang="id-ID" sz="2800" dirty="0" smtClean="0">
                <a:latin typeface="Britannic Bold" pitchFamily="34" charset="0"/>
              </a:rPr>
              <a:t>Test</a:t>
            </a:r>
            <a:endParaRPr lang="en-US" sz="2800" dirty="0" smtClean="0">
              <a:latin typeface="Britannic Bold" pitchFamily="34" charset="0"/>
            </a:endParaRPr>
          </a:p>
          <a:p>
            <a:pPr marL="898525" indent="-457200">
              <a:buFont typeface="+mj-lt"/>
              <a:buAutoNum type="arabicPeriod"/>
            </a:pPr>
            <a:r>
              <a:rPr lang="en-US" sz="2800" dirty="0" smtClean="0">
                <a:latin typeface="Britannic Bold" pitchFamily="34" charset="0"/>
              </a:rPr>
              <a:t>Entry skills test</a:t>
            </a:r>
          </a:p>
          <a:p>
            <a:pPr marL="898525" indent="-457200">
              <a:buFont typeface="+mj-lt"/>
              <a:buAutoNum type="arabicPeriod"/>
            </a:pPr>
            <a:r>
              <a:rPr lang="en-US" sz="2800" dirty="0" smtClean="0">
                <a:latin typeface="Britannic Bold" pitchFamily="34" charset="0"/>
              </a:rPr>
              <a:t>Pretest</a:t>
            </a:r>
          </a:p>
          <a:p>
            <a:pPr marL="898525" indent="-457200">
              <a:buFont typeface="+mj-lt"/>
              <a:buAutoNum type="arabicPeriod"/>
            </a:pPr>
            <a:r>
              <a:rPr lang="en-US" sz="2800" dirty="0" smtClean="0">
                <a:latin typeface="Britannic Bold" pitchFamily="34" charset="0"/>
              </a:rPr>
              <a:t>Posttest</a:t>
            </a:r>
          </a:p>
          <a:p>
            <a:pPr marL="441325" indent="-441325">
              <a:buAutoNum type="alphaUcPeriod" startAt="5"/>
            </a:pPr>
            <a:r>
              <a:rPr lang="en-US" sz="2800" dirty="0" smtClean="0">
                <a:latin typeface="Britannic Bold" pitchFamily="34" charset="0"/>
              </a:rPr>
              <a:t>Follow – through activities</a:t>
            </a:r>
          </a:p>
          <a:p>
            <a:pPr marL="898525" indent="-457200">
              <a:buFont typeface="+mj-lt"/>
              <a:buAutoNum type="arabicPeriod"/>
            </a:pPr>
            <a:r>
              <a:rPr lang="en-US" sz="2800" dirty="0" smtClean="0">
                <a:latin typeface="Britannic Bold" pitchFamily="34" charset="0"/>
              </a:rPr>
              <a:t>Memory aids for retention</a:t>
            </a:r>
          </a:p>
          <a:p>
            <a:pPr marL="898525" indent="-457200">
              <a:buFont typeface="+mj-lt"/>
              <a:buAutoNum type="arabicPeriod"/>
            </a:pPr>
            <a:r>
              <a:rPr lang="en-US" sz="2800" dirty="0" smtClean="0">
                <a:latin typeface="Britannic Bold" pitchFamily="34" charset="0"/>
              </a:rPr>
              <a:t>Transfer considerations</a:t>
            </a:r>
          </a:p>
          <a:p>
            <a:pPr marL="898525" indent="-898525">
              <a:buAutoNum type="alphaUcPeriod" startAt="2"/>
            </a:pPr>
            <a:endParaRPr lang="en-US" sz="2400" dirty="0">
              <a:latin typeface="Britannic Bold" pitchFamily="34" charset="0"/>
            </a:endParaRPr>
          </a:p>
        </p:txBody>
      </p:sp>
      <p:sp>
        <p:nvSpPr>
          <p:cNvPr id="5" name="Rectangle 4"/>
          <p:cNvSpPr/>
          <p:nvPr/>
        </p:nvSpPr>
        <p:spPr>
          <a:xfrm>
            <a:off x="6715140" y="6286500"/>
            <a:ext cx="2460289" cy="369332"/>
          </a:xfrm>
          <a:prstGeom prst="rect">
            <a:avLst/>
          </a:prstGeom>
          <a:effectLst>
            <a:outerShdw blurRad="63500" dist="38100" dir="5400000" algn="t" rotWithShape="0">
              <a:prstClr val="black"/>
            </a:outerShdw>
          </a:effectLst>
        </p:spPr>
        <p:txBody>
          <a:bodyPr wrap="none">
            <a:spAutoFit/>
          </a:bodyPr>
          <a:lstStyle/>
          <a:p>
            <a:pPr>
              <a:defRPr/>
            </a:pPr>
            <a:r>
              <a:rPr lang="id-ID" dirty="0">
                <a:solidFill>
                  <a:srgbClr val="000BEA"/>
                </a:solidFill>
                <a:latin typeface="Tw Cen MT Condensed" pitchFamily="34" charset="0"/>
              </a:rPr>
              <a:t>Prof.</a:t>
            </a:r>
            <a:r>
              <a:rPr lang="en-US" dirty="0">
                <a:solidFill>
                  <a:srgbClr val="000BEA"/>
                </a:solidFill>
                <a:latin typeface="Tw Cen MT Condensed" pitchFamily="34" charset="0"/>
              </a:rPr>
              <a:t> </a:t>
            </a:r>
            <a:r>
              <a:rPr lang="id-ID" dirty="0">
                <a:solidFill>
                  <a:srgbClr val="000BEA"/>
                </a:solidFill>
                <a:latin typeface="Tw Cen MT Condensed" pitchFamily="34" charset="0"/>
              </a:rPr>
              <a:t>Dr. M.Atwi Suparman, M.Sc </a:t>
            </a:r>
            <a:endParaRPr lang="id-ID" dirty="0">
              <a:solidFill>
                <a:srgbClr val="000BEA"/>
              </a:solidFill>
            </a:endParaRPr>
          </a:p>
        </p:txBody>
      </p:sp>
      <p:sp>
        <p:nvSpPr>
          <p:cNvPr id="6" name="Rectangle 5"/>
          <p:cNvSpPr/>
          <p:nvPr/>
        </p:nvSpPr>
        <p:spPr bwMode="auto">
          <a:xfrm>
            <a:off x="1500166" y="142852"/>
            <a:ext cx="6072230" cy="1071570"/>
          </a:xfrm>
          <a:prstGeom prst="rect">
            <a:avLst/>
          </a:prstGeom>
          <a:solidFill>
            <a:schemeClr val="bg2">
              <a:lumMod val="40000"/>
              <a:lumOff val="60000"/>
            </a:schemeClr>
          </a:solidFill>
          <a:ln w="9525">
            <a:noFill/>
            <a:miter lim="800000"/>
            <a:headEnd/>
            <a:tailEnd/>
          </a:ln>
        </p:spPr>
        <p:txBody>
          <a:bodyPr wrap="none" rtlCol="0" anchor="ctr"/>
          <a:lstStyle/>
          <a:p>
            <a:pPr algn="ctr"/>
            <a:endParaRPr lang="en-US">
              <a:latin typeface="Calibri" pitchFamily="34" charset="0"/>
              <a:cs typeface="Calibri" pitchFamily="34" charset="0"/>
            </a:endParaRPr>
          </a:p>
        </p:txBody>
      </p:sp>
      <p:sp>
        <p:nvSpPr>
          <p:cNvPr id="8" name="TextBox 7"/>
          <p:cNvSpPr txBox="1"/>
          <p:nvPr/>
        </p:nvSpPr>
        <p:spPr>
          <a:xfrm>
            <a:off x="1500166" y="142852"/>
            <a:ext cx="6215106" cy="954107"/>
          </a:xfrm>
          <a:prstGeom prst="rect">
            <a:avLst/>
          </a:prstGeom>
          <a:noFill/>
        </p:spPr>
        <p:txBody>
          <a:bodyPr wrap="square" rtlCol="0">
            <a:spAutoFit/>
          </a:bodyPr>
          <a:lstStyle/>
          <a:p>
            <a:pPr algn="ctr"/>
            <a:r>
              <a:rPr lang="en-US" sz="2800" b="1" dirty="0" smtClean="0">
                <a:solidFill>
                  <a:srgbClr val="000BEA"/>
                </a:solidFill>
                <a:latin typeface="Britannic Bold" pitchFamily="34" charset="0"/>
              </a:rPr>
              <a:t>Learning Components of Complete Instructional Strategy</a:t>
            </a:r>
            <a:r>
              <a:rPr lang="en-US" dirty="0" smtClean="0">
                <a:solidFill>
                  <a:srgbClr val="000BEA"/>
                </a:solidFill>
                <a:latin typeface="Tw Cen MT" pitchFamily="34" charset="0"/>
              </a:rPr>
              <a:t> </a:t>
            </a:r>
            <a:r>
              <a:rPr lang="id-ID" dirty="0" smtClean="0">
                <a:solidFill>
                  <a:srgbClr val="000BEA"/>
                </a:solidFill>
                <a:latin typeface="Tw Cen MT" pitchFamily="34" charset="0"/>
              </a:rPr>
              <a:t>Lanjutan</a:t>
            </a:r>
            <a:endParaRPr lang="en-US" dirty="0" smtClean="0">
              <a:solidFill>
                <a:srgbClr val="000BEA"/>
              </a:solidFill>
              <a:latin typeface="Tw Cen MT" pitchFamily="34" charset="0"/>
            </a:endParaRPr>
          </a:p>
        </p:txBody>
      </p:sp>
      <p:sp>
        <p:nvSpPr>
          <p:cNvPr id="7" name="TextBox 6"/>
          <p:cNvSpPr txBox="1"/>
          <p:nvPr/>
        </p:nvSpPr>
        <p:spPr>
          <a:xfrm>
            <a:off x="1000100" y="4500570"/>
            <a:ext cx="7500990" cy="1477328"/>
          </a:xfrm>
          <a:prstGeom prst="rect">
            <a:avLst/>
          </a:prstGeom>
          <a:noFill/>
        </p:spPr>
        <p:txBody>
          <a:bodyPr wrap="square" rtlCol="0">
            <a:spAutoFit/>
          </a:bodyPr>
          <a:lstStyle/>
          <a:p>
            <a:r>
              <a:rPr lang="en-US" u="sng" dirty="0" smtClean="0">
                <a:solidFill>
                  <a:srgbClr val="093F1B"/>
                </a:solidFill>
                <a:latin typeface="Britannic Bold" pitchFamily="34" charset="0"/>
              </a:rPr>
              <a:t>Notes</a:t>
            </a:r>
          </a:p>
          <a:p>
            <a:pPr marL="274638" indent="-274638">
              <a:buFont typeface="Wingdings" pitchFamily="2" charset="2"/>
              <a:buChar char="v"/>
            </a:pPr>
            <a:r>
              <a:rPr lang="en-US" dirty="0" smtClean="0">
                <a:solidFill>
                  <a:srgbClr val="093F1B"/>
                </a:solidFill>
                <a:latin typeface="Britannic Bold" pitchFamily="34" charset="0"/>
              </a:rPr>
              <a:t>B and C are repeated for each instructional objective or cluster of objectives.</a:t>
            </a:r>
          </a:p>
          <a:p>
            <a:pPr marL="274638" indent="-274638">
              <a:buFont typeface="Wingdings" pitchFamily="2" charset="2"/>
              <a:buChar char="v"/>
            </a:pPr>
            <a:r>
              <a:rPr lang="en-US" dirty="0" smtClean="0">
                <a:solidFill>
                  <a:srgbClr val="093F1B"/>
                </a:solidFill>
                <a:latin typeface="Britannic Bold" pitchFamily="34" charset="0"/>
              </a:rPr>
              <a:t>A and D are repeated selectively as needed for each instructional objective or cluster of objectives</a:t>
            </a:r>
            <a:endParaRPr lang="en-US" dirty="0">
              <a:solidFill>
                <a:srgbClr val="093F1B"/>
              </a:solidFill>
              <a:latin typeface="Britannic Bold" pitchFamily="34" charset="0"/>
            </a:endParaRPr>
          </a:p>
        </p:txBody>
      </p:sp>
      <p:sp>
        <p:nvSpPr>
          <p:cNvPr id="10" name="TextBox 9"/>
          <p:cNvSpPr txBox="1"/>
          <p:nvPr/>
        </p:nvSpPr>
        <p:spPr>
          <a:xfrm>
            <a:off x="785786" y="5997379"/>
            <a:ext cx="7500990" cy="646331"/>
          </a:xfrm>
          <a:prstGeom prst="rect">
            <a:avLst/>
          </a:prstGeom>
          <a:noFill/>
        </p:spPr>
        <p:txBody>
          <a:bodyPr wrap="square" rtlCol="0">
            <a:spAutoFit/>
          </a:bodyPr>
          <a:lstStyle/>
          <a:p>
            <a:r>
              <a:rPr lang="en-US" dirty="0" smtClean="0">
                <a:solidFill>
                  <a:srgbClr val="FF0000"/>
                </a:solidFill>
                <a:latin typeface="Tw Cen MT" pitchFamily="34" charset="0"/>
              </a:rPr>
              <a:t>Dick, Walter</a:t>
            </a:r>
            <a:r>
              <a:rPr lang="id-ID" dirty="0" smtClean="0">
                <a:solidFill>
                  <a:srgbClr val="FF0000"/>
                </a:solidFill>
                <a:latin typeface="Tw Cen MT" pitchFamily="34" charset="0"/>
              </a:rPr>
              <a:t>.,</a:t>
            </a:r>
            <a:r>
              <a:rPr lang="en-US" dirty="0" smtClean="0">
                <a:solidFill>
                  <a:srgbClr val="FF0000"/>
                </a:solidFill>
                <a:latin typeface="Tw Cen MT" pitchFamily="34" charset="0"/>
              </a:rPr>
              <a:t> Carey, Lou</a:t>
            </a:r>
            <a:r>
              <a:rPr lang="id-ID" dirty="0" smtClean="0">
                <a:solidFill>
                  <a:srgbClr val="FF0000"/>
                </a:solidFill>
                <a:latin typeface="Tw Cen MT" pitchFamily="34" charset="0"/>
              </a:rPr>
              <a:t>.,</a:t>
            </a:r>
            <a:r>
              <a:rPr lang="en-US" dirty="0" smtClean="0">
                <a:solidFill>
                  <a:srgbClr val="FF0000"/>
                </a:solidFill>
                <a:latin typeface="Tw Cen MT" pitchFamily="34" charset="0"/>
              </a:rPr>
              <a:t> and Carey, James O. </a:t>
            </a:r>
            <a:r>
              <a:rPr lang="id-ID" dirty="0" smtClean="0">
                <a:solidFill>
                  <a:srgbClr val="FF0000"/>
                </a:solidFill>
                <a:latin typeface="Tw Cen MT" pitchFamily="34" charset="0"/>
              </a:rPr>
              <a:t>(</a:t>
            </a:r>
            <a:r>
              <a:rPr lang="en-US" dirty="0" smtClean="0">
                <a:solidFill>
                  <a:srgbClr val="FF0000"/>
                </a:solidFill>
                <a:latin typeface="Tw Cen MT" pitchFamily="34" charset="0"/>
              </a:rPr>
              <a:t>2009)</a:t>
            </a:r>
            <a:r>
              <a:rPr lang="id-ID" dirty="0" smtClean="0">
                <a:solidFill>
                  <a:srgbClr val="FF0000"/>
                </a:solidFill>
                <a:latin typeface="Tw Cen MT" pitchFamily="34" charset="0"/>
              </a:rPr>
              <a:t>. </a:t>
            </a:r>
            <a:r>
              <a:rPr lang="id-ID" i="1" dirty="0" smtClean="0">
                <a:solidFill>
                  <a:srgbClr val="FF0000"/>
                </a:solidFill>
                <a:latin typeface="Tw Cen MT" pitchFamily="34" charset="0"/>
              </a:rPr>
              <a:t>The Systematic Design of Instruction</a:t>
            </a:r>
            <a:r>
              <a:rPr lang="id-ID" dirty="0" smtClean="0">
                <a:solidFill>
                  <a:srgbClr val="FF0000"/>
                </a:solidFill>
                <a:latin typeface="Tw Cen MT" pitchFamily="34" charset="0"/>
              </a:rPr>
              <a:t>. New Jersey: Pearson. (pp. 178-179)</a:t>
            </a:r>
            <a:endParaRPr lang="id-ID" dirty="0">
              <a:solidFill>
                <a:srgbClr val="FF000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86018" name="Title 1"/>
          <p:cNvSpPr>
            <a:spLocks noGrp="1"/>
          </p:cNvSpPr>
          <p:nvPr>
            <p:ph type="title"/>
          </p:nvPr>
        </p:nvSpPr>
        <p:spPr>
          <a:xfrm>
            <a:off x="357188" y="-24"/>
            <a:ext cx="8501062" cy="1000132"/>
          </a:xfrm>
        </p:spPr>
        <p:txBody>
          <a:bodyPr/>
          <a:lstStyle/>
          <a:p>
            <a:r>
              <a:rPr lang="en-US" sz="4000" dirty="0" smtClean="0">
                <a:solidFill>
                  <a:srgbClr val="FFFF00"/>
                </a:solidFill>
                <a:latin typeface="Tw Cen MT Condensed" pitchFamily="34" charset="0"/>
              </a:rPr>
              <a:t>The Relationship between Each Major Component of Instruction and ARCS</a:t>
            </a:r>
            <a:endParaRPr lang="en-US" sz="3200" dirty="0" smtClean="0">
              <a:solidFill>
                <a:srgbClr val="FFFF00"/>
              </a:solidFill>
              <a:latin typeface="Tw Cen MT Condensed" pitchFamily="34" charset="0"/>
            </a:endParaRPr>
          </a:p>
        </p:txBody>
      </p:sp>
      <p:sp>
        <p:nvSpPr>
          <p:cNvPr id="7" name="TextBox 6"/>
          <p:cNvSpPr txBox="1"/>
          <p:nvPr/>
        </p:nvSpPr>
        <p:spPr>
          <a:xfrm>
            <a:off x="2571736" y="2059536"/>
            <a:ext cx="5500726" cy="369332"/>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dirty="0" smtClean="0"/>
              <a:t>Learner will focus attention on instruction</a:t>
            </a:r>
            <a:endParaRPr lang="en-US" dirty="0"/>
          </a:p>
        </p:txBody>
      </p:sp>
      <p:sp>
        <p:nvSpPr>
          <p:cNvPr id="9" name="Flowchart: Decision 8"/>
          <p:cNvSpPr/>
          <p:nvPr/>
        </p:nvSpPr>
        <p:spPr bwMode="auto">
          <a:xfrm>
            <a:off x="2214546" y="2786058"/>
            <a:ext cx="2143140" cy="3286148"/>
          </a:xfrm>
          <a:prstGeom prst="flowChartDecision">
            <a:avLst/>
          </a:prstGeom>
          <a:gradFill rotWithShape="1">
            <a:gsLst>
              <a:gs pos="0">
                <a:schemeClr val="bg1"/>
              </a:gs>
              <a:gs pos="100000">
                <a:srgbClr val="FF0000"/>
              </a:gs>
            </a:gsLst>
            <a:lin ang="0" scaled="1"/>
          </a:gradFill>
          <a:ln w="9525">
            <a:noFill/>
            <a:miter lim="800000"/>
            <a:headEnd/>
            <a:tailEnd/>
          </a:ln>
        </p:spPr>
        <p:txBody>
          <a:bodyPr wrap="none" rtlCol="0" anchor="ctr"/>
          <a:lstStyle/>
          <a:p>
            <a:pPr algn="ctr"/>
            <a:r>
              <a:rPr lang="en-US" b="1" dirty="0" smtClean="0">
                <a:latin typeface="Calibri" pitchFamily="34" charset="0"/>
                <a:cs typeface="Calibri" pitchFamily="34" charset="0"/>
              </a:rPr>
              <a:t>Is </a:t>
            </a:r>
          </a:p>
          <a:p>
            <a:pPr algn="ctr"/>
            <a:r>
              <a:rPr lang="en-US" b="1" dirty="0" smtClean="0">
                <a:latin typeface="Calibri" pitchFamily="34" charset="0"/>
                <a:cs typeface="Calibri" pitchFamily="34" charset="0"/>
              </a:rPr>
              <a:t>this </a:t>
            </a:r>
          </a:p>
          <a:p>
            <a:pPr algn="ctr"/>
            <a:r>
              <a:rPr lang="en-US" b="1" dirty="0" smtClean="0">
                <a:latin typeface="Calibri" pitchFamily="34" charset="0"/>
                <a:cs typeface="Calibri" pitchFamily="34" charset="0"/>
              </a:rPr>
              <a:t>material</a:t>
            </a:r>
          </a:p>
          <a:p>
            <a:pPr algn="ctr"/>
            <a:r>
              <a:rPr lang="en-US" b="1" dirty="0" smtClean="0">
                <a:latin typeface="Calibri" pitchFamily="34" charset="0"/>
                <a:cs typeface="Calibri" pitchFamily="34" charset="0"/>
              </a:rPr>
              <a:t>relevant to</a:t>
            </a:r>
          </a:p>
          <a:p>
            <a:pPr algn="ctr"/>
            <a:r>
              <a:rPr lang="en-US" b="1" dirty="0" smtClean="0">
                <a:latin typeface="Calibri" pitchFamily="34" charset="0"/>
                <a:cs typeface="Calibri" pitchFamily="34" charset="0"/>
              </a:rPr>
              <a:t>my personal</a:t>
            </a:r>
          </a:p>
          <a:p>
            <a:pPr algn="ctr"/>
            <a:r>
              <a:rPr lang="en-US" b="1" dirty="0" smtClean="0">
                <a:latin typeface="Calibri" pitchFamily="34" charset="0"/>
                <a:cs typeface="Calibri" pitchFamily="34" charset="0"/>
              </a:rPr>
              <a:t>needs and</a:t>
            </a:r>
          </a:p>
          <a:p>
            <a:pPr algn="ctr"/>
            <a:r>
              <a:rPr lang="en-US" b="1" dirty="0" smtClean="0">
                <a:latin typeface="Calibri" pitchFamily="34" charset="0"/>
                <a:cs typeface="Calibri" pitchFamily="34" charset="0"/>
              </a:rPr>
              <a:t> interests?</a:t>
            </a:r>
            <a:endParaRPr lang="en-US" b="1" dirty="0">
              <a:latin typeface="Calibri" pitchFamily="34" charset="0"/>
              <a:cs typeface="Calibri" pitchFamily="34" charset="0"/>
            </a:endParaRPr>
          </a:p>
        </p:txBody>
      </p:sp>
      <p:sp>
        <p:nvSpPr>
          <p:cNvPr id="10" name="Flowchart: Decision 9"/>
          <p:cNvSpPr/>
          <p:nvPr/>
        </p:nvSpPr>
        <p:spPr bwMode="auto">
          <a:xfrm>
            <a:off x="4572000" y="2786058"/>
            <a:ext cx="2143140" cy="3286148"/>
          </a:xfrm>
          <a:prstGeom prst="flowChartDecision">
            <a:avLst/>
          </a:prstGeom>
          <a:gradFill rotWithShape="1">
            <a:gsLst>
              <a:gs pos="0">
                <a:schemeClr val="bg1"/>
              </a:gs>
              <a:gs pos="100000">
                <a:srgbClr val="FF0000"/>
              </a:gs>
            </a:gsLst>
            <a:lin ang="0" scaled="1"/>
          </a:gradFill>
          <a:ln w="9525">
            <a:noFill/>
            <a:miter lim="800000"/>
            <a:headEnd/>
            <a:tailEnd/>
          </a:ln>
        </p:spPr>
        <p:txBody>
          <a:bodyPr wrap="none" rtlCol="0" anchor="ctr"/>
          <a:lstStyle/>
          <a:p>
            <a:pPr algn="ctr"/>
            <a:r>
              <a:rPr lang="en-US" b="1" dirty="0" smtClean="0">
                <a:latin typeface="Calibri" pitchFamily="34" charset="0"/>
                <a:cs typeface="Calibri" pitchFamily="34" charset="0"/>
              </a:rPr>
              <a:t>Am </a:t>
            </a:r>
          </a:p>
          <a:p>
            <a:pPr algn="ctr"/>
            <a:r>
              <a:rPr lang="en-US" b="1" dirty="0" smtClean="0">
                <a:latin typeface="Calibri" pitchFamily="34" charset="0"/>
                <a:cs typeface="Calibri" pitchFamily="34" charset="0"/>
              </a:rPr>
              <a:t>I confident </a:t>
            </a:r>
          </a:p>
          <a:p>
            <a:pPr algn="ctr"/>
            <a:r>
              <a:rPr lang="en-US" b="1" dirty="0" smtClean="0">
                <a:latin typeface="Calibri" pitchFamily="34" charset="0"/>
                <a:cs typeface="Calibri" pitchFamily="34" charset="0"/>
              </a:rPr>
              <a:t>that I can </a:t>
            </a:r>
          </a:p>
          <a:p>
            <a:pPr algn="ctr"/>
            <a:r>
              <a:rPr lang="en-US" b="1" dirty="0" smtClean="0">
                <a:latin typeface="Calibri" pitchFamily="34" charset="0"/>
                <a:cs typeface="Calibri" pitchFamily="34" charset="0"/>
              </a:rPr>
              <a:t>do this by</a:t>
            </a:r>
          </a:p>
          <a:p>
            <a:pPr algn="ctr"/>
            <a:r>
              <a:rPr lang="en-US" b="1" dirty="0" smtClean="0">
                <a:latin typeface="Calibri" pitchFamily="34" charset="0"/>
                <a:cs typeface="Calibri" pitchFamily="34" charset="0"/>
              </a:rPr>
              <a:t> expending </a:t>
            </a:r>
          </a:p>
          <a:p>
            <a:pPr algn="ctr"/>
            <a:r>
              <a:rPr lang="en-US" b="1" dirty="0" smtClean="0">
                <a:latin typeface="Calibri" pitchFamily="34" charset="0"/>
                <a:cs typeface="Calibri" pitchFamily="34" charset="0"/>
              </a:rPr>
              <a:t>reasonable </a:t>
            </a:r>
          </a:p>
          <a:p>
            <a:pPr algn="ctr"/>
            <a:r>
              <a:rPr lang="en-US" b="1" dirty="0" smtClean="0">
                <a:latin typeface="Calibri" pitchFamily="34" charset="0"/>
                <a:cs typeface="Calibri" pitchFamily="34" charset="0"/>
              </a:rPr>
              <a:t>Effort?</a:t>
            </a:r>
          </a:p>
        </p:txBody>
      </p:sp>
      <p:sp>
        <p:nvSpPr>
          <p:cNvPr id="11" name="Flowchart: Decision 10"/>
          <p:cNvSpPr/>
          <p:nvPr/>
        </p:nvSpPr>
        <p:spPr bwMode="auto">
          <a:xfrm>
            <a:off x="6929454" y="2786058"/>
            <a:ext cx="2143140" cy="3286148"/>
          </a:xfrm>
          <a:prstGeom prst="flowChartDecision">
            <a:avLst/>
          </a:prstGeom>
          <a:gradFill rotWithShape="1">
            <a:gsLst>
              <a:gs pos="0">
                <a:schemeClr val="bg1"/>
              </a:gs>
              <a:gs pos="100000">
                <a:srgbClr val="FF0000"/>
              </a:gs>
            </a:gsLst>
            <a:lin ang="0" scaled="1"/>
          </a:gradFill>
          <a:ln w="9525">
            <a:noFill/>
            <a:miter lim="800000"/>
            <a:headEnd/>
            <a:tailEnd/>
          </a:ln>
        </p:spPr>
        <p:txBody>
          <a:bodyPr wrap="none" rtlCol="0" anchor="ctr"/>
          <a:lstStyle/>
          <a:p>
            <a:pPr algn="ctr"/>
            <a:r>
              <a:rPr lang="en-US" b="1" dirty="0" smtClean="0">
                <a:latin typeface="Calibri" pitchFamily="34" charset="0"/>
                <a:cs typeface="Calibri" pitchFamily="34" charset="0"/>
              </a:rPr>
              <a:t>Did </a:t>
            </a:r>
          </a:p>
          <a:p>
            <a:pPr algn="ctr"/>
            <a:r>
              <a:rPr lang="en-US" b="1" dirty="0" smtClean="0">
                <a:latin typeface="Calibri" pitchFamily="34" charset="0"/>
                <a:cs typeface="Calibri" pitchFamily="34" charset="0"/>
              </a:rPr>
              <a:t>this</a:t>
            </a:r>
          </a:p>
          <a:p>
            <a:pPr algn="ctr"/>
            <a:r>
              <a:rPr lang="en-US" b="1" dirty="0" smtClean="0">
                <a:latin typeface="Calibri" pitchFamily="34" charset="0"/>
                <a:cs typeface="Calibri" pitchFamily="34" charset="0"/>
              </a:rPr>
              <a:t> satisfy </a:t>
            </a:r>
          </a:p>
          <a:p>
            <a:pPr algn="ctr"/>
            <a:r>
              <a:rPr lang="en-US" b="1" dirty="0" smtClean="0">
                <a:latin typeface="Calibri" pitchFamily="34" charset="0"/>
                <a:cs typeface="Calibri" pitchFamily="34" charset="0"/>
              </a:rPr>
              <a:t>my needs</a:t>
            </a:r>
          </a:p>
          <a:p>
            <a:pPr algn="ctr"/>
            <a:r>
              <a:rPr lang="en-US" b="1" dirty="0" smtClean="0">
                <a:latin typeface="Calibri" pitchFamily="34" charset="0"/>
                <a:cs typeface="Calibri" pitchFamily="34" charset="0"/>
              </a:rPr>
              <a:t> and</a:t>
            </a:r>
          </a:p>
          <a:p>
            <a:pPr algn="ctr"/>
            <a:r>
              <a:rPr lang="en-US" b="1" dirty="0" smtClean="0">
                <a:latin typeface="Calibri" pitchFamily="34" charset="0"/>
                <a:cs typeface="Calibri" pitchFamily="34" charset="0"/>
              </a:rPr>
              <a:t> interests ?</a:t>
            </a:r>
          </a:p>
        </p:txBody>
      </p:sp>
      <p:sp>
        <p:nvSpPr>
          <p:cNvPr id="13" name="TextBox 12"/>
          <p:cNvSpPr txBox="1"/>
          <p:nvPr/>
        </p:nvSpPr>
        <p:spPr>
          <a:xfrm>
            <a:off x="285720" y="3666184"/>
            <a:ext cx="1714512" cy="1400383"/>
          </a:xfrm>
          <a:prstGeom prst="rect">
            <a:avLst/>
          </a:prstGeom>
          <a:noFill/>
        </p:spPr>
        <p:txBody>
          <a:bodyPr wrap="square" rtlCol="0">
            <a:spAutoFit/>
          </a:bodyPr>
          <a:lstStyle/>
          <a:p>
            <a:pPr algn="ctr"/>
            <a:r>
              <a:rPr lang="en-US" sz="1700" dirty="0" err="1" smtClean="0">
                <a:solidFill>
                  <a:schemeClr val="bg1"/>
                </a:solidFill>
                <a:latin typeface="Calibri" pitchFamily="34" charset="0"/>
              </a:rPr>
              <a:t>Preinstructional</a:t>
            </a:r>
            <a:endParaRPr lang="en-US" sz="1700" dirty="0" smtClean="0">
              <a:solidFill>
                <a:schemeClr val="bg1"/>
              </a:solidFill>
              <a:latin typeface="Calibri" pitchFamily="34" charset="0"/>
            </a:endParaRPr>
          </a:p>
          <a:p>
            <a:pPr algn="ctr"/>
            <a:r>
              <a:rPr lang="en-US" sz="1700" dirty="0" smtClean="0">
                <a:solidFill>
                  <a:schemeClr val="bg1"/>
                </a:solidFill>
                <a:latin typeface="Calibri" pitchFamily="34" charset="0"/>
              </a:rPr>
              <a:t>Presentation</a:t>
            </a:r>
          </a:p>
          <a:p>
            <a:pPr algn="ctr"/>
            <a:r>
              <a:rPr lang="en-US" sz="1700" dirty="0" smtClean="0">
                <a:solidFill>
                  <a:schemeClr val="bg1"/>
                </a:solidFill>
                <a:latin typeface="Calibri" pitchFamily="34" charset="0"/>
              </a:rPr>
              <a:t>Participation</a:t>
            </a:r>
          </a:p>
          <a:p>
            <a:pPr algn="ctr"/>
            <a:r>
              <a:rPr lang="en-US" sz="1700" dirty="0" smtClean="0">
                <a:solidFill>
                  <a:schemeClr val="bg1"/>
                </a:solidFill>
                <a:latin typeface="Calibri" pitchFamily="34" charset="0"/>
              </a:rPr>
              <a:t>Testing</a:t>
            </a:r>
          </a:p>
          <a:p>
            <a:pPr algn="ctr"/>
            <a:r>
              <a:rPr lang="en-US" sz="1700" dirty="0" smtClean="0">
                <a:solidFill>
                  <a:schemeClr val="bg1"/>
                </a:solidFill>
                <a:latin typeface="Calibri" pitchFamily="34" charset="0"/>
              </a:rPr>
              <a:t>Follow-through</a:t>
            </a:r>
            <a:endParaRPr lang="en-US" sz="1700" dirty="0">
              <a:solidFill>
                <a:schemeClr val="bg1"/>
              </a:solidFill>
              <a:latin typeface="Calibri" pitchFamily="34" charset="0"/>
            </a:endParaRPr>
          </a:p>
        </p:txBody>
      </p:sp>
      <p:cxnSp>
        <p:nvCxnSpPr>
          <p:cNvPr id="19" name="Straight Connector 18"/>
          <p:cNvCxnSpPr/>
          <p:nvPr/>
        </p:nvCxnSpPr>
        <p:spPr bwMode="auto">
          <a:xfrm>
            <a:off x="142844" y="2212966"/>
            <a:ext cx="2428892"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24" name="Straight Connector 23"/>
          <p:cNvCxnSpPr/>
          <p:nvPr/>
        </p:nvCxnSpPr>
        <p:spPr bwMode="auto">
          <a:xfrm rot="5400000">
            <a:off x="-927932" y="3285330"/>
            <a:ext cx="2143140"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28" name="Straight Arrow Connector 27"/>
          <p:cNvCxnSpPr/>
          <p:nvPr/>
        </p:nvCxnSpPr>
        <p:spPr bwMode="auto">
          <a:xfrm>
            <a:off x="142844" y="4356106"/>
            <a:ext cx="285752"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34" name="Straight Connector 33"/>
          <p:cNvCxnSpPr/>
          <p:nvPr/>
        </p:nvCxnSpPr>
        <p:spPr bwMode="auto">
          <a:xfrm rot="5400000">
            <a:off x="-321503" y="4393413"/>
            <a:ext cx="1071570"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37" name="Straight Arrow Connector 36"/>
          <p:cNvCxnSpPr/>
          <p:nvPr/>
        </p:nvCxnSpPr>
        <p:spPr bwMode="auto">
          <a:xfrm>
            <a:off x="214282" y="3856040"/>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39" name="Straight Arrow Connector 38"/>
          <p:cNvCxnSpPr/>
          <p:nvPr/>
        </p:nvCxnSpPr>
        <p:spPr bwMode="auto">
          <a:xfrm>
            <a:off x="214282" y="4071942"/>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40" name="Straight Arrow Connector 39"/>
          <p:cNvCxnSpPr/>
          <p:nvPr/>
        </p:nvCxnSpPr>
        <p:spPr bwMode="auto">
          <a:xfrm>
            <a:off x="214282" y="4641858"/>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41" name="Straight Arrow Connector 40"/>
          <p:cNvCxnSpPr/>
          <p:nvPr/>
        </p:nvCxnSpPr>
        <p:spPr bwMode="auto">
          <a:xfrm>
            <a:off x="214282" y="4929198"/>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43" name="Straight Connector 42"/>
          <p:cNvCxnSpPr/>
          <p:nvPr/>
        </p:nvCxnSpPr>
        <p:spPr bwMode="auto">
          <a:xfrm rot="5400000">
            <a:off x="1464050" y="4393810"/>
            <a:ext cx="1072364"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46" name="Straight Connector 45"/>
          <p:cNvCxnSpPr/>
          <p:nvPr/>
        </p:nvCxnSpPr>
        <p:spPr bwMode="auto">
          <a:xfrm rot="10800000">
            <a:off x="1857356" y="4929198"/>
            <a:ext cx="142876"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47" name="Straight Connector 46"/>
          <p:cNvCxnSpPr/>
          <p:nvPr/>
        </p:nvCxnSpPr>
        <p:spPr bwMode="auto">
          <a:xfrm rot="10800000">
            <a:off x="1857356" y="4641858"/>
            <a:ext cx="142876"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49" name="Straight Connector 48"/>
          <p:cNvCxnSpPr/>
          <p:nvPr/>
        </p:nvCxnSpPr>
        <p:spPr bwMode="auto">
          <a:xfrm rot="10800000">
            <a:off x="1857356" y="4071942"/>
            <a:ext cx="142876"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50" name="Straight Connector 49"/>
          <p:cNvCxnSpPr/>
          <p:nvPr/>
        </p:nvCxnSpPr>
        <p:spPr bwMode="auto">
          <a:xfrm rot="10800000">
            <a:off x="1857356" y="3857628"/>
            <a:ext cx="142876"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53" name="Straight Arrow Connector 52"/>
          <p:cNvCxnSpPr/>
          <p:nvPr/>
        </p:nvCxnSpPr>
        <p:spPr bwMode="auto">
          <a:xfrm>
            <a:off x="1857356" y="4429132"/>
            <a:ext cx="357190"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56" name="Straight Arrow Connector 55"/>
          <p:cNvCxnSpPr>
            <a:stCxn id="9" idx="0"/>
          </p:cNvCxnSpPr>
          <p:nvPr/>
        </p:nvCxnSpPr>
        <p:spPr bwMode="auto">
          <a:xfrm rot="5400000" flipH="1" flipV="1">
            <a:off x="3107521" y="2607463"/>
            <a:ext cx="357190"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58" name="Straight Connector 57"/>
          <p:cNvCxnSpPr/>
          <p:nvPr/>
        </p:nvCxnSpPr>
        <p:spPr bwMode="auto">
          <a:xfrm>
            <a:off x="3286116" y="2643182"/>
            <a:ext cx="1143008"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60" name="Straight Connector 59"/>
          <p:cNvCxnSpPr/>
          <p:nvPr/>
        </p:nvCxnSpPr>
        <p:spPr bwMode="auto">
          <a:xfrm rot="5400000">
            <a:off x="3535355" y="3536157"/>
            <a:ext cx="1785950"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66" name="Straight Arrow Connector 65"/>
          <p:cNvCxnSpPr/>
          <p:nvPr/>
        </p:nvCxnSpPr>
        <p:spPr bwMode="auto">
          <a:xfrm>
            <a:off x="4429124" y="4427544"/>
            <a:ext cx="142876" cy="1588"/>
          </a:xfrm>
          <a:prstGeom prst="straightConnector1">
            <a:avLst/>
          </a:prstGeom>
          <a:ln>
            <a:solidFill>
              <a:srgbClr val="FFFF00"/>
            </a:solidFill>
            <a:headEnd type="none" w="med" len="med"/>
            <a:tailEnd type="arrow"/>
          </a:ln>
        </p:spPr>
        <p:style>
          <a:lnRef idx="1">
            <a:schemeClr val="accent3"/>
          </a:lnRef>
          <a:fillRef idx="0">
            <a:schemeClr val="accent3"/>
          </a:fillRef>
          <a:effectRef idx="0">
            <a:schemeClr val="accent3"/>
          </a:effectRef>
          <a:fontRef idx="minor">
            <a:schemeClr val="tx1"/>
          </a:fontRef>
        </p:style>
      </p:cxnSp>
      <p:cxnSp>
        <p:nvCxnSpPr>
          <p:cNvPr id="67" name="Straight Arrow Connector 66"/>
          <p:cNvCxnSpPr/>
          <p:nvPr/>
        </p:nvCxnSpPr>
        <p:spPr bwMode="auto">
          <a:xfrm rot="5400000" flipH="1" flipV="1">
            <a:off x="5464181" y="2606669"/>
            <a:ext cx="357190"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68" name="Straight Arrow Connector 67"/>
          <p:cNvCxnSpPr/>
          <p:nvPr/>
        </p:nvCxnSpPr>
        <p:spPr bwMode="auto">
          <a:xfrm rot="5400000" flipH="1" flipV="1">
            <a:off x="7823223" y="2606669"/>
            <a:ext cx="357190"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69" name="Straight Connector 68"/>
          <p:cNvCxnSpPr/>
          <p:nvPr/>
        </p:nvCxnSpPr>
        <p:spPr bwMode="auto">
          <a:xfrm>
            <a:off x="5643570" y="2643182"/>
            <a:ext cx="1143008"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71" name="Straight Connector 70"/>
          <p:cNvCxnSpPr/>
          <p:nvPr/>
        </p:nvCxnSpPr>
        <p:spPr bwMode="auto">
          <a:xfrm rot="5400000">
            <a:off x="5894397" y="3535363"/>
            <a:ext cx="1785950" cy="1588"/>
          </a:xfrm>
          <a:prstGeom prst="line">
            <a:avLst/>
          </a:prstGeom>
          <a:ln>
            <a:solidFill>
              <a:srgbClr val="FFFF00"/>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75" name="Straight Arrow Connector 74"/>
          <p:cNvCxnSpPr/>
          <p:nvPr/>
        </p:nvCxnSpPr>
        <p:spPr bwMode="auto">
          <a:xfrm>
            <a:off x="6786578" y="4429132"/>
            <a:ext cx="142876" cy="1588"/>
          </a:xfrm>
          <a:prstGeom prst="straightConnector1">
            <a:avLst/>
          </a:prstGeom>
          <a:ln>
            <a:solidFill>
              <a:srgbClr val="FFFF00"/>
            </a:solidFill>
            <a:headEnd type="none" w="med" len="med"/>
            <a:tailEnd type="arrow"/>
          </a:ln>
        </p:spPr>
        <p:style>
          <a:lnRef idx="1">
            <a:schemeClr val="accent3"/>
          </a:lnRef>
          <a:fillRef idx="0">
            <a:schemeClr val="accent3"/>
          </a:fillRef>
          <a:effectRef idx="0">
            <a:schemeClr val="accent3"/>
          </a:effectRef>
          <a:fontRef idx="minor">
            <a:schemeClr val="tx1"/>
          </a:fontRef>
        </p:style>
      </p:cxnSp>
      <p:sp>
        <p:nvSpPr>
          <p:cNvPr id="76" name="TextBox 75"/>
          <p:cNvSpPr txBox="1"/>
          <p:nvPr/>
        </p:nvSpPr>
        <p:spPr>
          <a:xfrm>
            <a:off x="3500430" y="2406843"/>
            <a:ext cx="571504" cy="307777"/>
          </a:xfrm>
          <a:prstGeom prst="rect">
            <a:avLst/>
          </a:prstGeom>
          <a:noFill/>
        </p:spPr>
        <p:txBody>
          <a:bodyPr wrap="square" rtlCol="0">
            <a:spAutoFit/>
          </a:bodyPr>
          <a:lstStyle/>
          <a:p>
            <a:r>
              <a:rPr lang="en-US" sz="1400" b="1" dirty="0" smtClean="0">
                <a:solidFill>
                  <a:schemeClr val="bg1"/>
                </a:solidFill>
              </a:rPr>
              <a:t>Yes</a:t>
            </a:r>
            <a:endParaRPr lang="en-US" sz="1400" b="1" dirty="0">
              <a:solidFill>
                <a:schemeClr val="bg1"/>
              </a:solidFill>
            </a:endParaRPr>
          </a:p>
        </p:txBody>
      </p:sp>
      <p:sp>
        <p:nvSpPr>
          <p:cNvPr id="77" name="TextBox 76"/>
          <p:cNvSpPr txBox="1"/>
          <p:nvPr/>
        </p:nvSpPr>
        <p:spPr>
          <a:xfrm>
            <a:off x="5857884" y="2406843"/>
            <a:ext cx="500066" cy="307777"/>
          </a:xfrm>
          <a:prstGeom prst="rect">
            <a:avLst/>
          </a:prstGeom>
          <a:noFill/>
        </p:spPr>
        <p:txBody>
          <a:bodyPr wrap="square" rtlCol="0">
            <a:spAutoFit/>
          </a:bodyPr>
          <a:lstStyle/>
          <a:p>
            <a:r>
              <a:rPr lang="en-US" sz="1400" b="1" dirty="0" smtClean="0">
                <a:solidFill>
                  <a:schemeClr val="bg1"/>
                </a:solidFill>
              </a:rPr>
              <a:t>Yes</a:t>
            </a:r>
          </a:p>
        </p:txBody>
      </p:sp>
      <p:sp>
        <p:nvSpPr>
          <p:cNvPr id="78" name="TextBox 77"/>
          <p:cNvSpPr txBox="1"/>
          <p:nvPr/>
        </p:nvSpPr>
        <p:spPr>
          <a:xfrm>
            <a:off x="2571736" y="6286520"/>
            <a:ext cx="5500726" cy="369332"/>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dirty="0" smtClean="0"/>
              <a:t>Learner will focus attention elsewhere</a:t>
            </a:r>
            <a:endParaRPr lang="en-US" dirty="0"/>
          </a:p>
        </p:txBody>
      </p:sp>
      <p:cxnSp>
        <p:nvCxnSpPr>
          <p:cNvPr id="80" name="Straight Arrow Connector 79"/>
          <p:cNvCxnSpPr>
            <a:stCxn id="11" idx="2"/>
          </p:cNvCxnSpPr>
          <p:nvPr/>
        </p:nvCxnSpPr>
        <p:spPr bwMode="auto">
          <a:xfrm rot="5400000">
            <a:off x="7893867" y="6179363"/>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81" name="Straight Arrow Connector 80"/>
          <p:cNvCxnSpPr/>
          <p:nvPr/>
        </p:nvCxnSpPr>
        <p:spPr bwMode="auto">
          <a:xfrm rot="5400000">
            <a:off x="5537207" y="6178569"/>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cxnSp>
        <p:nvCxnSpPr>
          <p:cNvPr id="82" name="Straight Arrow Connector 81"/>
          <p:cNvCxnSpPr/>
          <p:nvPr/>
        </p:nvCxnSpPr>
        <p:spPr bwMode="auto">
          <a:xfrm rot="5400000">
            <a:off x="3179753" y="6178569"/>
            <a:ext cx="214314" cy="1588"/>
          </a:xfrm>
          <a:prstGeom prst="straightConnector1">
            <a:avLst/>
          </a:prstGeom>
          <a:ln>
            <a:solidFill>
              <a:srgbClr val="FFFF00"/>
            </a:solidFill>
            <a:headEnd type="none" w="med" len="med"/>
            <a:tailEnd type="arrow"/>
          </a:ln>
        </p:spPr>
        <p:style>
          <a:lnRef idx="2">
            <a:schemeClr val="accent3"/>
          </a:lnRef>
          <a:fillRef idx="0">
            <a:schemeClr val="accent3"/>
          </a:fillRef>
          <a:effectRef idx="1">
            <a:schemeClr val="accent3"/>
          </a:effectRef>
          <a:fontRef idx="minor">
            <a:schemeClr val="tx1"/>
          </a:fontRef>
        </p:style>
      </p:cxnSp>
      <p:sp>
        <p:nvSpPr>
          <p:cNvPr id="83" name="TextBox 82"/>
          <p:cNvSpPr txBox="1"/>
          <p:nvPr/>
        </p:nvSpPr>
        <p:spPr>
          <a:xfrm>
            <a:off x="3286116" y="5978743"/>
            <a:ext cx="428628" cy="307777"/>
          </a:xfrm>
          <a:prstGeom prst="rect">
            <a:avLst/>
          </a:prstGeom>
          <a:noFill/>
        </p:spPr>
        <p:txBody>
          <a:bodyPr wrap="square" rtlCol="0">
            <a:spAutoFit/>
          </a:bodyPr>
          <a:lstStyle/>
          <a:p>
            <a:r>
              <a:rPr lang="en-US" sz="1400" b="1" dirty="0" smtClean="0">
                <a:solidFill>
                  <a:schemeClr val="bg1"/>
                </a:solidFill>
              </a:rPr>
              <a:t>No</a:t>
            </a:r>
            <a:endParaRPr lang="en-US" sz="1400" b="1" dirty="0">
              <a:solidFill>
                <a:schemeClr val="bg1"/>
              </a:solidFill>
            </a:endParaRPr>
          </a:p>
        </p:txBody>
      </p:sp>
      <p:sp>
        <p:nvSpPr>
          <p:cNvPr id="84" name="TextBox 83"/>
          <p:cNvSpPr txBox="1"/>
          <p:nvPr/>
        </p:nvSpPr>
        <p:spPr>
          <a:xfrm>
            <a:off x="5643570" y="5978743"/>
            <a:ext cx="500066" cy="307777"/>
          </a:xfrm>
          <a:prstGeom prst="rect">
            <a:avLst/>
          </a:prstGeom>
          <a:noFill/>
        </p:spPr>
        <p:txBody>
          <a:bodyPr wrap="square" rtlCol="0">
            <a:spAutoFit/>
          </a:bodyPr>
          <a:lstStyle/>
          <a:p>
            <a:r>
              <a:rPr lang="en-US" sz="1400" b="1" dirty="0" smtClean="0">
                <a:solidFill>
                  <a:schemeClr val="bg1"/>
                </a:solidFill>
              </a:rPr>
              <a:t>No</a:t>
            </a:r>
            <a:endParaRPr lang="en-US" sz="1400" b="1" dirty="0">
              <a:solidFill>
                <a:schemeClr val="bg1"/>
              </a:solidFill>
            </a:endParaRPr>
          </a:p>
        </p:txBody>
      </p:sp>
      <p:sp>
        <p:nvSpPr>
          <p:cNvPr id="85" name="TextBox 84"/>
          <p:cNvSpPr txBox="1"/>
          <p:nvPr/>
        </p:nvSpPr>
        <p:spPr>
          <a:xfrm>
            <a:off x="8001024" y="5978743"/>
            <a:ext cx="428628" cy="307777"/>
          </a:xfrm>
          <a:prstGeom prst="rect">
            <a:avLst/>
          </a:prstGeom>
          <a:noFill/>
        </p:spPr>
        <p:txBody>
          <a:bodyPr wrap="square" rtlCol="0">
            <a:spAutoFit/>
          </a:bodyPr>
          <a:lstStyle/>
          <a:p>
            <a:r>
              <a:rPr lang="en-US" sz="1400" b="1" dirty="0" smtClean="0">
                <a:solidFill>
                  <a:schemeClr val="bg1"/>
                </a:solidFill>
              </a:rPr>
              <a:t>No</a:t>
            </a:r>
            <a:endParaRPr lang="en-US" sz="1400" b="1" dirty="0">
              <a:solidFill>
                <a:schemeClr val="bg1"/>
              </a:solidFill>
            </a:endParaRPr>
          </a:p>
        </p:txBody>
      </p:sp>
      <p:sp>
        <p:nvSpPr>
          <p:cNvPr id="86" name="TextBox 85"/>
          <p:cNvSpPr txBox="1"/>
          <p:nvPr/>
        </p:nvSpPr>
        <p:spPr>
          <a:xfrm>
            <a:off x="8001024" y="2428868"/>
            <a:ext cx="571504" cy="307777"/>
          </a:xfrm>
          <a:prstGeom prst="rect">
            <a:avLst/>
          </a:prstGeom>
          <a:noFill/>
        </p:spPr>
        <p:txBody>
          <a:bodyPr wrap="square" rtlCol="0">
            <a:spAutoFit/>
          </a:bodyPr>
          <a:lstStyle/>
          <a:p>
            <a:r>
              <a:rPr lang="en-US" sz="1400" b="1" dirty="0" smtClean="0">
                <a:solidFill>
                  <a:schemeClr val="bg1"/>
                </a:solidFill>
              </a:rPr>
              <a:t>Yes</a:t>
            </a:r>
            <a:endParaRPr lang="en-US" sz="1400" b="1" dirty="0">
              <a:solidFill>
                <a:schemeClr val="bg1"/>
              </a:solidFill>
            </a:endParaRPr>
          </a:p>
        </p:txBody>
      </p:sp>
      <p:sp>
        <p:nvSpPr>
          <p:cNvPr id="42" name="TextBox 41"/>
          <p:cNvSpPr txBox="1"/>
          <p:nvPr/>
        </p:nvSpPr>
        <p:spPr>
          <a:xfrm>
            <a:off x="928662" y="996719"/>
            <a:ext cx="7500990" cy="646331"/>
          </a:xfrm>
          <a:prstGeom prst="rect">
            <a:avLst/>
          </a:prstGeom>
          <a:noFill/>
        </p:spPr>
        <p:txBody>
          <a:bodyPr wrap="square" rtlCol="0">
            <a:spAutoFit/>
          </a:bodyPr>
          <a:lstStyle/>
          <a:p>
            <a:pPr algn="ctr"/>
            <a:r>
              <a:rPr lang="en-US" dirty="0" smtClean="0">
                <a:solidFill>
                  <a:schemeClr val="bg1"/>
                </a:solidFill>
                <a:latin typeface="Tw Cen MT" pitchFamily="34" charset="0"/>
              </a:rPr>
              <a:t>Dick, Walter</a:t>
            </a:r>
            <a:r>
              <a:rPr lang="id-ID" dirty="0" smtClean="0">
                <a:solidFill>
                  <a:schemeClr val="bg1"/>
                </a:solidFill>
                <a:latin typeface="Tw Cen MT" pitchFamily="34" charset="0"/>
              </a:rPr>
              <a:t>.,</a:t>
            </a:r>
            <a:r>
              <a:rPr lang="en-US" dirty="0" smtClean="0">
                <a:solidFill>
                  <a:schemeClr val="bg1"/>
                </a:solidFill>
                <a:latin typeface="Tw Cen MT" pitchFamily="34" charset="0"/>
              </a:rPr>
              <a:t> Carey, Lou</a:t>
            </a:r>
            <a:r>
              <a:rPr lang="id-ID" dirty="0" smtClean="0">
                <a:solidFill>
                  <a:schemeClr val="bg1"/>
                </a:solidFill>
                <a:latin typeface="Tw Cen MT" pitchFamily="34" charset="0"/>
              </a:rPr>
              <a:t>.,</a:t>
            </a:r>
            <a:r>
              <a:rPr lang="en-US" dirty="0" smtClean="0">
                <a:solidFill>
                  <a:schemeClr val="bg1"/>
                </a:solidFill>
                <a:latin typeface="Tw Cen MT" pitchFamily="34" charset="0"/>
              </a:rPr>
              <a:t> and Carey, James O. </a:t>
            </a:r>
            <a:r>
              <a:rPr lang="id-ID" dirty="0" smtClean="0">
                <a:solidFill>
                  <a:schemeClr val="bg1"/>
                </a:solidFill>
                <a:latin typeface="Tw Cen MT" pitchFamily="34" charset="0"/>
              </a:rPr>
              <a:t>(</a:t>
            </a:r>
            <a:r>
              <a:rPr lang="en-US" dirty="0" smtClean="0">
                <a:solidFill>
                  <a:schemeClr val="bg1"/>
                </a:solidFill>
                <a:latin typeface="Tw Cen MT" pitchFamily="34" charset="0"/>
              </a:rPr>
              <a:t>2009)</a:t>
            </a:r>
            <a:r>
              <a:rPr lang="id-ID" dirty="0" smtClean="0">
                <a:solidFill>
                  <a:schemeClr val="bg1"/>
                </a:solidFill>
                <a:latin typeface="Tw Cen MT" pitchFamily="34" charset="0"/>
              </a:rPr>
              <a:t>. </a:t>
            </a:r>
            <a:r>
              <a:rPr lang="id-ID" i="1" dirty="0" smtClean="0">
                <a:solidFill>
                  <a:schemeClr val="bg1"/>
                </a:solidFill>
                <a:latin typeface="Tw Cen MT" pitchFamily="34" charset="0"/>
              </a:rPr>
              <a:t>The Systematic Design of Instruction</a:t>
            </a:r>
            <a:r>
              <a:rPr lang="id-ID" dirty="0" smtClean="0">
                <a:solidFill>
                  <a:schemeClr val="bg1"/>
                </a:solidFill>
                <a:latin typeface="Tw Cen MT" pitchFamily="34" charset="0"/>
              </a:rPr>
              <a:t>. New Jersey: Pearson. (p.173)</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1643042" y="428604"/>
            <a:ext cx="642942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Urutan Kegiatan Pembelajaran</a:t>
            </a:r>
            <a:endParaRPr lang="id-ID" sz="3600" dirty="0">
              <a:latin typeface="Britannic Bold" pitchFamily="34" charset="0"/>
              <a:cs typeface="Calibri" pitchFamily="34" charset="0"/>
            </a:endParaRPr>
          </a:p>
        </p:txBody>
      </p:sp>
      <p:sp>
        <p:nvSpPr>
          <p:cNvPr id="5" name="TextBox 4"/>
          <p:cNvSpPr txBox="1"/>
          <p:nvPr/>
        </p:nvSpPr>
        <p:spPr>
          <a:xfrm>
            <a:off x="642910" y="1643050"/>
            <a:ext cx="8001056" cy="4401205"/>
          </a:xfrm>
          <a:prstGeom prst="rect">
            <a:avLst/>
          </a:prstGeom>
          <a:noFill/>
        </p:spPr>
        <p:txBody>
          <a:bodyPr wrap="square" rtlCol="0">
            <a:spAutoFit/>
          </a:bodyPr>
          <a:lstStyle/>
          <a:p>
            <a:pPr marL="444500" indent="-444500">
              <a:buFont typeface="Wingdings" pitchFamily="2" charset="2"/>
              <a:buChar char="v"/>
            </a:pPr>
            <a:r>
              <a:rPr lang="id-ID" sz="2800" dirty="0" smtClean="0">
                <a:solidFill>
                  <a:schemeClr val="bg1"/>
                </a:solidFill>
                <a:latin typeface="Britannic Bold" pitchFamily="34" charset="0"/>
              </a:rPr>
              <a:t>Urutan kegiatan pembelajaran menunjukkan langkah-langkah pembelajaran yang sesuai dengan sintaks dari metode atau kombinasi dari beberapa metode.</a:t>
            </a:r>
          </a:p>
          <a:p>
            <a:pPr marL="444500" indent="-444500">
              <a:buFont typeface="Wingdings" pitchFamily="2" charset="2"/>
              <a:buChar char="v"/>
            </a:pPr>
            <a:endParaRPr lang="id-ID" sz="2800" dirty="0" smtClean="0">
              <a:solidFill>
                <a:schemeClr val="bg1"/>
              </a:solidFill>
              <a:latin typeface="Britannic Bold" pitchFamily="34" charset="0"/>
            </a:endParaRPr>
          </a:p>
          <a:p>
            <a:pPr marL="444500" indent="-444500">
              <a:buFont typeface="Wingdings" pitchFamily="2" charset="2"/>
              <a:buChar char="v"/>
            </a:pPr>
            <a:r>
              <a:rPr lang="id-ID" sz="2800" dirty="0" smtClean="0">
                <a:solidFill>
                  <a:schemeClr val="bg1"/>
                </a:solidFill>
                <a:latin typeface="Britannic Bold" pitchFamily="34" charset="0"/>
              </a:rPr>
              <a:t>Pada prinsipnya format kegiatan pendahuluan dan penutup bersifat konstan atau tetap, sedangkan langkah-langkah penyajian bersifat dinamis sesuai dengan sintaks dari metode yang digunakan.</a:t>
            </a: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to="" calcmode="lin" valueType="num">
                                      <p:cBhvr>
                                        <p:cTn id="1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6643670" y="71414"/>
            <a:ext cx="250033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Lanjutan </a:t>
            </a:r>
            <a:endParaRPr lang="id-ID" sz="3600" dirty="0">
              <a:latin typeface="Britannic Bold" pitchFamily="34" charset="0"/>
              <a:cs typeface="Calibri" pitchFamily="34" charset="0"/>
            </a:endParaRPr>
          </a:p>
        </p:txBody>
      </p:sp>
      <p:sp>
        <p:nvSpPr>
          <p:cNvPr id="5" name="TextBox 4"/>
          <p:cNvSpPr txBox="1"/>
          <p:nvPr/>
        </p:nvSpPr>
        <p:spPr>
          <a:xfrm>
            <a:off x="357158" y="1643050"/>
            <a:ext cx="8358246" cy="4832092"/>
          </a:xfrm>
          <a:prstGeom prst="rect">
            <a:avLst/>
          </a:prstGeom>
          <a:noFill/>
        </p:spPr>
        <p:txBody>
          <a:bodyPr wrap="square" rtlCol="0">
            <a:spAutoFit/>
          </a:bodyPr>
          <a:lstStyle/>
          <a:p>
            <a:pPr marL="363538" indent="-363538">
              <a:buBlip>
                <a:blip r:embed="rId3"/>
              </a:buBlip>
            </a:pPr>
            <a:r>
              <a:rPr lang="id-ID" sz="2800" dirty="0" smtClean="0">
                <a:solidFill>
                  <a:schemeClr val="bg1"/>
                </a:solidFill>
                <a:latin typeface="Britannic Bold" pitchFamily="34" charset="0"/>
              </a:rPr>
              <a:t>Secara garis besar ada tiga tahap: pendahuluan, penyajian, dan penutup;</a:t>
            </a:r>
          </a:p>
          <a:p>
            <a:pPr marL="363538" indent="-363538">
              <a:buBlip>
                <a:blip r:embed="rId3"/>
              </a:buBlip>
            </a:pPr>
            <a:endParaRPr lang="id-ID" sz="2800" dirty="0" smtClean="0">
              <a:solidFill>
                <a:schemeClr val="bg1"/>
              </a:solidFill>
              <a:latin typeface="Britannic Bold" pitchFamily="34" charset="0"/>
            </a:endParaRPr>
          </a:p>
          <a:p>
            <a:pPr marL="363538" indent="-363538" algn="just">
              <a:buBlip>
                <a:blip r:embed="rId3"/>
              </a:buBlip>
            </a:pPr>
            <a:r>
              <a:rPr lang="id-ID" sz="2800" dirty="0" smtClean="0">
                <a:solidFill>
                  <a:schemeClr val="bg1"/>
                </a:solidFill>
                <a:latin typeface="Britannic Bold" pitchFamily="34" charset="0"/>
              </a:rPr>
              <a:t>Rincian setiap tahap ditentukan berdasarkan teori belajar dan prinsip pembelajaran tertentu sesuai pilihan </a:t>
            </a:r>
            <a:r>
              <a:rPr lang="id-ID" sz="2800" i="1" dirty="0" smtClean="0">
                <a:solidFill>
                  <a:schemeClr val="bg1"/>
                </a:solidFill>
                <a:latin typeface="Britannic Bold" pitchFamily="34" charset="0"/>
              </a:rPr>
              <a:t>designer</a:t>
            </a:r>
            <a:r>
              <a:rPr lang="id-ID" sz="2800" dirty="0" smtClean="0">
                <a:solidFill>
                  <a:schemeClr val="bg1"/>
                </a:solidFill>
                <a:latin typeface="Britannic Bold" pitchFamily="34" charset="0"/>
              </a:rPr>
              <a:t> ;</a:t>
            </a:r>
          </a:p>
          <a:p>
            <a:pPr marL="363538" indent="-363538" algn="just">
              <a:buBlip>
                <a:blip r:embed="rId3"/>
              </a:buBlip>
            </a:pPr>
            <a:endParaRPr lang="id-ID" sz="2800" dirty="0" smtClean="0">
              <a:solidFill>
                <a:schemeClr val="bg1"/>
              </a:solidFill>
              <a:latin typeface="Britannic Bold" pitchFamily="34" charset="0"/>
            </a:endParaRPr>
          </a:p>
          <a:p>
            <a:pPr marL="363538" indent="-363538">
              <a:buBlip>
                <a:blip r:embed="rId3"/>
              </a:buBlip>
            </a:pPr>
            <a:r>
              <a:rPr lang="id-ID" sz="2800" dirty="0" smtClean="0">
                <a:solidFill>
                  <a:srgbClr val="FFFF00"/>
                </a:solidFill>
                <a:latin typeface="Britannic Bold" pitchFamily="34" charset="0"/>
              </a:rPr>
              <a:t>Khusus tahap penyajian, urutan kegiatan pembelajaran harus terkait dengan sintaks (</a:t>
            </a:r>
            <a:r>
              <a:rPr lang="id-ID" sz="2800" i="1" dirty="0" smtClean="0">
                <a:solidFill>
                  <a:srgbClr val="FFFF00"/>
                </a:solidFill>
                <a:latin typeface="Britannic Bold" pitchFamily="34" charset="0"/>
              </a:rPr>
              <a:t>syntax</a:t>
            </a:r>
            <a:r>
              <a:rPr lang="id-ID" sz="2800" dirty="0" smtClean="0">
                <a:solidFill>
                  <a:srgbClr val="FFFF00"/>
                </a:solidFill>
                <a:latin typeface="Britannic Bold" pitchFamily="34" charset="0"/>
              </a:rPr>
              <a:t>) atau langkah-langkah setiap pendekatan/metode pembelajaran yang dipilih.</a:t>
            </a: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to="" calcmode="lin" valueType="num">
                                      <p:cBhvr>
                                        <p:cTn id="12" dur="1" fill="hold"/>
                                        <p:tgtEl>
                                          <p:spTgt spid="5">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to="" calcmode="lin" valueType="num">
                                      <p:cBhvr>
                                        <p:cTn id="17"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728" y="2682429"/>
            <a:ext cx="6357982" cy="2246769"/>
          </a:xfrm>
          <a:prstGeom prst="rect">
            <a:avLst/>
          </a:prstGeom>
          <a:noFill/>
        </p:spPr>
        <p:txBody>
          <a:bodyPr wrap="square" rtlCol="0">
            <a:spAutoFit/>
          </a:bodyPr>
          <a:lstStyle/>
          <a:p>
            <a:pPr algn="just"/>
            <a:r>
              <a:rPr lang="id-ID" sz="2800" dirty="0" smtClean="0">
                <a:latin typeface="Britannic Bold" pitchFamily="34" charset="0"/>
              </a:rPr>
              <a:t>Garis besar isi adalah pokok bahasan/topik esensial, materi,  atau pesan yang akan dipresentasikan.</a:t>
            </a:r>
          </a:p>
          <a:p>
            <a:pPr marL="444500" indent="-444500" algn="just">
              <a:buBlip>
                <a:blip r:embed="rId3"/>
              </a:buBlip>
            </a:pPr>
            <a:endParaRPr lang="id-ID" sz="2800" dirty="0" smtClean="0">
              <a:latin typeface="Britannic Bold" pitchFamily="34" charset="0"/>
            </a:endParaRPr>
          </a:p>
          <a:p>
            <a:pPr marL="444500" indent="-444500" algn="just">
              <a:buBlip>
                <a:blip r:embed="rId3"/>
              </a:buBlip>
            </a:pPr>
            <a:endParaRPr lang="id-ID" sz="2800" dirty="0">
              <a:latin typeface="Britannic Bold" pitchFamily="34" charset="0"/>
            </a:endParaRPr>
          </a:p>
        </p:txBody>
      </p:sp>
      <p:sp>
        <p:nvSpPr>
          <p:cNvPr id="6" name="Rectangle 5"/>
          <p:cNvSpPr/>
          <p:nvPr/>
        </p:nvSpPr>
        <p:spPr>
          <a:xfrm>
            <a:off x="2114409" y="357166"/>
            <a:ext cx="4743607" cy="923330"/>
          </a:xfrm>
          <a:prstGeom prst="rect">
            <a:avLst/>
          </a:prstGeom>
          <a:noFill/>
        </p:spPr>
        <p:txBody>
          <a:bodyPr wrap="none" lIns="91440" tIns="45720" rIns="91440" bIns="45720">
            <a:spAutoFit/>
          </a:bodyPr>
          <a:lstStyle/>
          <a:p>
            <a:pPr algn="ctr"/>
            <a:r>
              <a:rPr lang="id-ID"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itannic Bold" pitchFamily="34" charset="0"/>
              </a:rPr>
              <a:t>Garis Besar Isi</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itannic Bold" pitchFamily="34" charset="0"/>
            </a:endParaRPr>
          </a:p>
        </p:txBody>
      </p:sp>
      <p:sp>
        <p:nvSpPr>
          <p:cNvPr id="4" name="Rectangle 8"/>
          <p:cNvSpPr>
            <a:spLocks noChangeArrowheads="1"/>
          </p:cNvSpPr>
          <p:nvPr/>
        </p:nvSpPr>
        <p:spPr bwMode="auto">
          <a:xfrm>
            <a:off x="6761163" y="6215082"/>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4414" y="1857364"/>
            <a:ext cx="7000924" cy="3970318"/>
          </a:xfrm>
          <a:prstGeom prst="rect">
            <a:avLst/>
          </a:prstGeom>
          <a:noFill/>
        </p:spPr>
        <p:txBody>
          <a:bodyPr wrap="square" rtlCol="0">
            <a:spAutoFit/>
          </a:bodyPr>
          <a:lstStyle/>
          <a:p>
            <a:pPr algn="just"/>
            <a:r>
              <a:rPr lang="id-ID" sz="2800" dirty="0" smtClean="0">
                <a:latin typeface="Britannic Bold" pitchFamily="34" charset="0"/>
              </a:rPr>
              <a:t>Garis besar isi adalah ringkasan materi (contents) yang sejalan dengan unsur obyek dalam tujuan instruksional.</a:t>
            </a:r>
          </a:p>
          <a:p>
            <a:pPr algn="just"/>
            <a:endParaRPr lang="id-ID" sz="2800" dirty="0" smtClean="0">
              <a:latin typeface="Britannic Bold" pitchFamily="34" charset="0"/>
            </a:endParaRPr>
          </a:p>
          <a:p>
            <a:pPr algn="just"/>
            <a:r>
              <a:rPr lang="id-ID" sz="2800" dirty="0" smtClean="0">
                <a:latin typeface="Britannic Bold" pitchFamily="34" charset="0"/>
              </a:rPr>
              <a:t>Obyek tersebut adalah bagian dari unsur behavioryang berbentuk kata benda (behavior terdiri dari kata kerja dan obyek)</a:t>
            </a:r>
          </a:p>
          <a:p>
            <a:pPr marL="444500" indent="-444500" algn="just">
              <a:buBlip>
                <a:blip r:embed="rId3"/>
              </a:buBlip>
            </a:pPr>
            <a:endParaRPr lang="id-ID" sz="2800" dirty="0">
              <a:latin typeface="Britannic Bold" pitchFamily="34" charset="0"/>
            </a:endParaRPr>
          </a:p>
        </p:txBody>
      </p:sp>
      <p:sp>
        <p:nvSpPr>
          <p:cNvPr id="7"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9" name="Rounded Rectangle 8"/>
          <p:cNvSpPr/>
          <p:nvPr/>
        </p:nvSpPr>
        <p:spPr bwMode="auto">
          <a:xfrm>
            <a:off x="6643670" y="71414"/>
            <a:ext cx="250033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Lanjutan </a:t>
            </a:r>
            <a:endParaRPr lang="id-ID" sz="3600"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to="" calcmode="lin" valueType="num">
                                      <p:cBhvr>
                                        <p:cTn id="1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714480" y="357166"/>
            <a:ext cx="7143800" cy="785818"/>
          </a:xfrm>
          <a:prstGeom prst="roundRect">
            <a:avLst/>
          </a:prstGeom>
          <a:solidFill>
            <a:srgbClr val="82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4400" dirty="0" smtClean="0">
                <a:latin typeface="Britannic Bold" pitchFamily="34" charset="0"/>
                <a:cs typeface="Calibri" pitchFamily="34" charset="0"/>
              </a:rPr>
              <a:t>Definisi Operasional Model</a:t>
            </a:r>
            <a:endParaRPr lang="id-ID" sz="4400" dirty="0">
              <a:latin typeface="Britannic Bold" pitchFamily="34" charset="0"/>
              <a:cs typeface="Calibri" pitchFamily="34" charset="0"/>
            </a:endParaRPr>
          </a:p>
        </p:txBody>
      </p:sp>
      <p:sp>
        <p:nvSpPr>
          <p:cNvPr id="3" name="TextBox 2"/>
          <p:cNvSpPr txBox="1"/>
          <p:nvPr/>
        </p:nvSpPr>
        <p:spPr>
          <a:xfrm>
            <a:off x="785786" y="2071678"/>
            <a:ext cx="7786774" cy="3539430"/>
          </a:xfrm>
          <a:prstGeom prst="rect">
            <a:avLst/>
          </a:prstGeom>
          <a:noFill/>
        </p:spPr>
        <p:txBody>
          <a:bodyPr wrap="square" rtlCol="0">
            <a:spAutoFit/>
          </a:bodyPr>
          <a:lstStyle/>
          <a:p>
            <a:pPr algn="just"/>
            <a:r>
              <a:rPr lang="id-ID" sz="2800" dirty="0" smtClean="0">
                <a:latin typeface="Britannic Bold" pitchFamily="34" charset="0"/>
              </a:rPr>
              <a:t>Model adalah suatu representasi realitas yang menggambarkan struktur dan tatanan dari suatu konsep serta menampilkan salah satu bentuk dari 4 bentuk sebagai berikut: deskripsi verbal (model konseptual), langkah-langkah kegiatan (model prosedur</a:t>
            </a:r>
            <a:r>
              <a:rPr lang="en-US" sz="2800" dirty="0" smtClean="0">
                <a:latin typeface="Britannic Bold" pitchFamily="34" charset="0"/>
              </a:rPr>
              <a:t>al</a:t>
            </a:r>
            <a:r>
              <a:rPr lang="id-ID" sz="2800" dirty="0" smtClean="0">
                <a:latin typeface="Britannic Bold" pitchFamily="34" charset="0"/>
              </a:rPr>
              <a:t>), replika fisik (model visual),  persamaan/rumus</a:t>
            </a:r>
            <a:r>
              <a:rPr lang="en-US" sz="2800" dirty="0" smtClean="0">
                <a:latin typeface="Britannic Bold" pitchFamily="34" charset="0"/>
              </a:rPr>
              <a:t> </a:t>
            </a:r>
            <a:r>
              <a:rPr lang="id-ID" sz="2800" dirty="0" smtClean="0">
                <a:latin typeface="Britannic Bold" pitchFamily="34" charset="0"/>
              </a:rPr>
              <a:t>(model </a:t>
            </a:r>
            <a:r>
              <a:rPr lang="en-US" sz="2800" dirty="0" smtClean="0">
                <a:latin typeface="Britannic Bold" pitchFamily="34" charset="0"/>
              </a:rPr>
              <a:t> </a:t>
            </a:r>
            <a:r>
              <a:rPr lang="en-US" sz="2800" dirty="0" err="1" smtClean="0">
                <a:latin typeface="Britannic Bold" pitchFamily="34" charset="0"/>
              </a:rPr>
              <a:t>matematikal</a:t>
            </a:r>
            <a:r>
              <a:rPr lang="id-ID" sz="2800" dirty="0" smtClean="0">
                <a:latin typeface="Britannic Bold" pitchFamily="34" charset="0"/>
              </a:rPr>
              <a:t>).  </a:t>
            </a:r>
            <a:endParaRPr lang="id-ID" sz="2800" dirty="0">
              <a:latin typeface="Britannic Bold" pitchFamily="34" charset="0"/>
            </a:endParaRPr>
          </a:p>
        </p:txBody>
      </p:sp>
      <p:sp>
        <p:nvSpPr>
          <p:cNvPr id="5" name="TextBox 4"/>
          <p:cNvSpPr txBox="1"/>
          <p:nvPr/>
        </p:nvSpPr>
        <p:spPr>
          <a:xfrm>
            <a:off x="5000628" y="5429264"/>
            <a:ext cx="3929090" cy="400110"/>
          </a:xfrm>
          <a:prstGeom prst="rect">
            <a:avLst/>
          </a:prstGeom>
          <a:noFill/>
        </p:spPr>
        <p:txBody>
          <a:bodyPr wrap="square" rtlCol="0">
            <a:spAutoFit/>
          </a:bodyPr>
          <a:lstStyle/>
          <a:p>
            <a:r>
              <a:rPr lang="id-ID" sz="2000" dirty="0" smtClean="0">
                <a:solidFill>
                  <a:schemeClr val="accent2"/>
                </a:solidFill>
                <a:latin typeface="Tw Cen MT" pitchFamily="34" charset="0"/>
              </a:rPr>
              <a:t>(Atwi Suparman, 2013)</a:t>
            </a:r>
            <a:endParaRPr lang="id-ID" sz="2000" dirty="0">
              <a:solidFill>
                <a:schemeClr val="accent2"/>
              </a:solidFill>
              <a:latin typeface="Tw Cen MT" pitchFamily="34" charset="0"/>
            </a:endParaRPr>
          </a:p>
        </p:txBody>
      </p:sp>
      <p:sp>
        <p:nvSpPr>
          <p:cNvPr id="6" name="Rectangle 5"/>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3264" y="219654"/>
            <a:ext cx="317893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spc="50" dirty="0" smtClean="0">
                <a:ln w="11430"/>
                <a:solidFill>
                  <a:srgbClr val="FF0000"/>
                </a:solidFill>
                <a:effectLst>
                  <a:outerShdw blurRad="76200" dist="50800" dir="5400000" algn="tl" rotWithShape="0">
                    <a:srgbClr val="000000">
                      <a:alpha val="65000"/>
                    </a:srgbClr>
                  </a:outerShdw>
                </a:effectLst>
                <a:latin typeface="Britannic Bold" pitchFamily="34" charset="0"/>
              </a:rPr>
              <a:t>Methods</a:t>
            </a:r>
            <a:endParaRPr lang="en-US" sz="5400" b="1" spc="50" dirty="0">
              <a:ln w="11430"/>
              <a:solidFill>
                <a:srgbClr val="FF0000"/>
              </a:solidFill>
              <a:effectLst>
                <a:outerShdw blurRad="76200" dist="50800" dir="5400000" algn="tl" rotWithShape="0">
                  <a:srgbClr val="000000">
                    <a:alpha val="65000"/>
                  </a:srgbClr>
                </a:outerShdw>
              </a:effectLst>
              <a:latin typeface="Britannic Bold" pitchFamily="34" charset="0"/>
            </a:endParaRPr>
          </a:p>
        </p:txBody>
      </p:sp>
      <p:sp>
        <p:nvSpPr>
          <p:cNvPr id="5" name="TextBox 4"/>
          <p:cNvSpPr txBox="1"/>
          <p:nvPr/>
        </p:nvSpPr>
        <p:spPr>
          <a:xfrm>
            <a:off x="928662" y="2071678"/>
            <a:ext cx="7358114" cy="2246769"/>
          </a:xfrm>
          <a:prstGeom prst="rect">
            <a:avLst/>
          </a:prstGeom>
          <a:noFill/>
        </p:spPr>
        <p:txBody>
          <a:bodyPr wrap="square" rtlCol="0">
            <a:spAutoFit/>
          </a:bodyPr>
          <a:lstStyle/>
          <a:p>
            <a:pPr algn="just"/>
            <a:r>
              <a:rPr lang="id-ID" sz="2800" dirty="0" smtClean="0">
                <a:solidFill>
                  <a:srgbClr val="7030A0"/>
                </a:solidFill>
                <a:latin typeface="Britannic Bold" pitchFamily="34" charset="0"/>
              </a:rPr>
              <a:t>Methods are the procedures of instruction selected to help learners achieve the objectives or to internalize the content or message.</a:t>
            </a:r>
          </a:p>
          <a:p>
            <a:pPr algn="just"/>
            <a:r>
              <a:rPr lang="id-ID" sz="2800" dirty="0" smtClean="0">
                <a:solidFill>
                  <a:srgbClr val="7030A0"/>
                </a:solidFill>
                <a:latin typeface="Britannic Bold" pitchFamily="34" charset="0"/>
              </a:rPr>
              <a:t> </a:t>
            </a:r>
            <a:endParaRPr lang="id-ID" sz="2800" dirty="0">
              <a:solidFill>
                <a:srgbClr val="7030A0"/>
              </a:solidFill>
              <a:latin typeface="Britannic Bold" pitchFamily="34" charset="0"/>
            </a:endParaRPr>
          </a:p>
        </p:txBody>
      </p:sp>
      <p:sp>
        <p:nvSpPr>
          <p:cNvPr id="6" name="TextBox 5"/>
          <p:cNvSpPr txBox="1"/>
          <p:nvPr/>
        </p:nvSpPr>
        <p:spPr>
          <a:xfrm>
            <a:off x="1071538" y="4357694"/>
            <a:ext cx="6858048" cy="923330"/>
          </a:xfrm>
          <a:prstGeom prst="rect">
            <a:avLst/>
          </a:prstGeom>
          <a:noFill/>
        </p:spPr>
        <p:txBody>
          <a:bodyPr wrap="square" rtlCol="0">
            <a:spAutoFit/>
          </a:bodyPr>
          <a:lstStyle/>
          <a:p>
            <a:r>
              <a:rPr lang="id-ID" dirty="0" smtClean="0">
                <a:solidFill>
                  <a:srgbClr val="003300"/>
                </a:solidFill>
                <a:latin typeface="Tw Cen MT" pitchFamily="34" charset="0"/>
              </a:rPr>
              <a:t>Smaldino, Sharon E., Rusell, James D., Heinich, Robert., and Molenda, Michael. (2005). </a:t>
            </a:r>
            <a:r>
              <a:rPr lang="id-ID" i="1" dirty="0" smtClean="0">
                <a:solidFill>
                  <a:srgbClr val="003300"/>
                </a:solidFill>
                <a:latin typeface="Tw Cen MT" pitchFamily="34" charset="0"/>
              </a:rPr>
              <a:t>Instructional Technology and Media for Learning </a:t>
            </a:r>
            <a:r>
              <a:rPr lang="id-ID" dirty="0" smtClean="0">
                <a:solidFill>
                  <a:srgbClr val="003300"/>
                </a:solidFill>
                <a:latin typeface="Tw Cen MT" pitchFamily="34" charset="0"/>
              </a:rPr>
              <a:t>(8</a:t>
            </a:r>
            <a:r>
              <a:rPr lang="id-ID" baseline="30000" dirty="0" smtClean="0">
                <a:solidFill>
                  <a:srgbClr val="003300"/>
                </a:solidFill>
                <a:latin typeface="Tw Cen MT" pitchFamily="34" charset="0"/>
              </a:rPr>
              <a:t>th</a:t>
            </a:r>
            <a:r>
              <a:rPr lang="id-ID" dirty="0" smtClean="0">
                <a:solidFill>
                  <a:srgbClr val="003300"/>
                </a:solidFill>
                <a:latin typeface="Tw Cen MT" pitchFamily="34" charset="0"/>
              </a:rPr>
              <a:t> ed). New Jersey: Pearson. (p.15)</a:t>
            </a:r>
            <a:endParaRPr lang="id-ID" dirty="0">
              <a:solidFill>
                <a:srgbClr val="003300"/>
              </a:solidFill>
              <a:latin typeface="Tw Cen MT" pitchFamily="34" charset="0"/>
            </a:endParaRPr>
          </a:p>
        </p:txBody>
      </p:sp>
      <p:sp>
        <p:nvSpPr>
          <p:cNvPr id="7"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1472" y="1071546"/>
            <a:ext cx="7858180" cy="4401205"/>
          </a:xfrm>
          <a:prstGeom prst="rect">
            <a:avLst/>
          </a:prstGeom>
          <a:noFill/>
        </p:spPr>
        <p:txBody>
          <a:bodyPr wrap="square" rtlCol="0">
            <a:spAutoFit/>
          </a:bodyPr>
          <a:lstStyle/>
          <a:p>
            <a:pPr algn="just"/>
            <a:r>
              <a:rPr lang="en-US" sz="2800" dirty="0" smtClean="0">
                <a:latin typeface="Britannic Bold" pitchFamily="34" charset="0"/>
              </a:rPr>
              <a:t>An Instructional approach is characterized by certain regularities in the ways in which teacher and students interact with each other and with instructional materials that can be descried, evaluated, and replicated.</a:t>
            </a:r>
          </a:p>
          <a:p>
            <a:pPr algn="just"/>
            <a:endParaRPr lang="en-US" sz="2800" dirty="0" smtClean="0">
              <a:latin typeface="Britannic Bold" pitchFamily="34" charset="0"/>
            </a:endParaRPr>
          </a:p>
          <a:p>
            <a:pPr algn="just"/>
            <a:r>
              <a:rPr lang="en-US" sz="2800" dirty="0" smtClean="0">
                <a:latin typeface="Britannic Bold" pitchFamily="34" charset="0"/>
              </a:rPr>
              <a:t>Each approach represents a distinctive pattern of interaction among teachers, student, and instructional materials, and it is possible to study the effects of each on student learning.</a:t>
            </a:r>
            <a:endParaRPr lang="id-ID" sz="2800" dirty="0">
              <a:latin typeface="Britannic Bold" pitchFamily="34" charset="0"/>
            </a:endParaRPr>
          </a:p>
        </p:txBody>
      </p:sp>
      <p:sp>
        <p:nvSpPr>
          <p:cNvPr id="8" name="TextBox 7"/>
          <p:cNvSpPr txBox="1"/>
          <p:nvPr/>
        </p:nvSpPr>
        <p:spPr>
          <a:xfrm>
            <a:off x="785786" y="5643578"/>
            <a:ext cx="7786742" cy="646331"/>
          </a:xfrm>
          <a:prstGeom prst="rect">
            <a:avLst/>
          </a:prstGeom>
          <a:noFill/>
        </p:spPr>
        <p:txBody>
          <a:bodyPr wrap="square" rtlCol="0">
            <a:spAutoFit/>
          </a:bodyPr>
          <a:lstStyle/>
          <a:p>
            <a:r>
              <a:rPr lang="en-US" dirty="0" smtClean="0">
                <a:solidFill>
                  <a:srgbClr val="008000"/>
                </a:solidFill>
                <a:latin typeface="Agency FB" pitchFamily="34" charset="0"/>
              </a:rPr>
              <a:t>Tom Corcoran, Megan </a:t>
            </a:r>
            <a:r>
              <a:rPr lang="en-US" dirty="0" err="1" smtClean="0">
                <a:solidFill>
                  <a:srgbClr val="008000"/>
                </a:solidFill>
                <a:latin typeface="Agency FB" pitchFamily="34" charset="0"/>
              </a:rPr>
              <a:t>Silander</a:t>
            </a:r>
            <a:r>
              <a:rPr lang="en-US" dirty="0" smtClean="0">
                <a:solidFill>
                  <a:srgbClr val="008000"/>
                </a:solidFill>
                <a:latin typeface="Agency FB" pitchFamily="34" charset="0"/>
              </a:rPr>
              <a:t>. Instructional in High Schools: The Evidence and the Challenge: Journal Issue: America’s High Schools Volume 19 Number 1 Spring 2009.</a:t>
            </a:r>
            <a:endParaRPr lang="en-US" dirty="0">
              <a:solidFill>
                <a:srgbClr val="008000"/>
              </a:solidFill>
              <a:latin typeface="Agency FB" pitchFamily="34" charset="0"/>
            </a:endParaRPr>
          </a:p>
        </p:txBody>
      </p:sp>
      <p:sp>
        <p:nvSpPr>
          <p:cNvPr id="10" name="Rounded Rectangle 9"/>
          <p:cNvSpPr/>
          <p:nvPr/>
        </p:nvSpPr>
        <p:spPr bwMode="auto">
          <a:xfrm>
            <a:off x="6643670" y="71414"/>
            <a:ext cx="250033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Lanjutan </a:t>
            </a:r>
            <a:endParaRPr lang="id-ID" sz="3600"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to="" calcmode="lin" valueType="num">
                                      <p:cBhvr>
                                        <p:cTn id="18"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7" name="TextBox 6"/>
          <p:cNvSpPr txBox="1"/>
          <p:nvPr/>
        </p:nvSpPr>
        <p:spPr>
          <a:xfrm>
            <a:off x="785786" y="1142984"/>
            <a:ext cx="7858180" cy="4832092"/>
          </a:xfrm>
          <a:prstGeom prst="rect">
            <a:avLst/>
          </a:prstGeom>
          <a:noFill/>
        </p:spPr>
        <p:txBody>
          <a:bodyPr wrap="square" rtlCol="0">
            <a:spAutoFit/>
          </a:bodyPr>
          <a:lstStyle/>
          <a:p>
            <a:pPr algn="just"/>
            <a:r>
              <a:rPr lang="id-ID" sz="2800" dirty="0" smtClean="0">
                <a:latin typeface="Britannic Bold" pitchFamily="34" charset="0"/>
              </a:rPr>
              <a:t>Setiap metode, pendekatan, atau model pembelajaran mempunyai sintaks masing-masing. Sintaks menggambarkan struktur dari metode, pendekatan, atau model dari segi elemen, fase atau langkah-langkah serta penempatan seluruh elemen tersebut menjadi satu kesatuan.</a:t>
            </a:r>
          </a:p>
          <a:p>
            <a:pPr algn="just"/>
            <a:endParaRPr lang="id-ID" sz="2800" dirty="0" smtClean="0">
              <a:latin typeface="Britannic Bold" pitchFamily="34" charset="0"/>
            </a:endParaRPr>
          </a:p>
          <a:p>
            <a:pPr algn="just"/>
            <a:r>
              <a:rPr lang="id-ID" sz="2800" dirty="0" smtClean="0">
                <a:latin typeface="Britannic Bold" pitchFamily="34" charset="0"/>
              </a:rPr>
              <a:t>Syntax depicts the structure of a model – major element s or phases and how they are put together. </a:t>
            </a:r>
            <a:endParaRPr lang="id-ID" sz="2800" dirty="0">
              <a:latin typeface="Britannic Bold" pitchFamily="34" charset="0"/>
            </a:endParaRPr>
          </a:p>
        </p:txBody>
      </p:sp>
      <p:sp>
        <p:nvSpPr>
          <p:cNvPr id="8" name="TextBox 7"/>
          <p:cNvSpPr txBox="1"/>
          <p:nvPr/>
        </p:nvSpPr>
        <p:spPr>
          <a:xfrm>
            <a:off x="642910" y="6274378"/>
            <a:ext cx="8001056" cy="369332"/>
          </a:xfrm>
          <a:prstGeom prst="rect">
            <a:avLst/>
          </a:prstGeom>
          <a:noFill/>
        </p:spPr>
        <p:txBody>
          <a:bodyPr wrap="square" rtlCol="0">
            <a:spAutoFit/>
          </a:bodyPr>
          <a:lstStyle/>
          <a:p>
            <a:r>
              <a:rPr lang="id-ID" dirty="0" smtClean="0">
                <a:solidFill>
                  <a:srgbClr val="FF0000"/>
                </a:solidFill>
                <a:latin typeface="Agency FB" pitchFamily="34" charset="0"/>
              </a:rPr>
              <a:t>Joyce, Bruce, Weil, Marsha and Calhoun, Emily. (2009). Models of Teaching (8</a:t>
            </a:r>
            <a:r>
              <a:rPr lang="id-ID" baseline="30000" dirty="0" smtClean="0">
                <a:solidFill>
                  <a:srgbClr val="FF0000"/>
                </a:solidFill>
                <a:latin typeface="Agency FB" pitchFamily="34" charset="0"/>
              </a:rPr>
              <a:t>th</a:t>
            </a:r>
            <a:r>
              <a:rPr lang="id-ID" dirty="0" smtClean="0">
                <a:solidFill>
                  <a:srgbClr val="FF0000"/>
                </a:solidFill>
                <a:latin typeface="Agency FB" pitchFamily="34" charset="0"/>
              </a:rPr>
              <a:t>. Ed). Boston: New York. (p.89)</a:t>
            </a:r>
            <a:endParaRPr lang="en-US" dirty="0">
              <a:solidFill>
                <a:srgbClr val="FF0000"/>
              </a:solidFill>
              <a:latin typeface="Agency FB" pitchFamily="34" charset="0"/>
            </a:endParaRPr>
          </a:p>
        </p:txBody>
      </p:sp>
      <p:sp>
        <p:nvSpPr>
          <p:cNvPr id="10" name="Rounded Rectangle 9"/>
          <p:cNvSpPr/>
          <p:nvPr/>
        </p:nvSpPr>
        <p:spPr bwMode="auto">
          <a:xfrm>
            <a:off x="6643670" y="71414"/>
            <a:ext cx="250033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Lanjutan </a:t>
            </a:r>
            <a:endParaRPr lang="id-ID" sz="3600"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to="" calcmode="lin" valueType="num">
                                      <p:cBhvr>
                                        <p:cTn id="12" dur="1" fill="hold"/>
                                        <p:tgtEl>
                                          <p:spTgt spid="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1472" y="1892093"/>
            <a:ext cx="7858180" cy="3108543"/>
          </a:xfrm>
          <a:prstGeom prst="rect">
            <a:avLst/>
          </a:prstGeom>
          <a:noFill/>
        </p:spPr>
        <p:txBody>
          <a:bodyPr wrap="square" rtlCol="0">
            <a:spAutoFit/>
          </a:bodyPr>
          <a:lstStyle/>
          <a:p>
            <a:pPr algn="just"/>
            <a:r>
              <a:rPr lang="en-US" sz="2800" dirty="0" smtClean="0">
                <a:latin typeface="Britannic Bold" pitchFamily="34" charset="0"/>
              </a:rPr>
              <a:t>Inquiry Learning provides opportunities for students to experience and acquire processes through which they can gather information about the world. This requires a high level interaction among the learner, the teacher, the area of study, available resources, and the learning environment.</a:t>
            </a:r>
            <a:endParaRPr lang="id-ID" sz="2800" dirty="0">
              <a:latin typeface="Britannic Bold" pitchFamily="34" charset="0"/>
            </a:endParaRPr>
          </a:p>
        </p:txBody>
      </p:sp>
      <p:sp>
        <p:nvSpPr>
          <p:cNvPr id="8" name="TextBox 7"/>
          <p:cNvSpPr txBox="1"/>
          <p:nvPr/>
        </p:nvSpPr>
        <p:spPr>
          <a:xfrm>
            <a:off x="1428760" y="5148876"/>
            <a:ext cx="5643570" cy="923330"/>
          </a:xfrm>
          <a:prstGeom prst="rect">
            <a:avLst/>
          </a:prstGeom>
          <a:noFill/>
        </p:spPr>
        <p:txBody>
          <a:bodyPr wrap="square" rtlCol="0">
            <a:spAutoFit/>
          </a:bodyPr>
          <a:lstStyle/>
          <a:p>
            <a:r>
              <a:rPr lang="en-US" dirty="0" smtClean="0">
                <a:solidFill>
                  <a:srgbClr val="008000"/>
                </a:solidFill>
                <a:latin typeface="Tw Cen MT Condensed" pitchFamily="34" charset="0"/>
              </a:rPr>
              <a:t>http://www.education.gov.sk.ca/adx/aspx/adxGetMedia.aspx?docID=3890,88, </a:t>
            </a:r>
            <a:r>
              <a:rPr lang="en-US" dirty="0" err="1" smtClean="0">
                <a:solidFill>
                  <a:srgbClr val="008000"/>
                </a:solidFill>
                <a:latin typeface="Tw Cen MT Condensed" pitchFamily="34" charset="0"/>
              </a:rPr>
              <a:t>Documents&amp;MediaID</a:t>
            </a:r>
            <a:r>
              <a:rPr lang="en-US" dirty="0" smtClean="0">
                <a:solidFill>
                  <a:srgbClr val="008000"/>
                </a:solidFill>
                <a:latin typeface="Tw Cen MT Condensed" pitchFamily="34" charset="0"/>
              </a:rPr>
              <a:t>=10882&amp;Filename+instructional+Approaches+-+</a:t>
            </a:r>
            <a:r>
              <a:rPr lang="en-US" dirty="0" err="1" smtClean="0">
                <a:solidFill>
                  <a:srgbClr val="008000"/>
                </a:solidFill>
                <a:latin typeface="Tw Cen MT Condensed" pitchFamily="34" charset="0"/>
              </a:rPr>
              <a:t>A+Framework+for+Professional+practice</a:t>
            </a:r>
            <a:r>
              <a:rPr lang="en-US" dirty="0" smtClean="0">
                <a:solidFill>
                  <a:srgbClr val="008000"/>
                </a:solidFill>
                <a:latin typeface="Tw Cen MT Condensed" pitchFamily="34" charset="0"/>
              </a:rPr>
              <a:t>+-+1991.pdf.</a:t>
            </a:r>
            <a:endParaRPr lang="en-US" dirty="0">
              <a:solidFill>
                <a:srgbClr val="008000"/>
              </a:solidFill>
              <a:latin typeface="Tw Cen MT Condensed" pitchFamily="34" charset="0"/>
            </a:endParaRPr>
          </a:p>
        </p:txBody>
      </p:sp>
      <p:sp>
        <p:nvSpPr>
          <p:cNvPr id="10" name="Rounded Rectangle 9"/>
          <p:cNvSpPr/>
          <p:nvPr/>
        </p:nvSpPr>
        <p:spPr bwMode="auto">
          <a:xfrm>
            <a:off x="6643670" y="71414"/>
            <a:ext cx="2500330" cy="714380"/>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Lanjutan </a:t>
            </a:r>
            <a:endParaRPr lang="id-ID" sz="3600"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3264" y="219654"/>
            <a:ext cx="317893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spc="50" dirty="0" smtClean="0">
                <a:ln w="11430"/>
                <a:solidFill>
                  <a:srgbClr val="FF0000"/>
                </a:solidFill>
                <a:effectLst>
                  <a:outerShdw blurRad="76200" dist="50800" dir="5400000" algn="tl" rotWithShape="0">
                    <a:srgbClr val="000000">
                      <a:alpha val="65000"/>
                    </a:srgbClr>
                  </a:outerShdw>
                </a:effectLst>
                <a:latin typeface="Britannic Bold" pitchFamily="34" charset="0"/>
              </a:rPr>
              <a:t>Approach</a:t>
            </a:r>
            <a:endParaRPr lang="en-US" sz="5400" b="1" spc="50" dirty="0">
              <a:ln w="11430"/>
              <a:solidFill>
                <a:srgbClr val="FF0000"/>
              </a:solidFill>
              <a:effectLst>
                <a:outerShdw blurRad="76200" dist="50800" dir="5400000" algn="tl" rotWithShape="0">
                  <a:srgbClr val="000000">
                    <a:alpha val="65000"/>
                  </a:srgbClr>
                </a:outerShdw>
              </a:effectLst>
              <a:latin typeface="Britannic Bold" pitchFamily="34" charset="0"/>
            </a:endParaRPr>
          </a:p>
        </p:txBody>
      </p:sp>
      <p:sp>
        <p:nvSpPr>
          <p:cNvPr id="6" name="TextBox 5"/>
          <p:cNvSpPr txBox="1"/>
          <p:nvPr/>
        </p:nvSpPr>
        <p:spPr>
          <a:xfrm>
            <a:off x="5857884" y="702214"/>
            <a:ext cx="1214446" cy="369332"/>
          </a:xfrm>
          <a:prstGeom prst="rect">
            <a:avLst/>
          </a:prstGeom>
          <a:noFill/>
        </p:spPr>
        <p:txBody>
          <a:bodyPr wrap="square" rtlCol="0">
            <a:spAutoFit/>
          </a:bodyPr>
          <a:lstStyle/>
          <a:p>
            <a:r>
              <a:rPr lang="id-ID" dirty="0" smtClean="0">
                <a:latin typeface="Britannic Bold" pitchFamily="34" charset="0"/>
              </a:rPr>
              <a:t>Lanjutan</a:t>
            </a:r>
            <a:endParaRPr lang="id-ID" dirty="0">
              <a:latin typeface="Britannic Bold" pitchFamily="34" charset="0"/>
            </a:endParaRPr>
          </a:p>
        </p:txBody>
      </p:sp>
      <p:sp>
        <p:nvSpPr>
          <p:cNvPr id="7" name="TextBox 6"/>
          <p:cNvSpPr txBox="1"/>
          <p:nvPr/>
        </p:nvSpPr>
        <p:spPr>
          <a:xfrm>
            <a:off x="1643042" y="2760645"/>
            <a:ext cx="6072230" cy="954107"/>
          </a:xfrm>
          <a:prstGeom prst="rect">
            <a:avLst/>
          </a:prstGeom>
          <a:noFill/>
        </p:spPr>
        <p:txBody>
          <a:bodyPr wrap="square" rtlCol="0">
            <a:spAutoFit/>
          </a:bodyPr>
          <a:lstStyle/>
          <a:p>
            <a:r>
              <a:rPr lang="id-ID" sz="2800" dirty="0" smtClean="0">
                <a:latin typeface="Britannic Bold" pitchFamily="34" charset="0"/>
              </a:rPr>
              <a:t>Gabungan dari berbagai metode disebut pendekatan (approach)</a:t>
            </a:r>
            <a:endParaRPr lang="id-ID" sz="2800" dirty="0">
              <a:latin typeface="Britannic Bold" pitchFamily="34" charset="0"/>
            </a:endParaRPr>
          </a:p>
        </p:txBody>
      </p:sp>
      <p:sp>
        <p:nvSpPr>
          <p:cNvPr id="8"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3264" y="-142900"/>
            <a:ext cx="3178934"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spc="50" dirty="0" smtClean="0">
                <a:ln w="11430"/>
                <a:solidFill>
                  <a:srgbClr val="FF0000"/>
                </a:solidFill>
                <a:effectLst>
                  <a:outerShdw blurRad="76200" dist="50800" dir="5400000" algn="tl" rotWithShape="0">
                    <a:srgbClr val="000000">
                      <a:alpha val="65000"/>
                    </a:srgbClr>
                  </a:outerShdw>
                </a:effectLst>
                <a:latin typeface="Britannic Bold" pitchFamily="34" charset="0"/>
              </a:rPr>
              <a:t>Media</a:t>
            </a:r>
            <a:endParaRPr lang="en-US" sz="5400" b="1" spc="50" dirty="0">
              <a:ln w="11430"/>
              <a:solidFill>
                <a:srgbClr val="FF0000"/>
              </a:solidFill>
              <a:effectLst>
                <a:outerShdw blurRad="76200" dist="50800" dir="5400000" algn="tl" rotWithShape="0">
                  <a:srgbClr val="000000">
                    <a:alpha val="65000"/>
                  </a:srgbClr>
                </a:outerShdw>
              </a:effectLst>
              <a:latin typeface="Britannic Bold" pitchFamily="34" charset="0"/>
            </a:endParaRPr>
          </a:p>
        </p:txBody>
      </p:sp>
      <p:sp>
        <p:nvSpPr>
          <p:cNvPr id="5" name="TextBox 4"/>
          <p:cNvSpPr txBox="1"/>
          <p:nvPr/>
        </p:nvSpPr>
        <p:spPr>
          <a:xfrm>
            <a:off x="928662" y="1285860"/>
            <a:ext cx="7358114" cy="4832092"/>
          </a:xfrm>
          <a:prstGeom prst="rect">
            <a:avLst/>
          </a:prstGeom>
          <a:noFill/>
        </p:spPr>
        <p:txBody>
          <a:bodyPr wrap="square" rtlCol="0">
            <a:spAutoFit/>
          </a:bodyPr>
          <a:lstStyle/>
          <a:p>
            <a:pPr marL="444500" indent="-444500">
              <a:buBlip>
                <a:blip r:embed="rId3"/>
              </a:buBlip>
            </a:pPr>
            <a:r>
              <a:rPr lang="id-ID" sz="2800" dirty="0" smtClean="0">
                <a:solidFill>
                  <a:srgbClr val="7030A0"/>
                </a:solidFill>
                <a:latin typeface="Britannic Bold" pitchFamily="34" charset="0"/>
              </a:rPr>
              <a:t>A medium (plural, media) is a means of communication and source of information.</a:t>
            </a:r>
          </a:p>
          <a:p>
            <a:pPr marL="444500" indent="-444500">
              <a:buBlip>
                <a:blip r:embed="rId3"/>
              </a:buBlip>
            </a:pPr>
            <a:endParaRPr lang="id-ID" sz="2800" dirty="0" smtClean="0">
              <a:solidFill>
                <a:srgbClr val="7030A0"/>
              </a:solidFill>
              <a:latin typeface="Britannic Bold" pitchFamily="34" charset="0"/>
            </a:endParaRPr>
          </a:p>
          <a:p>
            <a:pPr marL="444500" indent="-444500">
              <a:buBlip>
                <a:blip r:embed="rId3"/>
              </a:buBlip>
            </a:pPr>
            <a:r>
              <a:rPr lang="id-ID" sz="2800" dirty="0" smtClean="0">
                <a:solidFill>
                  <a:srgbClr val="7030A0"/>
                </a:solidFill>
                <a:latin typeface="Britannic Bold" pitchFamily="34" charset="0"/>
              </a:rPr>
              <a:t>The purpose of media is to facilitate communication and learning</a:t>
            </a:r>
          </a:p>
          <a:p>
            <a:pPr marL="444500" indent="-444500">
              <a:buBlip>
                <a:blip r:embed="rId3"/>
              </a:buBlip>
            </a:pPr>
            <a:endParaRPr lang="id-ID" sz="2800" dirty="0" smtClean="0">
              <a:solidFill>
                <a:srgbClr val="7030A0"/>
              </a:solidFill>
              <a:latin typeface="Britannic Bold" pitchFamily="34" charset="0"/>
            </a:endParaRPr>
          </a:p>
          <a:p>
            <a:pPr marL="444500" indent="-444500">
              <a:buBlip>
                <a:blip r:embed="rId3"/>
              </a:buBlip>
            </a:pPr>
            <a:r>
              <a:rPr lang="id-ID" sz="2800" dirty="0" smtClean="0">
                <a:solidFill>
                  <a:srgbClr val="7030A0"/>
                </a:solidFill>
                <a:latin typeface="Britannic Bold" pitchFamily="34" charset="0"/>
              </a:rPr>
              <a:t>Media are carriers of information between source and receiver.</a:t>
            </a:r>
          </a:p>
          <a:p>
            <a:endParaRPr lang="id-ID" sz="2800" dirty="0" smtClean="0">
              <a:solidFill>
                <a:srgbClr val="7030A0"/>
              </a:solidFill>
              <a:latin typeface="Britannic Bold" pitchFamily="34" charset="0"/>
            </a:endParaRPr>
          </a:p>
          <a:p>
            <a:r>
              <a:rPr lang="id-ID" sz="2800" dirty="0" smtClean="0">
                <a:solidFill>
                  <a:srgbClr val="7030A0"/>
                </a:solidFill>
                <a:latin typeface="Britannic Bold" pitchFamily="34" charset="0"/>
              </a:rPr>
              <a:t> </a:t>
            </a:r>
            <a:endParaRPr lang="id-ID" sz="2800" dirty="0">
              <a:solidFill>
                <a:srgbClr val="7030A0"/>
              </a:solidFill>
              <a:latin typeface="Britannic Bold" pitchFamily="34" charset="0"/>
            </a:endParaRPr>
          </a:p>
        </p:txBody>
      </p:sp>
      <p:sp>
        <p:nvSpPr>
          <p:cNvPr id="6" name="TextBox 5"/>
          <p:cNvSpPr txBox="1"/>
          <p:nvPr/>
        </p:nvSpPr>
        <p:spPr>
          <a:xfrm>
            <a:off x="1214414" y="5363190"/>
            <a:ext cx="6858048" cy="923330"/>
          </a:xfrm>
          <a:prstGeom prst="rect">
            <a:avLst/>
          </a:prstGeom>
          <a:noFill/>
        </p:spPr>
        <p:txBody>
          <a:bodyPr wrap="square" rtlCol="0">
            <a:spAutoFit/>
          </a:bodyPr>
          <a:lstStyle/>
          <a:p>
            <a:r>
              <a:rPr lang="id-ID" dirty="0" smtClean="0">
                <a:solidFill>
                  <a:srgbClr val="003300"/>
                </a:solidFill>
                <a:latin typeface="Tw Cen MT" pitchFamily="34" charset="0"/>
              </a:rPr>
              <a:t>Smaldino, Sharon E., Rusell, James D., Heinich, Robert., and Molenda, Michael. (2005). </a:t>
            </a:r>
            <a:r>
              <a:rPr lang="id-ID" i="1" dirty="0" smtClean="0">
                <a:solidFill>
                  <a:srgbClr val="003300"/>
                </a:solidFill>
                <a:latin typeface="Tw Cen MT" pitchFamily="34" charset="0"/>
              </a:rPr>
              <a:t>Instructional Technology and Media for Learning </a:t>
            </a:r>
            <a:r>
              <a:rPr lang="id-ID" dirty="0" smtClean="0">
                <a:solidFill>
                  <a:srgbClr val="003300"/>
                </a:solidFill>
                <a:latin typeface="Tw Cen MT" pitchFamily="34" charset="0"/>
              </a:rPr>
              <a:t>(8</a:t>
            </a:r>
            <a:r>
              <a:rPr lang="id-ID" baseline="30000" dirty="0" smtClean="0">
                <a:solidFill>
                  <a:srgbClr val="003300"/>
                </a:solidFill>
                <a:latin typeface="Tw Cen MT" pitchFamily="34" charset="0"/>
              </a:rPr>
              <a:t>th</a:t>
            </a:r>
            <a:r>
              <a:rPr lang="id-ID" dirty="0" smtClean="0">
                <a:solidFill>
                  <a:srgbClr val="003300"/>
                </a:solidFill>
                <a:latin typeface="Tw Cen MT" pitchFamily="34" charset="0"/>
              </a:rPr>
              <a:t> ed). New Jersey: Pearson. (p. 9-15)</a:t>
            </a:r>
            <a:endParaRPr lang="id-ID" dirty="0">
              <a:solidFill>
                <a:srgbClr val="003300"/>
              </a:solidFill>
              <a:latin typeface="Tw Cen MT" pitchFamily="34" charset="0"/>
            </a:endParaRPr>
          </a:p>
        </p:txBody>
      </p:sp>
      <p:sp>
        <p:nvSpPr>
          <p:cNvPr id="7"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7103" y="285728"/>
            <a:ext cx="361349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spc="50" dirty="0" smtClean="0">
                <a:ln w="11430"/>
                <a:solidFill>
                  <a:srgbClr val="FF0000"/>
                </a:solidFill>
                <a:effectLst>
                  <a:outerShdw blurRad="76200" dist="50800" dir="5400000" algn="tl" rotWithShape="0">
                    <a:srgbClr val="000000">
                      <a:alpha val="65000"/>
                    </a:srgbClr>
                  </a:outerShdw>
                </a:effectLst>
                <a:latin typeface="Britannic Bold" pitchFamily="34" charset="0"/>
              </a:rPr>
              <a:t>Multimedia</a:t>
            </a:r>
            <a:endParaRPr lang="en-US" sz="5400" b="1" spc="50" dirty="0">
              <a:ln w="11430"/>
              <a:solidFill>
                <a:srgbClr val="FF0000"/>
              </a:solidFill>
              <a:effectLst>
                <a:outerShdw blurRad="76200" dist="50800" dir="5400000" algn="tl" rotWithShape="0">
                  <a:srgbClr val="000000">
                    <a:alpha val="65000"/>
                  </a:srgbClr>
                </a:outerShdw>
              </a:effectLst>
              <a:latin typeface="Britannic Bold" pitchFamily="34" charset="0"/>
            </a:endParaRPr>
          </a:p>
        </p:txBody>
      </p:sp>
      <p:sp>
        <p:nvSpPr>
          <p:cNvPr id="5" name="TextBox 4"/>
          <p:cNvSpPr txBox="1"/>
          <p:nvPr/>
        </p:nvSpPr>
        <p:spPr>
          <a:xfrm>
            <a:off x="1071538" y="2428868"/>
            <a:ext cx="7072362" cy="954107"/>
          </a:xfrm>
          <a:prstGeom prst="rect">
            <a:avLst/>
          </a:prstGeom>
          <a:noFill/>
        </p:spPr>
        <p:txBody>
          <a:bodyPr wrap="square" rtlCol="0">
            <a:spAutoFit/>
          </a:bodyPr>
          <a:lstStyle/>
          <a:p>
            <a:r>
              <a:rPr lang="id-ID" sz="2800" dirty="0" smtClean="0">
                <a:solidFill>
                  <a:srgbClr val="7030A0"/>
                </a:solidFill>
                <a:latin typeface="Britannic Bold" pitchFamily="34" charset="0"/>
              </a:rPr>
              <a:t>Multimedia refers to the presentation of materials using both words and pictures.</a:t>
            </a:r>
            <a:endParaRPr lang="id-ID" sz="2800" dirty="0">
              <a:solidFill>
                <a:srgbClr val="7030A0"/>
              </a:solidFill>
              <a:latin typeface="Britannic Bold" pitchFamily="34" charset="0"/>
            </a:endParaRPr>
          </a:p>
        </p:txBody>
      </p:sp>
      <p:sp>
        <p:nvSpPr>
          <p:cNvPr id="6" name="TextBox 5"/>
          <p:cNvSpPr txBox="1"/>
          <p:nvPr/>
        </p:nvSpPr>
        <p:spPr>
          <a:xfrm>
            <a:off x="1071538" y="3929066"/>
            <a:ext cx="6215106" cy="646331"/>
          </a:xfrm>
          <a:prstGeom prst="rect">
            <a:avLst/>
          </a:prstGeom>
          <a:noFill/>
        </p:spPr>
        <p:txBody>
          <a:bodyPr wrap="square" rtlCol="0">
            <a:spAutoFit/>
          </a:bodyPr>
          <a:lstStyle/>
          <a:p>
            <a:r>
              <a:rPr lang="id-ID" dirty="0" smtClean="0">
                <a:latin typeface="Tw Cen MT" pitchFamily="34" charset="0"/>
              </a:rPr>
              <a:t>Mayer, Richard E. (2001</a:t>
            </a:r>
            <a:r>
              <a:rPr lang="id-ID" i="1" dirty="0" smtClean="0">
                <a:latin typeface="Tw Cen MT" pitchFamily="34" charset="0"/>
              </a:rPr>
              <a:t>). Multimedia Learning</a:t>
            </a:r>
            <a:r>
              <a:rPr lang="id-ID" dirty="0" smtClean="0">
                <a:latin typeface="Tw Cen MT" pitchFamily="34" charset="0"/>
              </a:rPr>
              <a:t>. Cambridge, UK: Cambridge University Prees. (p.1)</a:t>
            </a:r>
            <a:endParaRPr lang="id-ID" dirty="0">
              <a:latin typeface="Tw Cen MT" pitchFamily="34" charset="0"/>
            </a:endParaRPr>
          </a:p>
        </p:txBody>
      </p:sp>
      <p:sp>
        <p:nvSpPr>
          <p:cNvPr id="7"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428596" y="-24"/>
            <a:ext cx="857256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4800" b="1" spc="50" dirty="0" smtClean="0">
                <a:ln w="11430"/>
                <a:solidFill>
                  <a:srgbClr val="FF0000"/>
                </a:solidFill>
                <a:effectLst>
                  <a:outerShdw blurRad="76200" dist="50800" dir="5400000" algn="tl" rotWithShape="0">
                    <a:srgbClr val="000000">
                      <a:alpha val="65000"/>
                    </a:srgbClr>
                  </a:outerShdw>
                </a:effectLst>
              </a:rPr>
              <a:t>K</a:t>
            </a:r>
            <a:r>
              <a:rPr lang="id-ID" sz="4800" b="1" cap="none" spc="50" dirty="0" smtClean="0">
                <a:ln w="11430"/>
                <a:solidFill>
                  <a:srgbClr val="FF0000"/>
                </a:solidFill>
                <a:effectLst>
                  <a:outerShdw blurRad="76200" dist="50800" dir="5400000" algn="tl" rotWithShape="0">
                    <a:srgbClr val="000000">
                      <a:alpha val="65000"/>
                    </a:srgbClr>
                  </a:outerShdw>
                </a:effectLst>
              </a:rPr>
              <a:t>iteria Pemilihan Media</a:t>
            </a:r>
            <a:endParaRPr lang="en-US" sz="4800" b="1" cap="none" spc="50" dirty="0">
              <a:ln w="11430"/>
              <a:solidFill>
                <a:srgbClr val="FF0000"/>
              </a:solidFill>
              <a:effectLst>
                <a:outerShdw blurRad="76200" dist="50800" dir="5400000" algn="tl" rotWithShape="0">
                  <a:srgbClr val="000000">
                    <a:alpha val="65000"/>
                  </a:srgbClr>
                </a:outerShdw>
              </a:effectLst>
            </a:endParaRPr>
          </a:p>
        </p:txBody>
      </p:sp>
      <p:sp>
        <p:nvSpPr>
          <p:cNvPr id="5" name="TextBox 4"/>
          <p:cNvSpPr txBox="1"/>
          <p:nvPr/>
        </p:nvSpPr>
        <p:spPr>
          <a:xfrm>
            <a:off x="571472" y="1428736"/>
            <a:ext cx="8286808" cy="4093428"/>
          </a:xfrm>
          <a:prstGeom prst="rect">
            <a:avLst/>
          </a:prstGeom>
          <a:noFill/>
        </p:spPr>
        <p:txBody>
          <a:bodyPr wrap="square" rtlCol="0">
            <a:spAutoFit/>
          </a:bodyPr>
          <a:lstStyle/>
          <a:p>
            <a:pPr marL="363538" indent="-363538">
              <a:buBlip>
                <a:blip r:embed="rId3"/>
              </a:buBlip>
            </a:pPr>
            <a:r>
              <a:rPr lang="id-ID" sz="2600" dirty="0" smtClean="0">
                <a:solidFill>
                  <a:schemeClr val="bg1"/>
                </a:solidFill>
                <a:latin typeface="Britannic Bold" pitchFamily="34" charset="0"/>
              </a:rPr>
              <a:t>Does it match the curiculum?</a:t>
            </a:r>
          </a:p>
          <a:p>
            <a:pPr marL="363538" indent="-363538">
              <a:buBlip>
                <a:blip r:embed="rId3"/>
              </a:buBlip>
            </a:pPr>
            <a:r>
              <a:rPr lang="id-ID" sz="2600" dirty="0" smtClean="0">
                <a:solidFill>
                  <a:schemeClr val="bg1"/>
                </a:solidFill>
                <a:latin typeface="Britannic Bold" pitchFamily="34" charset="0"/>
              </a:rPr>
              <a:t>Is it accurate and current?</a:t>
            </a:r>
          </a:p>
          <a:p>
            <a:pPr marL="363538" indent="-363538">
              <a:buBlip>
                <a:blip r:embed="rId3"/>
              </a:buBlip>
            </a:pPr>
            <a:r>
              <a:rPr lang="id-ID" sz="2600" dirty="0" smtClean="0">
                <a:solidFill>
                  <a:schemeClr val="bg1"/>
                </a:solidFill>
                <a:latin typeface="Britannic Bold" pitchFamily="34" charset="0"/>
              </a:rPr>
              <a:t>Does it contain clear and concise languange?</a:t>
            </a:r>
          </a:p>
          <a:p>
            <a:pPr marL="363538" indent="-363538">
              <a:buBlip>
                <a:blip r:embed="rId3"/>
              </a:buBlip>
            </a:pPr>
            <a:r>
              <a:rPr lang="id-ID" sz="2600" dirty="0" smtClean="0">
                <a:solidFill>
                  <a:schemeClr val="bg1"/>
                </a:solidFill>
                <a:latin typeface="Britannic Bold" pitchFamily="34" charset="0"/>
              </a:rPr>
              <a:t>Will it mottivate and maintain interest?</a:t>
            </a:r>
          </a:p>
          <a:p>
            <a:pPr marL="363538" indent="-363538">
              <a:buBlip>
                <a:blip r:embed="rId3"/>
              </a:buBlip>
            </a:pPr>
            <a:r>
              <a:rPr lang="id-ID" sz="2600" dirty="0" smtClean="0">
                <a:solidFill>
                  <a:schemeClr val="bg1"/>
                </a:solidFill>
                <a:latin typeface="Britannic Bold" pitchFamily="34" charset="0"/>
              </a:rPr>
              <a:t>Does it provide for learner participation?</a:t>
            </a:r>
          </a:p>
          <a:p>
            <a:pPr marL="363538" indent="-363538">
              <a:buBlip>
                <a:blip r:embed="rId3"/>
              </a:buBlip>
            </a:pPr>
            <a:r>
              <a:rPr lang="id-ID" sz="2600" dirty="0" smtClean="0">
                <a:solidFill>
                  <a:schemeClr val="bg1"/>
                </a:solidFill>
                <a:latin typeface="Britannic Bold" pitchFamily="34" charset="0"/>
              </a:rPr>
              <a:t>Is it of good technical quality?</a:t>
            </a:r>
          </a:p>
          <a:p>
            <a:pPr marL="363538" indent="-363538">
              <a:buBlip>
                <a:blip r:embed="rId3"/>
              </a:buBlip>
            </a:pPr>
            <a:r>
              <a:rPr lang="id-ID" sz="2600" dirty="0" smtClean="0">
                <a:solidFill>
                  <a:schemeClr val="bg1"/>
                </a:solidFill>
                <a:latin typeface="Britannic Bold" pitchFamily="34" charset="0"/>
              </a:rPr>
              <a:t>Is there evidence of its effectivenes (e.g., field-test results)?</a:t>
            </a:r>
          </a:p>
          <a:p>
            <a:pPr marL="363538" indent="-363538">
              <a:buBlip>
                <a:blip r:embed="rId3"/>
              </a:buBlip>
            </a:pPr>
            <a:r>
              <a:rPr lang="id-ID" sz="2600" dirty="0" smtClean="0">
                <a:solidFill>
                  <a:schemeClr val="bg1"/>
                </a:solidFill>
                <a:latin typeface="Britannic Bold" pitchFamily="34" charset="0"/>
              </a:rPr>
              <a:t>Is it free from objectionable bias and advertising?</a:t>
            </a:r>
          </a:p>
          <a:p>
            <a:pPr marL="363538" indent="-363538">
              <a:buBlip>
                <a:blip r:embed="rId3"/>
              </a:buBlip>
            </a:pPr>
            <a:r>
              <a:rPr lang="id-ID" sz="2600" dirty="0" smtClean="0">
                <a:solidFill>
                  <a:schemeClr val="bg1"/>
                </a:solidFill>
                <a:latin typeface="Britannic Bold" pitchFamily="34" charset="0"/>
              </a:rPr>
              <a:t>Is a user guide or other documentation included?</a:t>
            </a:r>
            <a:endParaRPr lang="id-ID" sz="2600" dirty="0">
              <a:solidFill>
                <a:schemeClr val="bg1"/>
              </a:solidFill>
              <a:latin typeface="Britannic Bold" pitchFamily="34" charset="0"/>
            </a:endParaRPr>
          </a:p>
        </p:txBody>
      </p:sp>
      <p:sp>
        <p:nvSpPr>
          <p:cNvPr id="7" name="TextBox 6"/>
          <p:cNvSpPr txBox="1"/>
          <p:nvPr/>
        </p:nvSpPr>
        <p:spPr>
          <a:xfrm>
            <a:off x="1142976" y="5506066"/>
            <a:ext cx="6929486" cy="923330"/>
          </a:xfrm>
          <a:prstGeom prst="rect">
            <a:avLst/>
          </a:prstGeom>
          <a:noFill/>
        </p:spPr>
        <p:txBody>
          <a:bodyPr wrap="square" rtlCol="0">
            <a:spAutoFit/>
          </a:bodyPr>
          <a:lstStyle/>
          <a:p>
            <a:r>
              <a:rPr lang="id-ID" dirty="0" smtClean="0">
                <a:solidFill>
                  <a:srgbClr val="FFFF00"/>
                </a:solidFill>
                <a:latin typeface="Tw Cen MT" pitchFamily="34" charset="0"/>
              </a:rPr>
              <a:t>Smaldino, Sharon E., Rusell, James D., Heinich, Robert., and Molenda, Michael. (2005). </a:t>
            </a:r>
            <a:r>
              <a:rPr lang="id-ID" i="1" dirty="0" smtClean="0">
                <a:solidFill>
                  <a:srgbClr val="FFFF00"/>
                </a:solidFill>
                <a:latin typeface="Tw Cen MT" pitchFamily="34" charset="0"/>
              </a:rPr>
              <a:t>Instructional Technology and Media for Learning </a:t>
            </a:r>
            <a:r>
              <a:rPr lang="id-ID" dirty="0" smtClean="0">
                <a:solidFill>
                  <a:srgbClr val="FFFF00"/>
                </a:solidFill>
                <a:latin typeface="Tw Cen MT" pitchFamily="34" charset="0"/>
              </a:rPr>
              <a:t>(8</a:t>
            </a:r>
            <a:r>
              <a:rPr lang="id-ID" baseline="30000" dirty="0" smtClean="0">
                <a:solidFill>
                  <a:srgbClr val="FFFF00"/>
                </a:solidFill>
                <a:latin typeface="Tw Cen MT" pitchFamily="34" charset="0"/>
              </a:rPr>
              <a:t>th</a:t>
            </a:r>
            <a:r>
              <a:rPr lang="id-ID" dirty="0" smtClean="0">
                <a:solidFill>
                  <a:srgbClr val="FFFF00"/>
                </a:solidFill>
                <a:latin typeface="Tw Cen MT" pitchFamily="34" charset="0"/>
              </a:rPr>
              <a:t> ed). New Jersey: Pearson. (p.59)</a:t>
            </a:r>
            <a:endParaRPr lang="id-ID" dirty="0">
              <a:solidFill>
                <a:srgbClr val="FFFF00"/>
              </a:solidFill>
              <a:latin typeface="Tw Cen MT" pitchFamily="34" charset="0"/>
            </a:endParaRPr>
          </a:p>
        </p:txBody>
      </p:sp>
      <p:sp>
        <p:nvSpPr>
          <p:cNvPr id="6"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Rounded Rectangle 2"/>
          <p:cNvSpPr/>
          <p:nvPr/>
        </p:nvSpPr>
        <p:spPr bwMode="auto">
          <a:xfrm>
            <a:off x="2857488" y="71414"/>
            <a:ext cx="3286148" cy="785818"/>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4000" dirty="0" smtClean="0">
                <a:latin typeface="Britannic Bold" pitchFamily="34" charset="0"/>
                <a:cs typeface="Calibri" pitchFamily="34" charset="0"/>
              </a:rPr>
              <a:t>Alat</a:t>
            </a:r>
            <a:endParaRPr lang="id-ID" sz="4000" dirty="0">
              <a:latin typeface="Britannic Bold" pitchFamily="34" charset="0"/>
              <a:cs typeface="Calibri" pitchFamily="34" charset="0"/>
            </a:endParaRPr>
          </a:p>
        </p:txBody>
      </p:sp>
      <p:sp>
        <p:nvSpPr>
          <p:cNvPr id="4" name="TextBox 3"/>
          <p:cNvSpPr txBox="1"/>
          <p:nvPr/>
        </p:nvSpPr>
        <p:spPr>
          <a:xfrm>
            <a:off x="785786" y="2500306"/>
            <a:ext cx="4071966" cy="1815882"/>
          </a:xfrm>
          <a:prstGeom prst="rect">
            <a:avLst/>
          </a:prstGeom>
          <a:noFill/>
        </p:spPr>
        <p:txBody>
          <a:bodyPr wrap="square" rtlCol="0">
            <a:spAutoFit/>
          </a:bodyPr>
          <a:lstStyle/>
          <a:p>
            <a:pPr marL="363538" indent="-363538">
              <a:buBlip>
                <a:blip r:embed="rId3"/>
              </a:buBlip>
              <a:tabLst>
                <a:tab pos="363538" algn="l"/>
              </a:tabLst>
            </a:pPr>
            <a:r>
              <a:rPr lang="id-ID" sz="2800" dirty="0" smtClean="0">
                <a:solidFill>
                  <a:schemeClr val="bg1"/>
                </a:solidFill>
                <a:latin typeface="Britannic Bold" pitchFamily="34" charset="0"/>
              </a:rPr>
              <a:t>Peralatan</a:t>
            </a:r>
          </a:p>
          <a:p>
            <a:pPr marL="363538" indent="-363538">
              <a:buBlip>
                <a:blip r:embed="rId3"/>
              </a:buBlip>
              <a:tabLst>
                <a:tab pos="363538" algn="l"/>
              </a:tabLst>
            </a:pPr>
            <a:r>
              <a:rPr lang="id-ID" sz="2800" dirty="0" smtClean="0">
                <a:solidFill>
                  <a:schemeClr val="bg1"/>
                </a:solidFill>
                <a:latin typeface="Britannic Bold" pitchFamily="34" charset="0"/>
              </a:rPr>
              <a:t>Tools</a:t>
            </a:r>
          </a:p>
          <a:p>
            <a:pPr marL="363538" indent="-363538">
              <a:buBlip>
                <a:blip r:embed="rId3"/>
              </a:buBlip>
              <a:tabLst>
                <a:tab pos="363538" algn="l"/>
              </a:tabLst>
            </a:pPr>
            <a:r>
              <a:rPr lang="id-ID" sz="2800" dirty="0" smtClean="0">
                <a:solidFill>
                  <a:schemeClr val="bg1"/>
                </a:solidFill>
                <a:latin typeface="Britannic Bold" pitchFamily="34" charset="0"/>
              </a:rPr>
              <a:t>Equipment</a:t>
            </a:r>
          </a:p>
          <a:p>
            <a:pPr marL="363538" indent="-363538">
              <a:buBlip>
                <a:blip r:embed="rId3"/>
              </a:buBlip>
              <a:tabLst>
                <a:tab pos="363538" algn="l"/>
              </a:tabLst>
            </a:pPr>
            <a:r>
              <a:rPr lang="id-ID" sz="2800" dirty="0" smtClean="0">
                <a:solidFill>
                  <a:schemeClr val="bg1"/>
                </a:solidFill>
                <a:latin typeface="Britannic Bold" pitchFamily="34" charset="0"/>
              </a:rPr>
              <a:t>Teknologi</a:t>
            </a:r>
            <a:endParaRPr lang="id-ID" sz="2800" dirty="0">
              <a:solidFill>
                <a:schemeClr val="bg1"/>
              </a:solidFill>
              <a:latin typeface="Britannic Bold" pitchFamily="34" charset="0"/>
            </a:endParaRPr>
          </a:p>
        </p:txBody>
      </p:sp>
      <p:sp>
        <p:nvSpPr>
          <p:cNvPr id="5" name="TextBox 4"/>
          <p:cNvSpPr txBox="1"/>
          <p:nvPr/>
        </p:nvSpPr>
        <p:spPr>
          <a:xfrm>
            <a:off x="714348" y="1214422"/>
            <a:ext cx="8001056" cy="1384995"/>
          </a:xfrm>
          <a:prstGeom prst="rect">
            <a:avLst/>
          </a:prstGeom>
          <a:noFill/>
        </p:spPr>
        <p:txBody>
          <a:bodyPr wrap="square" rtlCol="0">
            <a:spAutoFit/>
          </a:bodyPr>
          <a:lstStyle/>
          <a:p>
            <a:r>
              <a:rPr lang="id-ID" sz="2800" dirty="0" smtClean="0">
                <a:solidFill>
                  <a:schemeClr val="bg1"/>
                </a:solidFill>
                <a:latin typeface="Britannic Bold" pitchFamily="34" charset="0"/>
              </a:rPr>
              <a:t>Perangkat keras (hard ware) yang dapat digunakan untuk membantu pembelajaran. Ia dapat menyimpan isi/materi/pesan pembelajaran</a:t>
            </a:r>
            <a:endParaRPr lang="id-ID" sz="2800" dirty="0">
              <a:solidFill>
                <a:schemeClr val="bg1"/>
              </a:solidFill>
              <a:latin typeface="Britannic Bold" pitchFamily="34" charset="0"/>
            </a:endParaRPr>
          </a:p>
        </p:txBody>
      </p:sp>
      <p:sp>
        <p:nvSpPr>
          <p:cNvPr id="6" name="TextBox 5"/>
          <p:cNvSpPr txBox="1"/>
          <p:nvPr/>
        </p:nvSpPr>
        <p:spPr>
          <a:xfrm>
            <a:off x="714348" y="4613514"/>
            <a:ext cx="7858180" cy="1815882"/>
          </a:xfrm>
          <a:prstGeom prst="rect">
            <a:avLst/>
          </a:prstGeom>
          <a:noFill/>
        </p:spPr>
        <p:txBody>
          <a:bodyPr wrap="square" rtlCol="0">
            <a:spAutoFit/>
          </a:bodyPr>
          <a:lstStyle/>
          <a:p>
            <a:r>
              <a:rPr lang="id-ID" sz="2800" dirty="0" smtClean="0">
                <a:solidFill>
                  <a:schemeClr val="bg1"/>
                </a:solidFill>
                <a:latin typeface="Britannic Bold" pitchFamily="34" charset="0"/>
              </a:rPr>
              <a:t>Bila perangkat keras telah berfungsi menyimpan, menampilkan, dan mengirimkan isi pembelajaran kepada penerima yang dituju, maka fungsinya berubah menjadi media. </a:t>
            </a:r>
            <a:endParaRPr lang="id-ID" sz="2800" dirty="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2357422" y="357166"/>
            <a:ext cx="4857784" cy="1214446"/>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Waktu Belajar </a:t>
            </a:r>
          </a:p>
          <a:p>
            <a:pPr algn="ctr"/>
            <a:r>
              <a:rPr lang="id-ID" sz="3200" dirty="0" smtClean="0">
                <a:latin typeface="Britannic Bold" pitchFamily="34" charset="0"/>
                <a:cs typeface="Calibri" pitchFamily="34" charset="0"/>
              </a:rPr>
              <a:t>(dalam menit)</a:t>
            </a:r>
            <a:endParaRPr lang="id-ID" sz="3200" dirty="0">
              <a:latin typeface="Britannic Bold" pitchFamily="34" charset="0"/>
              <a:cs typeface="Calibri" pitchFamily="34" charset="0"/>
            </a:endParaRPr>
          </a:p>
        </p:txBody>
      </p:sp>
      <p:sp>
        <p:nvSpPr>
          <p:cNvPr id="4" name="TextBox 3"/>
          <p:cNvSpPr txBox="1"/>
          <p:nvPr/>
        </p:nvSpPr>
        <p:spPr>
          <a:xfrm>
            <a:off x="500034" y="2000240"/>
            <a:ext cx="8215370" cy="4401205"/>
          </a:xfrm>
          <a:prstGeom prst="rect">
            <a:avLst/>
          </a:prstGeom>
          <a:noFill/>
        </p:spPr>
        <p:txBody>
          <a:bodyPr wrap="square" rtlCol="0">
            <a:spAutoFit/>
          </a:bodyPr>
          <a:lstStyle/>
          <a:p>
            <a:pPr marL="363538" indent="-363538">
              <a:buFont typeface="Wingdings" pitchFamily="2" charset="2"/>
              <a:buChar char="Ø"/>
            </a:pPr>
            <a:r>
              <a:rPr lang="id-ID" sz="2800" dirty="0" smtClean="0">
                <a:latin typeface="Britannic Bold" pitchFamily="34" charset="0"/>
              </a:rPr>
              <a:t>Waktu belajar (dan intensitasnya) menunjukan beban belajar peserta didik (bukan beban pengajar)</a:t>
            </a:r>
          </a:p>
          <a:p>
            <a:pPr marL="363538" indent="-363538">
              <a:buFont typeface="Wingdings" pitchFamily="2" charset="2"/>
              <a:buChar char="Ø"/>
            </a:pPr>
            <a:r>
              <a:rPr lang="id-ID" sz="2800" dirty="0" smtClean="0">
                <a:latin typeface="Britannic Bold" pitchFamily="34" charset="0"/>
              </a:rPr>
              <a:t>Beban belajar di PT diukur dengan satuan kredit semester (SKS)</a:t>
            </a:r>
          </a:p>
          <a:p>
            <a:pPr marL="363538" indent="-363538">
              <a:buFont typeface="Wingdings" pitchFamily="2" charset="2"/>
              <a:buChar char="Ø"/>
            </a:pPr>
            <a:r>
              <a:rPr lang="id-ID" sz="2800" dirty="0" smtClean="0">
                <a:latin typeface="Britannic Bold" pitchFamily="34" charset="0"/>
              </a:rPr>
              <a:t>1 SKS = 18 minggu x 1 jam belajar tatap muka, </a:t>
            </a:r>
          </a:p>
          <a:p>
            <a:pPr marL="363538" indent="1344613"/>
            <a:r>
              <a:rPr lang="id-ID" sz="2800" dirty="0" smtClean="0">
                <a:latin typeface="Britannic Bold" pitchFamily="34" charset="0"/>
              </a:rPr>
              <a:t>+ 18 x 1 jam tugas terstruktur (mis PR)</a:t>
            </a:r>
          </a:p>
          <a:p>
            <a:pPr marL="363538" indent="1344613"/>
            <a:r>
              <a:rPr lang="id-ID" sz="2800" dirty="0" smtClean="0">
                <a:latin typeface="Britannic Bold" pitchFamily="34" charset="0"/>
              </a:rPr>
              <a:t>+ 18 x 1 jam belajar mandiri</a:t>
            </a:r>
          </a:p>
          <a:p>
            <a:pPr marL="363538" indent="349250"/>
            <a:r>
              <a:rPr lang="id-ID" sz="2800" dirty="0" smtClean="0">
                <a:latin typeface="Britannic Bold" pitchFamily="34" charset="0"/>
              </a:rPr>
              <a:t>Total = ± 54 jam belajar</a:t>
            </a:r>
          </a:p>
          <a:p>
            <a:pPr marL="363538" indent="-363538">
              <a:buFont typeface="Wingdings" pitchFamily="2" charset="2"/>
              <a:buChar char="Ø"/>
            </a:pPr>
            <a:endParaRPr lang="id-ID" sz="2800" dirty="0" smtClean="0">
              <a:latin typeface="Britannic Bold" pitchFamily="34" charset="0"/>
            </a:endParaRPr>
          </a:p>
        </p:txBody>
      </p:sp>
      <p:cxnSp>
        <p:nvCxnSpPr>
          <p:cNvPr id="6" name="Straight Connector 5"/>
          <p:cNvCxnSpPr/>
          <p:nvPr/>
        </p:nvCxnSpPr>
        <p:spPr bwMode="auto">
          <a:xfrm>
            <a:off x="2214546" y="5500702"/>
            <a:ext cx="6286544" cy="1588"/>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ransition>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87C34"/>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1000100" y="428604"/>
            <a:ext cx="7215238" cy="857256"/>
          </a:xfrm>
          <a:prstGeom prst="roundRect">
            <a:avLst/>
          </a:prstGeom>
          <a:solidFill>
            <a:srgbClr val="82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4000" dirty="0" smtClean="0">
                <a:latin typeface="Britannic Bold" pitchFamily="34" charset="0"/>
                <a:cs typeface="Calibri" pitchFamily="34" charset="0"/>
              </a:rPr>
              <a:t>Proses Pengembangan Model</a:t>
            </a:r>
            <a:endParaRPr lang="id-ID" sz="4000" dirty="0">
              <a:latin typeface="Britannic Bold" pitchFamily="34" charset="0"/>
              <a:cs typeface="Calibri" pitchFamily="34" charset="0"/>
            </a:endParaRPr>
          </a:p>
        </p:txBody>
      </p:sp>
      <p:sp>
        <p:nvSpPr>
          <p:cNvPr id="3" name="TextBox 2"/>
          <p:cNvSpPr txBox="1"/>
          <p:nvPr/>
        </p:nvSpPr>
        <p:spPr>
          <a:xfrm>
            <a:off x="785786" y="1785926"/>
            <a:ext cx="7786774" cy="3970318"/>
          </a:xfrm>
          <a:prstGeom prst="rect">
            <a:avLst/>
          </a:prstGeom>
          <a:noFill/>
        </p:spPr>
        <p:txBody>
          <a:bodyPr wrap="square" rtlCol="0">
            <a:spAutoFit/>
          </a:bodyPr>
          <a:lstStyle/>
          <a:p>
            <a:pPr algn="just"/>
            <a:r>
              <a:rPr lang="id-ID" sz="2800" dirty="0" smtClean="0">
                <a:latin typeface="Britannic Bold" pitchFamily="34" charset="0"/>
              </a:rPr>
              <a:t>Pengembangan model haruslah dilakukan melalui proses penelitian (ilmiah), melibatkan langkah-langkah pengembangan yang sistematik dan proses validasi/evaluasi/uji coba lapangan (diikuti dengan revisi) sampai  teruji validitas, efektivitas, dan efisiensinya. </a:t>
            </a:r>
          </a:p>
          <a:p>
            <a:pPr algn="just"/>
            <a:endParaRPr lang="id-ID" sz="2800" dirty="0">
              <a:latin typeface="Britannic Bold" pitchFamily="34" charset="0"/>
            </a:endParaRPr>
          </a:p>
          <a:p>
            <a:pPr algn="just"/>
            <a:r>
              <a:rPr lang="id-ID" sz="2800" dirty="0" smtClean="0">
                <a:latin typeface="Britannic Bold" pitchFamily="34" charset="0"/>
              </a:rPr>
              <a:t>Jenis penelitian tersebut adalah penelitian dan pengembangan (</a:t>
            </a:r>
            <a:r>
              <a:rPr lang="id-ID" sz="2800" dirty="0" smtClean="0">
                <a:solidFill>
                  <a:srgbClr val="FF0000"/>
                </a:solidFill>
                <a:latin typeface="Britannic Bold" pitchFamily="34" charset="0"/>
              </a:rPr>
              <a:t>Research and Development</a:t>
            </a:r>
            <a:r>
              <a:rPr lang="id-ID" sz="2800" dirty="0" smtClean="0">
                <a:latin typeface="Britannic Bold" pitchFamily="34" charset="0"/>
              </a:rPr>
              <a:t>)</a:t>
            </a:r>
            <a:endParaRPr lang="id-ID" sz="2800" dirty="0">
              <a:latin typeface="Britannic Bold" pitchFamily="34" charset="0"/>
            </a:endParaRPr>
          </a:p>
        </p:txBody>
      </p:sp>
      <p:sp>
        <p:nvSpPr>
          <p:cNvPr id="5" name="TextBox 4"/>
          <p:cNvSpPr txBox="1"/>
          <p:nvPr/>
        </p:nvSpPr>
        <p:spPr>
          <a:xfrm>
            <a:off x="6000760" y="5715016"/>
            <a:ext cx="2928958" cy="400110"/>
          </a:xfrm>
          <a:prstGeom prst="rect">
            <a:avLst/>
          </a:prstGeom>
          <a:noFill/>
        </p:spPr>
        <p:txBody>
          <a:bodyPr wrap="square" rtlCol="0">
            <a:spAutoFit/>
          </a:bodyPr>
          <a:lstStyle/>
          <a:p>
            <a:r>
              <a:rPr lang="id-ID" sz="2000" dirty="0" smtClean="0">
                <a:solidFill>
                  <a:schemeClr val="bg1">
                    <a:lumMod val="95000"/>
                  </a:schemeClr>
                </a:solidFill>
                <a:latin typeface="Tw Cen MT" pitchFamily="34" charset="0"/>
              </a:rPr>
              <a:t>(Atwi Suparman, 2013)</a:t>
            </a:r>
            <a:endParaRPr lang="id-ID" sz="2000" dirty="0">
              <a:solidFill>
                <a:schemeClr val="bg1">
                  <a:lumMod val="95000"/>
                </a:schemeClr>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7</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802438" y="6286500"/>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7" name="TextBox 6"/>
          <p:cNvSpPr txBox="1"/>
          <p:nvPr/>
        </p:nvSpPr>
        <p:spPr>
          <a:xfrm>
            <a:off x="785786" y="1857364"/>
            <a:ext cx="7786742" cy="3046988"/>
          </a:xfrm>
          <a:prstGeom prst="rect">
            <a:avLst/>
          </a:prstGeom>
          <a:noFill/>
        </p:spPr>
        <p:txBody>
          <a:bodyPr wrap="square" rtlCol="0">
            <a:spAutoFit/>
          </a:bodyPr>
          <a:lstStyle/>
          <a:p>
            <a:pPr marL="514350" indent="-514350" algn="just">
              <a:buFont typeface="+mj-lt"/>
              <a:buAutoNum type="arabicPeriod"/>
            </a:pPr>
            <a:r>
              <a:rPr lang="en-US" sz="3200" dirty="0" err="1" smtClean="0">
                <a:latin typeface="Britannic Bold" pitchFamily="34" charset="0"/>
                <a:cs typeface="Calibri" pitchFamily="34" charset="0"/>
              </a:rPr>
              <a:t>Strategi</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i</a:t>
            </a:r>
            <a:r>
              <a:rPr lang="en-US" sz="3200" dirty="0" err="1" smtClean="0">
                <a:latin typeface="Britannic Bold" pitchFamily="34" charset="0"/>
                <a:cs typeface="Calibri" pitchFamily="34" charset="0"/>
              </a:rPr>
              <a:t>nstruksional</a:t>
            </a:r>
            <a:r>
              <a:rPr lang="en-US" sz="3200" dirty="0" smtClean="0">
                <a:latin typeface="Britannic Bold" pitchFamily="34" charset="0"/>
                <a:cs typeface="Calibri" pitchFamily="34" charset="0"/>
              </a:rPr>
              <a:t> </a:t>
            </a:r>
            <a:r>
              <a:rPr lang="en-US" sz="3200" dirty="0" err="1" smtClean="0">
                <a:latin typeface="Britannic Bold" pitchFamily="34" charset="0"/>
                <a:cs typeface="Calibri" pitchFamily="34" charset="0"/>
              </a:rPr>
              <a:t>adalah</a:t>
            </a:r>
            <a:r>
              <a:rPr lang="en-US" sz="3200" dirty="0" smtClean="0">
                <a:latin typeface="Britannic Bold" pitchFamily="34" charset="0"/>
                <a:cs typeface="Calibri" pitchFamily="34" charset="0"/>
              </a:rPr>
              <a:t> </a:t>
            </a:r>
            <a:r>
              <a:rPr lang="id-ID" sz="3200" dirty="0" smtClean="0">
                <a:latin typeface="Britannic Bold" pitchFamily="34" charset="0"/>
                <a:cs typeface="Calibri" pitchFamily="34" charset="0"/>
              </a:rPr>
              <a:t>b</a:t>
            </a:r>
            <a:r>
              <a:rPr lang="en-US" sz="3200" dirty="0" err="1" smtClean="0">
                <a:latin typeface="Britannic Bold" pitchFamily="34" charset="0"/>
                <a:cs typeface="Calibri" pitchFamily="34" charset="0"/>
              </a:rPr>
              <a:t>lue</a:t>
            </a:r>
            <a:r>
              <a:rPr lang="id-ID" sz="3200" dirty="0" smtClean="0">
                <a:latin typeface="Britannic Bold" pitchFamily="34" charset="0"/>
                <a:cs typeface="Calibri" pitchFamily="34" charset="0"/>
              </a:rPr>
              <a:t> </a:t>
            </a:r>
            <a:r>
              <a:rPr lang="en-US" sz="3200" dirty="0" smtClean="0">
                <a:latin typeface="Britannic Bold" pitchFamily="34" charset="0"/>
                <a:cs typeface="Calibri" pitchFamily="34" charset="0"/>
              </a:rPr>
              <a:t>print </a:t>
            </a:r>
            <a:r>
              <a:rPr lang="en-US" sz="3200" dirty="0" err="1" smtClean="0">
                <a:latin typeface="Britannic Bold" pitchFamily="34" charset="0"/>
                <a:cs typeface="Calibri" pitchFamily="34" charset="0"/>
              </a:rPr>
              <a:t>dari</a:t>
            </a:r>
            <a:r>
              <a:rPr lang="en-US" sz="3200" dirty="0" smtClean="0">
                <a:latin typeface="Britannic Bold" pitchFamily="34" charset="0"/>
                <a:cs typeface="Calibri" pitchFamily="34" charset="0"/>
              </a:rPr>
              <a:t> </a:t>
            </a:r>
            <a:r>
              <a:rPr lang="id-ID" sz="3200" dirty="0" smtClean="0">
                <a:latin typeface="Britannic Bold" pitchFamily="34" charset="0"/>
                <a:cs typeface="Calibri" pitchFamily="34" charset="0"/>
              </a:rPr>
              <a:t>sistem i</a:t>
            </a:r>
            <a:r>
              <a:rPr lang="en-US" sz="3200" dirty="0" err="1" smtClean="0">
                <a:latin typeface="Britannic Bold" pitchFamily="34" charset="0"/>
                <a:cs typeface="Calibri" pitchFamily="34" charset="0"/>
              </a:rPr>
              <a:t>nstruksional</a:t>
            </a:r>
            <a:r>
              <a:rPr lang="en-US" sz="3200" dirty="0" smtClean="0">
                <a:latin typeface="Britannic Bold" pitchFamily="34" charset="0"/>
                <a:cs typeface="Calibri" pitchFamily="34" charset="0"/>
              </a:rPr>
              <a:t> yang </a:t>
            </a:r>
            <a:r>
              <a:rPr lang="en-US" sz="3200" dirty="0" err="1" smtClean="0">
                <a:latin typeface="Britannic Bold" pitchFamily="34" charset="0"/>
                <a:cs typeface="Calibri" pitchFamily="34" charset="0"/>
              </a:rPr>
              <a:t>akan</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d</a:t>
            </a:r>
            <a:r>
              <a:rPr lang="en-US" sz="3200" dirty="0" err="1" smtClean="0">
                <a:latin typeface="Britannic Bold" pitchFamily="34" charset="0"/>
                <a:cs typeface="Calibri" pitchFamily="34" charset="0"/>
              </a:rPr>
              <a:t>ikembangkan</a:t>
            </a:r>
            <a:r>
              <a:rPr lang="en-US" sz="3200" dirty="0" smtClean="0">
                <a:latin typeface="Britannic Bold" pitchFamily="34" charset="0"/>
                <a:cs typeface="Calibri" pitchFamily="34" charset="0"/>
              </a:rPr>
              <a:t>.</a:t>
            </a:r>
          </a:p>
          <a:p>
            <a:pPr marL="514350" indent="-514350" algn="just">
              <a:buFont typeface="+mj-lt"/>
              <a:buAutoNum type="arabicPeriod" startAt="2"/>
            </a:pPr>
            <a:r>
              <a:rPr lang="en-US" sz="3200" dirty="0" err="1" smtClean="0">
                <a:latin typeface="Britannic Bold" pitchFamily="34" charset="0"/>
                <a:cs typeface="Calibri" pitchFamily="34" charset="0"/>
              </a:rPr>
              <a:t>Bentuk</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b</a:t>
            </a:r>
            <a:r>
              <a:rPr lang="en-US" sz="3200" dirty="0" err="1" smtClean="0">
                <a:latin typeface="Britannic Bold" pitchFamily="34" charset="0"/>
                <a:cs typeface="Calibri" pitchFamily="34" charset="0"/>
              </a:rPr>
              <a:t>ahan</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i</a:t>
            </a:r>
            <a:r>
              <a:rPr lang="en-US" sz="3200" dirty="0" err="1" smtClean="0">
                <a:latin typeface="Britannic Bold" pitchFamily="34" charset="0"/>
                <a:cs typeface="Calibri" pitchFamily="34" charset="0"/>
              </a:rPr>
              <a:t>nstruksional</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d</a:t>
            </a:r>
            <a:r>
              <a:rPr lang="en-US" sz="3200" dirty="0" err="1" smtClean="0">
                <a:latin typeface="Britannic Bold" pitchFamily="34" charset="0"/>
                <a:cs typeface="Calibri" pitchFamily="34" charset="0"/>
              </a:rPr>
              <a:t>isesuaikan</a:t>
            </a:r>
            <a:r>
              <a:rPr lang="en-US" sz="3200" dirty="0" smtClean="0">
                <a:latin typeface="Britannic Bold" pitchFamily="34" charset="0"/>
                <a:cs typeface="Calibri" pitchFamily="34" charset="0"/>
              </a:rPr>
              <a:t> </a:t>
            </a:r>
            <a:r>
              <a:rPr lang="en-US" sz="3200" dirty="0" err="1" smtClean="0">
                <a:latin typeface="Britannic Bold" pitchFamily="34" charset="0"/>
                <a:cs typeface="Calibri" pitchFamily="34" charset="0"/>
              </a:rPr>
              <a:t>dengan</a:t>
            </a:r>
            <a:r>
              <a:rPr lang="en-US" sz="3200" dirty="0" smtClean="0">
                <a:latin typeface="Britannic Bold" pitchFamily="34" charset="0"/>
                <a:cs typeface="Calibri" pitchFamily="34" charset="0"/>
              </a:rPr>
              <a:t> </a:t>
            </a:r>
            <a:r>
              <a:rPr lang="id-ID" sz="3200" dirty="0" err="1" smtClean="0">
                <a:latin typeface="Britannic Bold" pitchFamily="34" charset="0"/>
                <a:cs typeface="Calibri" pitchFamily="34" charset="0"/>
              </a:rPr>
              <a:t>p</a:t>
            </a:r>
            <a:r>
              <a:rPr lang="en-US" sz="3200" dirty="0" err="1" smtClean="0">
                <a:latin typeface="Britannic Bold" pitchFamily="34" charset="0"/>
                <a:cs typeface="Calibri" pitchFamily="34" charset="0"/>
              </a:rPr>
              <a:t>endekatan</a:t>
            </a:r>
            <a:r>
              <a:rPr lang="en-US" sz="3200" dirty="0" smtClean="0">
                <a:latin typeface="Britannic Bold" pitchFamily="34" charset="0"/>
                <a:cs typeface="Calibri" pitchFamily="34" charset="0"/>
              </a:rPr>
              <a:t> </a:t>
            </a:r>
            <a:r>
              <a:rPr lang="id-ID" sz="3200" dirty="0" smtClean="0">
                <a:latin typeface="Britannic Bold" pitchFamily="34" charset="0"/>
                <a:cs typeface="Calibri" pitchFamily="34" charset="0"/>
              </a:rPr>
              <a:t>i</a:t>
            </a:r>
            <a:r>
              <a:rPr lang="en-US" sz="3200" dirty="0" err="1" smtClean="0">
                <a:latin typeface="Britannic Bold" pitchFamily="34" charset="0"/>
                <a:cs typeface="Calibri" pitchFamily="34" charset="0"/>
              </a:rPr>
              <a:t>nstruksional</a:t>
            </a:r>
            <a:r>
              <a:rPr lang="id-ID" sz="3200" dirty="0" smtClean="0">
                <a:latin typeface="Britannic Bold" pitchFamily="34" charset="0"/>
                <a:cs typeface="Calibri" pitchFamily="34" charset="0"/>
              </a:rPr>
              <a:t> yang akan dilaksanakan</a:t>
            </a:r>
            <a:r>
              <a:rPr lang="en-US" sz="3200" dirty="0" smtClean="0">
                <a:latin typeface="Britannic Bold" pitchFamily="34" charset="0"/>
                <a:cs typeface="Calibri" pitchFamily="34" charset="0"/>
              </a:rPr>
              <a:t>.</a:t>
            </a:r>
          </a:p>
        </p:txBody>
      </p:sp>
      <p:sp>
        <p:nvSpPr>
          <p:cNvPr id="6" name="Rectangle 5"/>
          <p:cNvSpPr/>
          <p:nvPr/>
        </p:nvSpPr>
        <p:spPr bwMode="auto">
          <a:xfrm>
            <a:off x="1714480" y="214290"/>
            <a:ext cx="6715172" cy="128588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rtlCol="0" anchor="ctr"/>
          <a:lstStyle/>
          <a:p>
            <a:pPr algn="ctr"/>
            <a:r>
              <a:rPr lang="id-ID" sz="4000" dirty="0" smtClean="0">
                <a:solidFill>
                  <a:srgbClr val="0000FF"/>
                </a:solidFill>
                <a:latin typeface="Britannic Bold" pitchFamily="34" charset="0"/>
              </a:rPr>
              <a:t>M</a:t>
            </a:r>
            <a:r>
              <a:rPr lang="en-US" sz="4000" dirty="0" err="1" smtClean="0">
                <a:solidFill>
                  <a:srgbClr val="0000FF"/>
                </a:solidFill>
                <a:latin typeface="Britannic Bold" pitchFamily="34" charset="0"/>
              </a:rPr>
              <a:t>engembang</a:t>
            </a:r>
            <a:r>
              <a:rPr lang="id-ID" sz="4000" dirty="0" smtClean="0">
                <a:solidFill>
                  <a:srgbClr val="0000FF"/>
                </a:solidFill>
                <a:latin typeface="Britannic Bold" pitchFamily="34" charset="0"/>
              </a:rPr>
              <a:t>k</a:t>
            </a:r>
            <a:r>
              <a:rPr lang="en-US" sz="4000" dirty="0" smtClean="0">
                <a:solidFill>
                  <a:srgbClr val="0000FF"/>
                </a:solidFill>
                <a:latin typeface="Britannic Bold" pitchFamily="34" charset="0"/>
              </a:rPr>
              <a:t>an</a:t>
            </a:r>
            <a:r>
              <a:rPr lang="id-ID" sz="4000" dirty="0" smtClean="0">
                <a:solidFill>
                  <a:srgbClr val="0000FF"/>
                </a:solidFill>
                <a:latin typeface="Britannic Bold" pitchFamily="34" charset="0"/>
              </a:rPr>
              <a:t> dan</a:t>
            </a:r>
          </a:p>
          <a:p>
            <a:pPr algn="ctr"/>
            <a:r>
              <a:rPr lang="id-ID" sz="4000" dirty="0" smtClean="0">
                <a:solidFill>
                  <a:srgbClr val="0000FF"/>
                </a:solidFill>
                <a:latin typeface="Britannic Bold" pitchFamily="34" charset="0"/>
              </a:rPr>
              <a:t> Memilih</a:t>
            </a:r>
            <a:r>
              <a:rPr lang="en-US" sz="4000" dirty="0" smtClean="0">
                <a:solidFill>
                  <a:srgbClr val="0000FF"/>
                </a:solidFill>
                <a:latin typeface="Britannic Bold" pitchFamily="34" charset="0"/>
              </a:rPr>
              <a:t> </a:t>
            </a:r>
            <a:r>
              <a:rPr lang="en-US" sz="4000" dirty="0" err="1" smtClean="0">
                <a:solidFill>
                  <a:srgbClr val="0000FF"/>
                </a:solidFill>
                <a:latin typeface="Britannic Bold" pitchFamily="34" charset="0"/>
              </a:rPr>
              <a:t>Bahan</a:t>
            </a:r>
            <a:r>
              <a:rPr lang="en-US" sz="4000" dirty="0" smtClean="0">
                <a:solidFill>
                  <a:srgbClr val="0000FF"/>
                </a:solidFill>
                <a:latin typeface="Britannic Bold" pitchFamily="34" charset="0"/>
              </a:rPr>
              <a:t> </a:t>
            </a:r>
            <a:r>
              <a:rPr lang="en-US" sz="4000" dirty="0" err="1" smtClean="0">
                <a:solidFill>
                  <a:srgbClr val="0000FF"/>
                </a:solidFill>
                <a:latin typeface="Britannic Bold" pitchFamily="34" charset="0"/>
              </a:rPr>
              <a:t>Instruksional</a:t>
            </a:r>
            <a:endParaRPr lang="en-US" sz="4000" dirty="0" smtClean="0">
              <a:solidFill>
                <a:srgbClr val="0000FF"/>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85786" y="428604"/>
            <a:ext cx="7715304" cy="1077218"/>
          </a:xfrm>
          <a:prstGeom prst="rect">
            <a:avLst/>
          </a:prstGeom>
          <a:noFill/>
        </p:spPr>
        <p:txBody>
          <a:bodyPr wrap="square" rtlCol="0">
            <a:spAutoFit/>
          </a:bodyPr>
          <a:lstStyle/>
          <a:p>
            <a:pPr algn="ctr"/>
            <a:r>
              <a:rPr lang="en-US" sz="3200" b="1" dirty="0" err="1" smtClean="0">
                <a:solidFill>
                  <a:srgbClr val="FFC000"/>
                </a:solidFill>
                <a:latin typeface="Britannic Bold" pitchFamily="34" charset="0"/>
                <a:cs typeface="Arabic Transparent" pitchFamily="2" charset="-78"/>
              </a:rPr>
              <a:t>Bentuk</a:t>
            </a:r>
            <a:r>
              <a:rPr lang="en-US" sz="3200" b="1" dirty="0" smtClean="0">
                <a:solidFill>
                  <a:srgbClr val="FFC000"/>
                </a:solidFill>
                <a:latin typeface="Britannic Bold" pitchFamily="34" charset="0"/>
                <a:cs typeface="Arabic Transparent" pitchFamily="2" charset="-78"/>
              </a:rPr>
              <a:t> </a:t>
            </a:r>
            <a:r>
              <a:rPr lang="en-US" sz="3200" b="1" dirty="0" err="1" smtClean="0">
                <a:solidFill>
                  <a:srgbClr val="FFC000"/>
                </a:solidFill>
                <a:latin typeface="Britannic Bold" pitchFamily="34" charset="0"/>
                <a:cs typeface="Arabic Transparent" pitchFamily="2" charset="-78"/>
              </a:rPr>
              <a:t>Bahan</a:t>
            </a:r>
            <a:r>
              <a:rPr lang="en-US" sz="3200" b="1" dirty="0" smtClean="0">
                <a:solidFill>
                  <a:srgbClr val="FFC000"/>
                </a:solidFill>
                <a:latin typeface="Britannic Bold" pitchFamily="34" charset="0"/>
                <a:cs typeface="Arabic Transparent" pitchFamily="2" charset="-78"/>
              </a:rPr>
              <a:t> </a:t>
            </a:r>
            <a:r>
              <a:rPr lang="en-US" sz="3200" b="1" dirty="0" err="1" smtClean="0">
                <a:solidFill>
                  <a:srgbClr val="FFC000"/>
                </a:solidFill>
                <a:latin typeface="Britannic Bold" pitchFamily="34" charset="0"/>
                <a:cs typeface="Arabic Transparent" pitchFamily="2" charset="-78"/>
              </a:rPr>
              <a:t>Instruksional</a:t>
            </a:r>
            <a:r>
              <a:rPr lang="en-US" sz="3200" b="1" dirty="0" smtClean="0">
                <a:solidFill>
                  <a:srgbClr val="FFC000"/>
                </a:solidFill>
                <a:latin typeface="Britannic Bold" pitchFamily="34" charset="0"/>
                <a:cs typeface="Arabic Transparent" pitchFamily="2" charset="-78"/>
              </a:rPr>
              <a:t> yang </a:t>
            </a:r>
            <a:r>
              <a:rPr lang="en-US" sz="3200" b="1" dirty="0" err="1" smtClean="0">
                <a:solidFill>
                  <a:srgbClr val="FFC000"/>
                </a:solidFill>
                <a:latin typeface="Britannic Bold" pitchFamily="34" charset="0"/>
                <a:cs typeface="Arabic Transparent" pitchFamily="2" charset="-78"/>
              </a:rPr>
              <a:t>Sesuai</a:t>
            </a:r>
            <a:r>
              <a:rPr lang="en-US" sz="3200" b="1" dirty="0" smtClean="0">
                <a:solidFill>
                  <a:srgbClr val="FFC000"/>
                </a:solidFill>
                <a:latin typeface="Britannic Bold" pitchFamily="34" charset="0"/>
                <a:cs typeface="Arabic Transparent" pitchFamily="2" charset="-78"/>
              </a:rPr>
              <a:t> </a:t>
            </a:r>
            <a:r>
              <a:rPr lang="en-US" sz="3200" b="1" dirty="0" err="1" smtClean="0">
                <a:solidFill>
                  <a:srgbClr val="FFC000"/>
                </a:solidFill>
                <a:latin typeface="Britannic Bold" pitchFamily="34" charset="0"/>
                <a:cs typeface="Arabic Transparent" pitchFamily="2" charset="-78"/>
              </a:rPr>
              <a:t>dengan</a:t>
            </a:r>
            <a:r>
              <a:rPr lang="en-US" sz="3200" b="1" dirty="0" smtClean="0">
                <a:solidFill>
                  <a:srgbClr val="FFC000"/>
                </a:solidFill>
                <a:latin typeface="Britannic Bold" pitchFamily="34" charset="0"/>
                <a:cs typeface="Arabic Transparent" pitchFamily="2" charset="-78"/>
              </a:rPr>
              <a:t> </a:t>
            </a:r>
            <a:r>
              <a:rPr lang="en-US" sz="3200" b="1" dirty="0" err="1" smtClean="0">
                <a:solidFill>
                  <a:srgbClr val="FFC000"/>
                </a:solidFill>
                <a:latin typeface="Britannic Bold" pitchFamily="34" charset="0"/>
                <a:cs typeface="Arabic Transparent" pitchFamily="2" charset="-78"/>
              </a:rPr>
              <a:t>Pendekatan</a:t>
            </a:r>
            <a:r>
              <a:rPr lang="en-US" sz="3200" b="1" dirty="0" smtClean="0">
                <a:solidFill>
                  <a:srgbClr val="FFC000"/>
                </a:solidFill>
                <a:latin typeface="Britannic Bold" pitchFamily="34" charset="0"/>
                <a:cs typeface="Arabic Transparent" pitchFamily="2" charset="-78"/>
              </a:rPr>
              <a:t> </a:t>
            </a:r>
            <a:r>
              <a:rPr lang="en-US" sz="3200" b="1" dirty="0" err="1" smtClean="0">
                <a:solidFill>
                  <a:srgbClr val="FFC000"/>
                </a:solidFill>
                <a:latin typeface="Britannic Bold" pitchFamily="34" charset="0"/>
                <a:cs typeface="Arabic Transparent" pitchFamily="2" charset="-78"/>
              </a:rPr>
              <a:t>Instruksional</a:t>
            </a:r>
            <a:endParaRPr lang="en-US" sz="3200" b="1" dirty="0">
              <a:solidFill>
                <a:srgbClr val="FFC000"/>
              </a:solidFill>
              <a:latin typeface="Britannic Bold" pitchFamily="34" charset="0"/>
              <a:cs typeface="Arabic Transparent" pitchFamily="2" charset="-78"/>
            </a:endParaRPr>
          </a:p>
        </p:txBody>
      </p:sp>
      <p:graphicFrame>
        <p:nvGraphicFramePr>
          <p:cNvPr id="3" name="Table 2"/>
          <p:cNvGraphicFramePr>
            <a:graphicFrameLocks noGrp="1"/>
          </p:cNvGraphicFramePr>
          <p:nvPr/>
        </p:nvGraphicFramePr>
        <p:xfrm>
          <a:off x="71438" y="1714488"/>
          <a:ext cx="9001156" cy="4540623"/>
        </p:xfrm>
        <a:graphic>
          <a:graphicData uri="http://schemas.openxmlformats.org/drawingml/2006/table">
            <a:tbl>
              <a:tblPr firstRow="1" bandRow="1">
                <a:tableStyleId>{8799B23B-EC83-4686-B30A-512413B5E67A}</a:tableStyleId>
              </a:tblPr>
              <a:tblGrid>
                <a:gridCol w="4426798"/>
                <a:gridCol w="4574358"/>
              </a:tblGrid>
              <a:tr h="942946">
                <a:tc>
                  <a:txBody>
                    <a:bodyPr/>
                    <a:lstStyle/>
                    <a:p>
                      <a:pPr algn="ctr"/>
                      <a:r>
                        <a:rPr lang="en-US" sz="2800" b="0" dirty="0" err="1" smtClean="0">
                          <a:solidFill>
                            <a:srgbClr val="FFFF00"/>
                          </a:solidFill>
                          <a:latin typeface="Britannic Bold" pitchFamily="34" charset="0"/>
                          <a:cs typeface="Calibri" pitchFamily="34" charset="0"/>
                        </a:rPr>
                        <a:t>Pendekatan</a:t>
                      </a:r>
                      <a:r>
                        <a:rPr lang="id-ID" sz="2800" b="0" baseline="0" dirty="0" smtClean="0">
                          <a:solidFill>
                            <a:srgbClr val="FFFF00"/>
                          </a:solidFill>
                          <a:latin typeface="Britannic Bold" pitchFamily="34" charset="0"/>
                          <a:cs typeface="Calibri" pitchFamily="34" charset="0"/>
                        </a:rPr>
                        <a:t> </a:t>
                      </a:r>
                      <a:r>
                        <a:rPr lang="en-US" sz="2800" b="0" dirty="0" err="1" smtClean="0">
                          <a:solidFill>
                            <a:srgbClr val="FFFF00"/>
                          </a:solidFill>
                          <a:latin typeface="Britannic Bold" pitchFamily="34" charset="0"/>
                          <a:cs typeface="Calibri" pitchFamily="34" charset="0"/>
                        </a:rPr>
                        <a:t>Instruksional</a:t>
                      </a:r>
                      <a:endParaRPr lang="en-US" sz="2800" b="0" dirty="0">
                        <a:solidFill>
                          <a:srgbClr val="FFFF00"/>
                        </a:solidFill>
                        <a:latin typeface="Britannic Bold" pitchFamily="34" charset="0"/>
                        <a:cs typeface="Calibri" pitchFamily="34" charset="0"/>
                      </a:endParaRPr>
                    </a:p>
                  </a:txBody>
                  <a:tcPr anchor="ctr">
                    <a:solidFill>
                      <a:schemeClr val="accent6">
                        <a:lumMod val="50000"/>
                      </a:schemeClr>
                    </a:solidFill>
                  </a:tcPr>
                </a:tc>
                <a:tc>
                  <a:txBody>
                    <a:bodyPr/>
                    <a:lstStyle/>
                    <a:p>
                      <a:pPr marL="0" indent="174625" algn="l"/>
                      <a:r>
                        <a:rPr lang="en-US" sz="2700" b="0" dirty="0" err="1" smtClean="0">
                          <a:solidFill>
                            <a:srgbClr val="FFFF00"/>
                          </a:solidFill>
                          <a:latin typeface="Britannic Bold" pitchFamily="34" charset="0"/>
                          <a:cs typeface="Calibri" pitchFamily="34" charset="0"/>
                        </a:rPr>
                        <a:t>Bentuk</a:t>
                      </a:r>
                      <a:r>
                        <a:rPr lang="en-US" sz="2700" b="0" dirty="0" smtClean="0">
                          <a:solidFill>
                            <a:srgbClr val="FFFF00"/>
                          </a:solidFill>
                          <a:latin typeface="Britannic Bold" pitchFamily="34" charset="0"/>
                          <a:cs typeface="Calibri" pitchFamily="34" charset="0"/>
                        </a:rPr>
                        <a:t> </a:t>
                      </a:r>
                      <a:r>
                        <a:rPr lang="en-US" sz="2700" b="0" dirty="0" err="1" smtClean="0">
                          <a:solidFill>
                            <a:srgbClr val="FFFF00"/>
                          </a:solidFill>
                          <a:latin typeface="Britannic Bold" pitchFamily="34" charset="0"/>
                          <a:cs typeface="Calibri" pitchFamily="34" charset="0"/>
                        </a:rPr>
                        <a:t>BahanInstruksional</a:t>
                      </a:r>
                      <a:endParaRPr lang="en-US" sz="2700" b="0" dirty="0">
                        <a:solidFill>
                          <a:srgbClr val="FFFF00"/>
                        </a:solidFill>
                        <a:latin typeface="Britannic Bold" pitchFamily="34" charset="0"/>
                        <a:cs typeface="Calibri" pitchFamily="34" charset="0"/>
                      </a:endParaRPr>
                    </a:p>
                  </a:txBody>
                  <a:tcPr anchor="ctr">
                    <a:solidFill>
                      <a:schemeClr val="accent6">
                        <a:lumMod val="50000"/>
                      </a:schemeClr>
                    </a:solidFill>
                  </a:tcPr>
                </a:tc>
              </a:tr>
              <a:tr h="1100251">
                <a:tc>
                  <a:txBody>
                    <a:bodyPr/>
                    <a:lstStyle/>
                    <a:p>
                      <a:pPr marL="274638" indent="-274638" algn="l"/>
                      <a:r>
                        <a:rPr lang="en-US" sz="2400" b="0" dirty="0" smtClean="0">
                          <a:solidFill>
                            <a:schemeClr val="bg1"/>
                          </a:solidFill>
                          <a:latin typeface="Britannic Bold" pitchFamily="34" charset="0"/>
                          <a:cs typeface="Calibri" pitchFamily="34" charset="0"/>
                        </a:rPr>
                        <a:t>1.</a:t>
                      </a:r>
                      <a:r>
                        <a:rPr lang="en-US" sz="2400" b="0" baseline="0" dirty="0" smtClean="0">
                          <a:solidFill>
                            <a:schemeClr val="bg1"/>
                          </a:solidFill>
                          <a:latin typeface="Britannic Bold" pitchFamily="34" charset="0"/>
                          <a:cs typeface="Calibri" pitchFamily="34" charset="0"/>
                        </a:rPr>
                        <a:t> </a:t>
                      </a:r>
                      <a:r>
                        <a:rPr lang="en-US" sz="2400" b="0" baseline="0" dirty="0" err="1" smtClean="0">
                          <a:solidFill>
                            <a:schemeClr val="bg1"/>
                          </a:solidFill>
                          <a:latin typeface="Britannic Bold" pitchFamily="34" charset="0"/>
                          <a:cs typeface="Calibri" pitchFamily="34" charset="0"/>
                        </a:rPr>
                        <a:t>Sistem</a:t>
                      </a:r>
                      <a:r>
                        <a:rPr lang="en-US" sz="2400" b="0" baseline="0" dirty="0" smtClean="0">
                          <a:solidFill>
                            <a:schemeClr val="bg1"/>
                          </a:solidFill>
                          <a:latin typeface="Britannic Bold" pitchFamily="34" charset="0"/>
                          <a:cs typeface="Calibri" pitchFamily="34" charset="0"/>
                        </a:rPr>
                        <a:t> </a:t>
                      </a:r>
                      <a:r>
                        <a:rPr lang="id-ID" sz="2400" b="0" baseline="0" dirty="0" smtClean="0">
                          <a:solidFill>
                            <a:schemeClr val="bg1"/>
                          </a:solidFill>
                          <a:latin typeface="Britannic Bold" pitchFamily="34" charset="0"/>
                          <a:cs typeface="Calibri" pitchFamily="34" charset="0"/>
                        </a:rPr>
                        <a:t>P</a:t>
                      </a:r>
                      <a:r>
                        <a:rPr lang="en-US" sz="2400" b="0" dirty="0" smtClean="0">
                          <a:solidFill>
                            <a:schemeClr val="bg1"/>
                          </a:solidFill>
                          <a:latin typeface="Britannic Bold" pitchFamily="34" charset="0"/>
                          <a:cs typeface="Calibri" pitchFamily="34" charset="0"/>
                        </a:rPr>
                        <a:t>e</a:t>
                      </a:r>
                      <a:r>
                        <a:rPr lang="id-ID" sz="2400" b="0" dirty="0" smtClean="0">
                          <a:solidFill>
                            <a:schemeClr val="bg1"/>
                          </a:solidFill>
                          <a:latin typeface="Britannic Bold" pitchFamily="34" charset="0"/>
                          <a:cs typeface="Calibri" pitchFamily="34" charset="0"/>
                        </a:rPr>
                        <a:t>mbe</a:t>
                      </a:r>
                      <a:r>
                        <a:rPr lang="en-US" sz="2400" b="0" dirty="0" err="1" smtClean="0">
                          <a:solidFill>
                            <a:schemeClr val="bg1"/>
                          </a:solidFill>
                          <a:latin typeface="Britannic Bold" pitchFamily="34" charset="0"/>
                          <a:cs typeface="Calibri" pitchFamily="34" charset="0"/>
                        </a:rPr>
                        <a:t>lajar</a:t>
                      </a:r>
                      <a:r>
                        <a:rPr lang="id-ID" sz="2400" b="0" dirty="0" smtClean="0">
                          <a:solidFill>
                            <a:schemeClr val="bg1"/>
                          </a:solidFill>
                          <a:latin typeface="Britannic Bold" pitchFamily="34" charset="0"/>
                          <a:cs typeface="Calibri" pitchFamily="34" charset="0"/>
                        </a:rPr>
                        <a:t>an</a:t>
                      </a:r>
                      <a:r>
                        <a:rPr lang="en-US" sz="2400" b="0" dirty="0" smtClean="0">
                          <a:solidFill>
                            <a:schemeClr val="bg1"/>
                          </a:solidFill>
                          <a:latin typeface="Britannic Bold" pitchFamily="34" charset="0"/>
                          <a:cs typeface="Calibri" pitchFamily="34" charset="0"/>
                        </a:rPr>
                        <a:t> </a:t>
                      </a:r>
                      <a:r>
                        <a:rPr lang="en-US" sz="2400" b="0" dirty="0" err="1" smtClean="0">
                          <a:solidFill>
                            <a:schemeClr val="bg1"/>
                          </a:solidFill>
                          <a:latin typeface="Britannic Bold" pitchFamily="34" charset="0"/>
                          <a:cs typeface="Calibri" pitchFamily="34" charset="0"/>
                        </a:rPr>
                        <a:t>Mandiri</a:t>
                      </a:r>
                      <a:r>
                        <a:rPr lang="en-US" sz="2400" b="0" dirty="0" smtClean="0">
                          <a:solidFill>
                            <a:schemeClr val="bg1"/>
                          </a:solidFill>
                          <a:latin typeface="Britannic Bold" pitchFamily="34" charset="0"/>
                          <a:cs typeface="Calibri" pitchFamily="34" charset="0"/>
                        </a:rPr>
                        <a:t> (S</a:t>
                      </a:r>
                      <a:r>
                        <a:rPr lang="id-ID" sz="2400" b="0" dirty="0" smtClean="0">
                          <a:solidFill>
                            <a:schemeClr val="bg1"/>
                          </a:solidFill>
                          <a:latin typeface="Britannic Bold" pitchFamily="34" charset="0"/>
                          <a:cs typeface="Calibri" pitchFamily="34" charset="0"/>
                        </a:rPr>
                        <a:t>P</a:t>
                      </a:r>
                      <a:r>
                        <a:rPr lang="en-US" sz="2400" b="0" dirty="0" smtClean="0">
                          <a:solidFill>
                            <a:schemeClr val="bg1"/>
                          </a:solidFill>
                          <a:latin typeface="Britannic Bold" pitchFamily="34" charset="0"/>
                          <a:cs typeface="Calibri" pitchFamily="34" charset="0"/>
                        </a:rPr>
                        <a:t>M)</a:t>
                      </a:r>
                      <a:endParaRPr lang="en-US" sz="2400" b="0" dirty="0">
                        <a:solidFill>
                          <a:schemeClr val="bg1"/>
                        </a:solidFill>
                        <a:latin typeface="Britannic Bold" pitchFamily="34" charset="0"/>
                        <a:cs typeface="Calibri" pitchFamily="34" charset="0"/>
                      </a:endParaRPr>
                    </a:p>
                  </a:txBody>
                  <a:tcPr anchor="ctr">
                    <a:solidFill>
                      <a:schemeClr val="accent6">
                        <a:lumMod val="50000"/>
                      </a:schemeClr>
                    </a:solidFill>
                  </a:tcPr>
                </a:tc>
                <a:tc>
                  <a:txBody>
                    <a:bodyPr/>
                    <a:lstStyle/>
                    <a:p>
                      <a:pPr marL="0" indent="174625" algn="l"/>
                      <a:r>
                        <a:rPr lang="en-US" sz="2400" b="0" dirty="0" err="1" smtClean="0">
                          <a:solidFill>
                            <a:schemeClr val="bg1"/>
                          </a:solidFill>
                          <a:latin typeface="Britannic Bold" pitchFamily="34" charset="0"/>
                          <a:cs typeface="Calibri" pitchFamily="34" charset="0"/>
                        </a:rPr>
                        <a:t>Modul</a:t>
                      </a:r>
                      <a:r>
                        <a:rPr lang="en-US" sz="2400" b="0" dirty="0" smtClean="0">
                          <a:solidFill>
                            <a:schemeClr val="bg1"/>
                          </a:solidFill>
                          <a:latin typeface="Britannic Bold" pitchFamily="34" charset="0"/>
                          <a:cs typeface="Calibri" pitchFamily="34" charset="0"/>
                        </a:rPr>
                        <a:t> </a:t>
                      </a:r>
                      <a:r>
                        <a:rPr lang="en-US" sz="2400" b="0" dirty="0" err="1" smtClean="0">
                          <a:solidFill>
                            <a:schemeClr val="bg1"/>
                          </a:solidFill>
                          <a:latin typeface="Britannic Bold" pitchFamily="34" charset="0"/>
                          <a:cs typeface="Calibri" pitchFamily="34" charset="0"/>
                        </a:rPr>
                        <a:t>Instruksional</a:t>
                      </a:r>
                      <a:r>
                        <a:rPr lang="en-US" sz="2400" b="0" dirty="0" smtClean="0">
                          <a:solidFill>
                            <a:schemeClr val="bg1"/>
                          </a:solidFill>
                          <a:latin typeface="Britannic Bold" pitchFamily="34" charset="0"/>
                          <a:cs typeface="Calibri" pitchFamily="34" charset="0"/>
                        </a:rPr>
                        <a:t> </a:t>
                      </a:r>
                    </a:p>
                    <a:p>
                      <a:pPr marL="174625" indent="0" algn="l"/>
                      <a:r>
                        <a:rPr lang="en-US" sz="2400" b="0" dirty="0" err="1" smtClean="0">
                          <a:solidFill>
                            <a:schemeClr val="bg1"/>
                          </a:solidFill>
                          <a:latin typeface="Britannic Bold" pitchFamily="34" charset="0"/>
                          <a:cs typeface="Calibri" pitchFamily="34" charset="0"/>
                        </a:rPr>
                        <a:t>untuk</a:t>
                      </a:r>
                      <a:r>
                        <a:rPr lang="en-US" sz="2400" b="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P</a:t>
                      </a:r>
                      <a:r>
                        <a:rPr lang="en-US" sz="2400" b="0" dirty="0" err="1" smtClean="0">
                          <a:solidFill>
                            <a:schemeClr val="bg1"/>
                          </a:solidFill>
                          <a:latin typeface="Britannic Bold" pitchFamily="34" charset="0"/>
                          <a:cs typeface="Calibri" pitchFamily="34" charset="0"/>
                        </a:rPr>
                        <a:t>endidikan</a:t>
                      </a:r>
                      <a:r>
                        <a:rPr lang="en-US" sz="2400" b="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J</a:t>
                      </a:r>
                      <a:r>
                        <a:rPr lang="en-US" sz="2400" b="0" dirty="0" err="1" smtClean="0">
                          <a:solidFill>
                            <a:schemeClr val="bg1"/>
                          </a:solidFill>
                          <a:latin typeface="Britannic Bold" pitchFamily="34" charset="0"/>
                          <a:cs typeface="Calibri" pitchFamily="34" charset="0"/>
                        </a:rPr>
                        <a:t>arak</a:t>
                      </a:r>
                      <a:r>
                        <a:rPr lang="en-US" sz="2400" b="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J</a:t>
                      </a:r>
                      <a:r>
                        <a:rPr lang="en-US" sz="2400" b="0" dirty="0" err="1" smtClean="0">
                          <a:solidFill>
                            <a:schemeClr val="bg1"/>
                          </a:solidFill>
                          <a:latin typeface="Britannic Bold" pitchFamily="34" charset="0"/>
                          <a:cs typeface="Calibri" pitchFamily="34" charset="0"/>
                        </a:rPr>
                        <a:t>auh</a:t>
                      </a:r>
                      <a:endParaRPr lang="en-US" sz="2400" b="0" dirty="0">
                        <a:solidFill>
                          <a:schemeClr val="bg1"/>
                        </a:solidFill>
                        <a:latin typeface="Britannic Bold" pitchFamily="34" charset="0"/>
                        <a:cs typeface="Calibri" pitchFamily="34" charset="0"/>
                      </a:endParaRPr>
                    </a:p>
                  </a:txBody>
                  <a:tcPr anchor="ctr">
                    <a:solidFill>
                      <a:schemeClr val="accent6">
                        <a:lumMod val="50000"/>
                      </a:schemeClr>
                    </a:solidFill>
                  </a:tcPr>
                </a:tc>
              </a:tr>
              <a:tr h="942946">
                <a:tc>
                  <a:txBody>
                    <a:bodyPr/>
                    <a:lstStyle/>
                    <a:p>
                      <a:pPr marL="268288" indent="-268288" algn="l"/>
                      <a:r>
                        <a:rPr lang="en-US" sz="2400" b="0" dirty="0" smtClean="0">
                          <a:solidFill>
                            <a:schemeClr val="bg1"/>
                          </a:solidFill>
                          <a:latin typeface="Britannic Bold" pitchFamily="34" charset="0"/>
                          <a:cs typeface="Calibri" pitchFamily="34" charset="0"/>
                        </a:rPr>
                        <a:t>2.</a:t>
                      </a:r>
                      <a:r>
                        <a:rPr lang="en-US" sz="2400" b="0" baseline="0" dirty="0" smtClean="0">
                          <a:solidFill>
                            <a:schemeClr val="bg1"/>
                          </a:solidFill>
                          <a:latin typeface="Britannic Bold" pitchFamily="34" charset="0"/>
                          <a:cs typeface="Calibri" pitchFamily="34" charset="0"/>
                        </a:rPr>
                        <a:t> </a:t>
                      </a:r>
                      <a:r>
                        <a:rPr lang="id-ID" sz="2400" b="0" baseline="0" dirty="0" smtClean="0">
                          <a:solidFill>
                            <a:schemeClr val="bg1"/>
                          </a:solidFill>
                          <a:latin typeface="Britannic Bold" pitchFamily="34" charset="0"/>
                          <a:cs typeface="Calibri" pitchFamily="34" charset="0"/>
                        </a:rPr>
                        <a:t>Sistem </a:t>
                      </a:r>
                      <a:r>
                        <a:rPr lang="en-US" sz="2400" b="0" dirty="0" err="1" smtClean="0">
                          <a:solidFill>
                            <a:schemeClr val="bg1"/>
                          </a:solidFill>
                          <a:latin typeface="Britannic Bold" pitchFamily="34" charset="0"/>
                          <a:cs typeface="Calibri" pitchFamily="34" charset="0"/>
                        </a:rPr>
                        <a:t>Pe</a:t>
                      </a:r>
                      <a:r>
                        <a:rPr lang="id-ID" sz="2400" b="0" dirty="0" smtClean="0">
                          <a:solidFill>
                            <a:schemeClr val="bg1"/>
                          </a:solidFill>
                          <a:latin typeface="Britannic Bold" pitchFamily="34" charset="0"/>
                          <a:cs typeface="Calibri" pitchFamily="34" charset="0"/>
                        </a:rPr>
                        <a:t>mbel</a:t>
                      </a:r>
                      <a:r>
                        <a:rPr lang="en-US" sz="2400" b="0" dirty="0" err="1" smtClean="0">
                          <a:solidFill>
                            <a:schemeClr val="bg1"/>
                          </a:solidFill>
                          <a:latin typeface="Britannic Bold" pitchFamily="34" charset="0"/>
                          <a:cs typeface="Calibri" pitchFamily="34" charset="0"/>
                        </a:rPr>
                        <a:t>ajaran</a:t>
                      </a:r>
                      <a:r>
                        <a:rPr lang="en-US" sz="2400" b="0" dirty="0" smtClean="0">
                          <a:solidFill>
                            <a:schemeClr val="bg1"/>
                          </a:solidFill>
                          <a:latin typeface="Britannic Bold" pitchFamily="34" charset="0"/>
                          <a:cs typeface="Calibri" pitchFamily="34" charset="0"/>
                        </a:rPr>
                        <a:t> </a:t>
                      </a:r>
                      <a:r>
                        <a:rPr lang="en-US" sz="2400" b="0" baseline="0" dirty="0" err="1" smtClean="0">
                          <a:solidFill>
                            <a:schemeClr val="bg1"/>
                          </a:solidFill>
                          <a:latin typeface="Britannic Bold" pitchFamily="34" charset="0"/>
                          <a:cs typeface="Calibri" pitchFamily="34" charset="0"/>
                        </a:rPr>
                        <a:t>Tatap</a:t>
                      </a:r>
                      <a:r>
                        <a:rPr lang="id-ID" sz="2400" b="0" baseline="0" dirty="0" smtClean="0">
                          <a:solidFill>
                            <a:schemeClr val="bg1"/>
                          </a:solidFill>
                          <a:latin typeface="Britannic Bold" pitchFamily="34" charset="0"/>
                          <a:cs typeface="Calibri" pitchFamily="34" charset="0"/>
                        </a:rPr>
                        <a:t> Muka </a:t>
                      </a:r>
                      <a:r>
                        <a:rPr lang="en-US" sz="2400" b="0" baseline="0" dirty="0" smtClean="0">
                          <a:solidFill>
                            <a:schemeClr val="bg1"/>
                          </a:solidFill>
                          <a:latin typeface="Britannic Bold" pitchFamily="34" charset="0"/>
                          <a:cs typeface="Calibri" pitchFamily="34" charset="0"/>
                        </a:rPr>
                        <a:t> (</a:t>
                      </a:r>
                      <a:r>
                        <a:rPr lang="id-ID" sz="2400" b="0" baseline="0" dirty="0" smtClean="0">
                          <a:solidFill>
                            <a:schemeClr val="bg1"/>
                          </a:solidFill>
                          <a:latin typeface="Britannic Bold" pitchFamily="34" charset="0"/>
                          <a:cs typeface="Calibri" pitchFamily="34" charset="0"/>
                        </a:rPr>
                        <a:t>S</a:t>
                      </a:r>
                      <a:r>
                        <a:rPr lang="en-US" sz="2400" b="0" baseline="0" dirty="0" smtClean="0">
                          <a:solidFill>
                            <a:schemeClr val="bg1"/>
                          </a:solidFill>
                          <a:latin typeface="Britannic Bold" pitchFamily="34" charset="0"/>
                          <a:cs typeface="Calibri" pitchFamily="34" charset="0"/>
                        </a:rPr>
                        <a:t>PTM)</a:t>
                      </a:r>
                      <a:endParaRPr lang="en-US" sz="2400" b="0" dirty="0">
                        <a:solidFill>
                          <a:schemeClr val="bg1"/>
                        </a:solidFill>
                        <a:latin typeface="Britannic Bold" pitchFamily="34" charset="0"/>
                        <a:cs typeface="Calibri" pitchFamily="34" charset="0"/>
                      </a:endParaRPr>
                    </a:p>
                  </a:txBody>
                  <a:tcPr anchor="ctr">
                    <a:solidFill>
                      <a:schemeClr val="accent6">
                        <a:lumMod val="50000"/>
                      </a:schemeClr>
                    </a:solidFill>
                  </a:tcPr>
                </a:tc>
                <a:tc>
                  <a:txBody>
                    <a:bodyPr/>
                    <a:lstStyle/>
                    <a:p>
                      <a:pPr marL="0" indent="174625" algn="l"/>
                      <a:r>
                        <a:rPr lang="en-US" sz="2400" b="0" dirty="0" err="1" smtClean="0">
                          <a:solidFill>
                            <a:schemeClr val="bg1"/>
                          </a:solidFill>
                          <a:latin typeface="Britannic Bold" pitchFamily="34" charset="0"/>
                          <a:cs typeface="Calibri" pitchFamily="34" charset="0"/>
                        </a:rPr>
                        <a:t>Bahan</a:t>
                      </a:r>
                      <a:r>
                        <a:rPr lang="en-US" sz="2400" b="0" dirty="0" smtClean="0">
                          <a:solidFill>
                            <a:schemeClr val="bg1"/>
                          </a:solidFill>
                          <a:latin typeface="Britannic Bold" pitchFamily="34" charset="0"/>
                          <a:cs typeface="Calibri" pitchFamily="34" charset="0"/>
                        </a:rPr>
                        <a:t> </a:t>
                      </a:r>
                      <a:r>
                        <a:rPr lang="en-US" sz="2400" b="0" dirty="0" err="1" smtClean="0">
                          <a:solidFill>
                            <a:schemeClr val="bg1"/>
                          </a:solidFill>
                          <a:latin typeface="Britannic Bold" pitchFamily="34" charset="0"/>
                          <a:cs typeface="Calibri" pitchFamily="34" charset="0"/>
                        </a:rPr>
                        <a:t>Instruksional</a:t>
                      </a:r>
                      <a:r>
                        <a:rPr lang="en-US" sz="2400" b="0" dirty="0" smtClean="0">
                          <a:solidFill>
                            <a:schemeClr val="bg1"/>
                          </a:solidFill>
                          <a:latin typeface="Britannic Bold" pitchFamily="34" charset="0"/>
                          <a:cs typeface="Calibri" pitchFamily="34" charset="0"/>
                        </a:rPr>
                        <a:t> </a:t>
                      </a:r>
                      <a:r>
                        <a:rPr lang="en-US" sz="2400" b="0" dirty="0" err="1" smtClean="0">
                          <a:solidFill>
                            <a:schemeClr val="bg1"/>
                          </a:solidFill>
                          <a:latin typeface="Britannic Bold" pitchFamily="34" charset="0"/>
                          <a:cs typeface="Calibri" pitchFamily="34" charset="0"/>
                        </a:rPr>
                        <a:t>Kompilasi</a:t>
                      </a:r>
                      <a:endParaRPr lang="id-ID" sz="2400" b="0" dirty="0" smtClean="0">
                        <a:solidFill>
                          <a:schemeClr val="bg1"/>
                        </a:solidFill>
                        <a:latin typeface="Britannic Bold" pitchFamily="34" charset="0"/>
                        <a:cs typeface="Calibri" pitchFamily="34" charset="0"/>
                      </a:endParaRPr>
                    </a:p>
                  </a:txBody>
                  <a:tcPr anchor="ctr">
                    <a:solidFill>
                      <a:schemeClr val="accent6">
                        <a:lumMod val="50000"/>
                      </a:schemeClr>
                    </a:solidFill>
                  </a:tcPr>
                </a:tc>
              </a:tr>
              <a:tr h="942946">
                <a:tc>
                  <a:txBody>
                    <a:bodyPr/>
                    <a:lstStyle/>
                    <a:p>
                      <a:pPr marL="268288" indent="-268288" algn="l"/>
                      <a:r>
                        <a:rPr lang="en-US" sz="2400" b="0" dirty="0" smtClean="0">
                          <a:solidFill>
                            <a:schemeClr val="bg1"/>
                          </a:solidFill>
                          <a:latin typeface="Britannic Bold" pitchFamily="34" charset="0"/>
                          <a:cs typeface="Calibri" pitchFamily="34" charset="0"/>
                        </a:rPr>
                        <a:t>3.</a:t>
                      </a:r>
                      <a:r>
                        <a:rPr lang="id-ID" sz="2400" b="0" dirty="0" smtClean="0">
                          <a:solidFill>
                            <a:schemeClr val="bg1"/>
                          </a:solidFill>
                          <a:latin typeface="Britannic Bold" pitchFamily="34" charset="0"/>
                          <a:cs typeface="Calibri" pitchFamily="34" charset="0"/>
                        </a:rPr>
                        <a:t> Sistem</a:t>
                      </a:r>
                      <a:r>
                        <a:rPr lang="en-US" sz="2400" b="0" baseline="0" dirty="0" smtClean="0">
                          <a:solidFill>
                            <a:schemeClr val="bg1"/>
                          </a:solidFill>
                          <a:latin typeface="Britannic Bold" pitchFamily="34" charset="0"/>
                          <a:cs typeface="Calibri" pitchFamily="34" charset="0"/>
                        </a:rPr>
                        <a:t> </a:t>
                      </a:r>
                      <a:r>
                        <a:rPr lang="en-US" sz="2400" b="0" dirty="0" err="1" smtClean="0">
                          <a:solidFill>
                            <a:schemeClr val="bg1"/>
                          </a:solidFill>
                          <a:latin typeface="Britannic Bold" pitchFamily="34" charset="0"/>
                          <a:cs typeface="Calibri" pitchFamily="34" charset="0"/>
                        </a:rPr>
                        <a:t>Pe</a:t>
                      </a:r>
                      <a:r>
                        <a:rPr lang="id-ID" sz="2400" b="0" dirty="0" smtClean="0">
                          <a:solidFill>
                            <a:schemeClr val="bg1"/>
                          </a:solidFill>
                          <a:latin typeface="Britannic Bold" pitchFamily="34" charset="0"/>
                          <a:cs typeface="Calibri" pitchFamily="34" charset="0"/>
                        </a:rPr>
                        <a:t>mbel</a:t>
                      </a:r>
                      <a:r>
                        <a:rPr lang="en-US" sz="2400" b="0" dirty="0" err="1" smtClean="0">
                          <a:solidFill>
                            <a:schemeClr val="bg1"/>
                          </a:solidFill>
                          <a:latin typeface="Britannic Bold" pitchFamily="34" charset="0"/>
                          <a:cs typeface="Calibri" pitchFamily="34" charset="0"/>
                        </a:rPr>
                        <a:t>ajaran</a:t>
                      </a:r>
                      <a:r>
                        <a:rPr lang="en-US" sz="2400" b="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Kombinasi </a:t>
                      </a:r>
                      <a:r>
                        <a:rPr lang="en-US" sz="2400" b="0" baseline="0" dirty="0" smtClean="0">
                          <a:solidFill>
                            <a:schemeClr val="bg1"/>
                          </a:solidFill>
                          <a:latin typeface="Britannic Bold" pitchFamily="34" charset="0"/>
                          <a:cs typeface="Calibri" pitchFamily="34" charset="0"/>
                        </a:rPr>
                        <a:t>(</a:t>
                      </a:r>
                      <a:r>
                        <a:rPr lang="id-ID" sz="2400" b="0" baseline="0" dirty="0" smtClean="0">
                          <a:solidFill>
                            <a:schemeClr val="bg1"/>
                          </a:solidFill>
                          <a:latin typeface="Britannic Bold" pitchFamily="34" charset="0"/>
                          <a:cs typeface="Calibri" pitchFamily="34" charset="0"/>
                        </a:rPr>
                        <a:t>S</a:t>
                      </a:r>
                      <a:r>
                        <a:rPr lang="en-US" sz="2400" b="0" baseline="0" dirty="0" smtClean="0">
                          <a:solidFill>
                            <a:schemeClr val="bg1"/>
                          </a:solidFill>
                          <a:latin typeface="Britannic Bold" pitchFamily="34" charset="0"/>
                          <a:cs typeface="Calibri" pitchFamily="34" charset="0"/>
                        </a:rPr>
                        <a:t>P</a:t>
                      </a:r>
                      <a:r>
                        <a:rPr lang="id-ID" sz="2400" b="0" baseline="0" dirty="0" smtClean="0">
                          <a:solidFill>
                            <a:schemeClr val="bg1"/>
                          </a:solidFill>
                          <a:latin typeface="Britannic Bold" pitchFamily="34" charset="0"/>
                          <a:cs typeface="Calibri" pitchFamily="34" charset="0"/>
                        </a:rPr>
                        <a:t>K</a:t>
                      </a:r>
                      <a:r>
                        <a:rPr lang="en-US" sz="2400" b="0" baseline="0" dirty="0" smtClean="0">
                          <a:solidFill>
                            <a:schemeClr val="bg1"/>
                          </a:solidFill>
                          <a:latin typeface="Britannic Bold" pitchFamily="34" charset="0"/>
                          <a:cs typeface="Calibri" pitchFamily="34" charset="0"/>
                        </a:rPr>
                        <a:t>)</a:t>
                      </a:r>
                      <a:endParaRPr lang="en-US" sz="2400" b="0" dirty="0">
                        <a:solidFill>
                          <a:schemeClr val="bg1"/>
                        </a:solidFill>
                        <a:latin typeface="Britannic Bold" pitchFamily="34" charset="0"/>
                        <a:cs typeface="Calibri" pitchFamily="34" charset="0"/>
                      </a:endParaRPr>
                    </a:p>
                  </a:txBody>
                  <a:tcPr anchor="ctr">
                    <a:solidFill>
                      <a:schemeClr val="accent6">
                        <a:lumMod val="50000"/>
                      </a:schemeClr>
                    </a:solidFill>
                  </a:tcPr>
                </a:tc>
                <a:tc>
                  <a:txBody>
                    <a:bodyPr/>
                    <a:lstStyle/>
                    <a:p>
                      <a:pPr marL="179388" indent="-4763" algn="l"/>
                      <a:r>
                        <a:rPr lang="id-ID" sz="2400" b="0" dirty="0" smtClean="0">
                          <a:solidFill>
                            <a:schemeClr val="bg1"/>
                          </a:solidFill>
                          <a:latin typeface="Britannic Bold" pitchFamily="34" charset="0"/>
                          <a:cs typeface="Calibri" pitchFamily="34" charset="0"/>
                        </a:rPr>
                        <a:t>Kombinasi</a:t>
                      </a:r>
                      <a:r>
                        <a:rPr lang="id-ID" sz="2400" b="0" baseline="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Modul Instruksional  PJJ</a:t>
                      </a:r>
                      <a:r>
                        <a:rPr lang="id-ID" sz="2400" b="0" baseline="0" dirty="0" smtClean="0">
                          <a:solidFill>
                            <a:schemeClr val="bg1"/>
                          </a:solidFill>
                          <a:latin typeface="Britannic Bold" pitchFamily="34" charset="0"/>
                          <a:cs typeface="Calibri" pitchFamily="34" charset="0"/>
                        </a:rPr>
                        <a:t> </a:t>
                      </a:r>
                      <a:r>
                        <a:rPr lang="id-ID" sz="2400" b="0" dirty="0" smtClean="0">
                          <a:solidFill>
                            <a:schemeClr val="bg1"/>
                          </a:solidFill>
                          <a:latin typeface="Britannic Bold" pitchFamily="34" charset="0"/>
                          <a:cs typeface="Calibri" pitchFamily="34" charset="0"/>
                        </a:rPr>
                        <a:t>dan Bahan Instruksional Kompilasi</a:t>
                      </a:r>
                      <a:endParaRPr lang="en-US" sz="2400" b="0" dirty="0" smtClean="0">
                        <a:solidFill>
                          <a:schemeClr val="bg1"/>
                        </a:solidFill>
                        <a:latin typeface="Britannic Bold" pitchFamily="34" charset="0"/>
                        <a:cs typeface="Calibri" pitchFamily="34" charset="0"/>
                      </a:endParaRPr>
                    </a:p>
                    <a:p>
                      <a:pPr marL="182563" indent="-7938" algn="l"/>
                      <a:endParaRPr lang="en-US" sz="2400" b="0" dirty="0">
                        <a:solidFill>
                          <a:schemeClr val="bg1"/>
                        </a:solidFill>
                        <a:latin typeface="Britannic Bold" pitchFamily="34" charset="0"/>
                        <a:cs typeface="Calibri" pitchFamily="34" charset="0"/>
                      </a:endParaRPr>
                    </a:p>
                  </a:txBody>
                  <a:tcPr anchor="ctr">
                    <a:solidFill>
                      <a:schemeClr val="accent6">
                        <a:lumMod val="50000"/>
                      </a:schemeClr>
                    </a:solidFill>
                  </a:tcPr>
                </a:tc>
              </a:tr>
            </a:tbl>
          </a:graphicData>
        </a:graphic>
      </p:graphicFrame>
      <p:sp>
        <p:nvSpPr>
          <p:cNvPr id="4" name="Rectangle 3"/>
          <p:cNvSpPr/>
          <p:nvPr/>
        </p:nvSpPr>
        <p:spPr>
          <a:xfrm>
            <a:off x="6689757" y="6429396"/>
            <a:ext cx="2382837" cy="369888"/>
          </a:xfrm>
          <a:prstGeom prst="rect">
            <a:avLst/>
          </a:prstGeom>
          <a:effectLst>
            <a:outerShdw blurRad="63500" dist="38100" dir="5400000" algn="t" rotWithShape="0">
              <a:prstClr val="black"/>
            </a:outerShdw>
          </a:effectLst>
        </p:spPr>
        <p:txBody>
          <a:bodyPr wrap="none">
            <a:spAutoFit/>
          </a:bodyPr>
          <a:lstStyle/>
          <a:p>
            <a:pPr>
              <a:defRPr/>
            </a:pPr>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8</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tx1"/>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077" name="Rectangle 4"/>
          <p:cNvSpPr>
            <a:spLocks noChangeArrowheads="1"/>
          </p:cNvSpPr>
          <p:nvPr/>
        </p:nvSpPr>
        <p:spPr bwMode="auto">
          <a:xfrm>
            <a:off x="1142976" y="214290"/>
            <a:ext cx="7358082" cy="1323439"/>
          </a:xfrm>
          <a:prstGeom prst="rect">
            <a:avLst/>
          </a:prstGeom>
          <a:noFill/>
          <a:ln w="9525">
            <a:noFill/>
            <a:miter lim="800000"/>
            <a:headEnd/>
            <a:tailEnd/>
          </a:ln>
        </p:spPr>
        <p:txBody>
          <a:bodyPr wrap="square">
            <a:spAutoFit/>
          </a:bodyPr>
          <a:lstStyle/>
          <a:p>
            <a:pPr algn="ctr"/>
            <a:r>
              <a:rPr lang="id-ID" sz="4000" dirty="0" smtClean="0">
                <a:solidFill>
                  <a:srgbClr val="0000FF"/>
                </a:solidFill>
                <a:latin typeface="Britannic Bold" pitchFamily="34" charset="0"/>
                <a:cs typeface="Calibri" pitchFamily="34" charset="0"/>
              </a:rPr>
              <a:t>Tahapan </a:t>
            </a:r>
            <a:r>
              <a:rPr lang="en-US" sz="4000" dirty="0" err="1" smtClean="0">
                <a:solidFill>
                  <a:srgbClr val="0000FF"/>
                </a:solidFill>
                <a:latin typeface="Britannic Bold" pitchFamily="34" charset="0"/>
                <a:cs typeface="Calibri" pitchFamily="34" charset="0"/>
              </a:rPr>
              <a:t>Evaluasi</a:t>
            </a:r>
            <a:r>
              <a:rPr lang="en-US" sz="4000" dirty="0" smtClean="0">
                <a:solidFill>
                  <a:srgbClr val="0000FF"/>
                </a:solidFill>
                <a:latin typeface="Britannic Bold" pitchFamily="34" charset="0"/>
                <a:cs typeface="Calibri" pitchFamily="34" charset="0"/>
              </a:rPr>
              <a:t> </a:t>
            </a:r>
            <a:r>
              <a:rPr lang="en-US" sz="4000" dirty="0" err="1" smtClean="0">
                <a:solidFill>
                  <a:srgbClr val="0000FF"/>
                </a:solidFill>
                <a:latin typeface="Britannic Bold" pitchFamily="34" charset="0"/>
                <a:cs typeface="Calibri" pitchFamily="34" charset="0"/>
              </a:rPr>
              <a:t>Formatif</a:t>
            </a:r>
            <a:endParaRPr lang="id-ID" sz="4000" dirty="0" smtClean="0">
              <a:solidFill>
                <a:srgbClr val="0000FF"/>
              </a:solidFill>
              <a:latin typeface="Britannic Bold" pitchFamily="34" charset="0"/>
              <a:cs typeface="Calibri" pitchFamily="34" charset="0"/>
            </a:endParaRPr>
          </a:p>
          <a:p>
            <a:pPr algn="ctr"/>
            <a:r>
              <a:rPr lang="id-ID" sz="2800" dirty="0" smtClean="0">
                <a:solidFill>
                  <a:srgbClr val="0000FF"/>
                </a:solidFill>
                <a:latin typeface="Britannic Bold" pitchFamily="34" charset="0"/>
                <a:cs typeface="Calibri" pitchFamily="34" charset="0"/>
              </a:rPr>
              <a:t>Oleh Evaluator Internal</a:t>
            </a:r>
            <a:r>
              <a:rPr lang="en-US" sz="4000" dirty="0" smtClean="0">
                <a:solidFill>
                  <a:srgbClr val="0000FF"/>
                </a:solidFill>
                <a:latin typeface="Britannic Bold" pitchFamily="34" charset="0"/>
                <a:cs typeface="Calibri" pitchFamily="34" charset="0"/>
              </a:rPr>
              <a:t> </a:t>
            </a:r>
            <a:endParaRPr lang="id-ID" sz="4000" dirty="0" smtClean="0">
              <a:solidFill>
                <a:srgbClr val="0000FF"/>
              </a:solidFill>
              <a:latin typeface="Britannic Bold" pitchFamily="34" charset="0"/>
              <a:cs typeface="Calibri" pitchFamily="34" charset="0"/>
            </a:endParaRPr>
          </a:p>
        </p:txBody>
      </p:sp>
      <p:sp>
        <p:nvSpPr>
          <p:cNvPr id="7" name="TextBox 6"/>
          <p:cNvSpPr txBox="1"/>
          <p:nvPr/>
        </p:nvSpPr>
        <p:spPr>
          <a:xfrm>
            <a:off x="1071538" y="1234608"/>
            <a:ext cx="7572428" cy="4909036"/>
          </a:xfrm>
          <a:prstGeom prst="rect">
            <a:avLst/>
          </a:prstGeom>
          <a:noFill/>
        </p:spPr>
        <p:txBody>
          <a:bodyPr wrap="square" rtlCol="0">
            <a:spAutoFit/>
          </a:bodyPr>
          <a:lstStyle/>
          <a:p>
            <a:pPr marL="514350" indent="-514350">
              <a:buFont typeface="+mj-lt"/>
              <a:buAutoNum type="arabicPeriod"/>
            </a:pPr>
            <a:endParaRPr lang="en-US" sz="2800" dirty="0" smtClean="0">
              <a:latin typeface="Calibri" pitchFamily="34" charset="0"/>
              <a:cs typeface="Calibri" pitchFamily="34" charset="0"/>
            </a:endParaRPr>
          </a:p>
          <a:p>
            <a:pPr marL="514350" indent="-514350">
              <a:spcBef>
                <a:spcPts val="600"/>
              </a:spcBef>
              <a:buFont typeface="+mj-lt"/>
              <a:buAutoNum type="arabicPeriod"/>
            </a:pPr>
            <a:r>
              <a:rPr lang="en-US" sz="2800" dirty="0" smtClean="0">
                <a:latin typeface="Britannic Bold" pitchFamily="34" charset="0"/>
                <a:cs typeface="Calibri" pitchFamily="34" charset="0"/>
              </a:rPr>
              <a:t>One</a:t>
            </a:r>
            <a:r>
              <a:rPr lang="id-ID" sz="2800" dirty="0" smtClean="0">
                <a:latin typeface="Britannic Bold" pitchFamily="34" charset="0"/>
                <a:cs typeface="Calibri" pitchFamily="34" charset="0"/>
              </a:rPr>
              <a:t> </a:t>
            </a:r>
            <a:r>
              <a:rPr lang="en-US" sz="2800" dirty="0" smtClean="0">
                <a:latin typeface="Britannic Bold" pitchFamily="34" charset="0"/>
                <a:cs typeface="Calibri" pitchFamily="34" charset="0"/>
              </a:rPr>
              <a:t>-</a:t>
            </a:r>
            <a:r>
              <a:rPr lang="id-ID" sz="2800" dirty="0" smtClean="0">
                <a:latin typeface="Britannic Bold" pitchFamily="34" charset="0"/>
                <a:cs typeface="Calibri" pitchFamily="34" charset="0"/>
              </a:rPr>
              <a:t> t</a:t>
            </a:r>
            <a:r>
              <a:rPr lang="en-US" sz="2800" dirty="0" smtClean="0">
                <a:latin typeface="Britannic Bold" pitchFamily="34" charset="0"/>
                <a:cs typeface="Calibri" pitchFamily="34" charset="0"/>
              </a:rPr>
              <a:t>o </a:t>
            </a:r>
            <a:r>
              <a:rPr lang="id-ID" sz="2800" dirty="0" smtClean="0">
                <a:latin typeface="Britannic Bold" pitchFamily="34" charset="0"/>
                <a:cs typeface="Calibri" pitchFamily="34" charset="0"/>
              </a:rPr>
              <a:t>- </a:t>
            </a:r>
            <a:r>
              <a:rPr lang="en-US" sz="2800" dirty="0" smtClean="0">
                <a:latin typeface="Britannic Bold" pitchFamily="34" charset="0"/>
                <a:cs typeface="Calibri" pitchFamily="34" charset="0"/>
              </a:rPr>
              <a:t>One Evaluation</a:t>
            </a:r>
            <a:r>
              <a:rPr lang="id-ID" sz="2800" dirty="0" smtClean="0">
                <a:latin typeface="Britannic Bold" pitchFamily="34" charset="0"/>
                <a:cs typeface="Calibri" pitchFamily="34" charset="0"/>
              </a:rPr>
              <a:t> by Experts </a:t>
            </a:r>
          </a:p>
          <a:p>
            <a:pPr marL="514350" indent="22225">
              <a:spcBef>
                <a:spcPts val="600"/>
              </a:spcBef>
            </a:pPr>
            <a:r>
              <a:rPr lang="en-US" sz="2400" dirty="0" err="1" smtClean="0">
                <a:latin typeface="Britannic Bold" pitchFamily="34" charset="0"/>
              </a:rPr>
              <a:t>Ahli</a:t>
            </a:r>
            <a:r>
              <a:rPr lang="en-US" sz="2400" dirty="0" smtClean="0">
                <a:latin typeface="Britannic Bold" pitchFamily="34" charset="0"/>
              </a:rPr>
              <a:t> </a:t>
            </a:r>
            <a:r>
              <a:rPr lang="id-ID" sz="2400" dirty="0" smtClean="0">
                <a:latin typeface="Britannic Bold" pitchFamily="34" charset="0"/>
              </a:rPr>
              <a:t>Isi</a:t>
            </a:r>
            <a:r>
              <a:rPr lang="en-US" sz="2400" dirty="0" smtClean="0">
                <a:latin typeface="Britannic Bold" pitchFamily="34" charset="0"/>
              </a:rPr>
              <a:t> (Content Expert</a:t>
            </a:r>
            <a:r>
              <a:rPr lang="id-ID" sz="2400" dirty="0" smtClean="0">
                <a:latin typeface="Britannic Bold" pitchFamily="34" charset="0"/>
              </a:rPr>
              <a:t>s </a:t>
            </a:r>
            <a:r>
              <a:rPr lang="en-US" sz="2400" dirty="0" smtClean="0">
                <a:latin typeface="Britannic Bold" pitchFamily="34" charset="0"/>
              </a:rPr>
              <a:t>±</a:t>
            </a:r>
            <a:r>
              <a:rPr lang="id-ID" sz="2400" dirty="0" smtClean="0">
                <a:latin typeface="Britannic Bold" pitchFamily="34" charset="0"/>
              </a:rPr>
              <a:t> 3 orang), </a:t>
            </a:r>
            <a:r>
              <a:rPr lang="en-US" sz="2400" dirty="0" smtClean="0">
                <a:latin typeface="Britannic Bold" pitchFamily="34" charset="0"/>
              </a:rPr>
              <a:t>Instructional Designer</a:t>
            </a:r>
            <a:r>
              <a:rPr lang="id-ID" sz="2400" dirty="0" smtClean="0">
                <a:latin typeface="Britannic Bold" pitchFamily="34" charset="0"/>
              </a:rPr>
              <a:t>  1 orang, Ahli Tes dan Pengukuran 1 orang, </a:t>
            </a:r>
            <a:r>
              <a:rPr lang="en-US" sz="2400" dirty="0" smtClean="0">
                <a:latin typeface="Britannic Bold" pitchFamily="34" charset="0"/>
              </a:rPr>
              <a:t>Graphic Designer</a:t>
            </a:r>
            <a:r>
              <a:rPr lang="id-ID" sz="2400" dirty="0" smtClean="0">
                <a:latin typeface="Britannic Bold" pitchFamily="34" charset="0"/>
              </a:rPr>
              <a:t> 1 orang, </a:t>
            </a:r>
            <a:r>
              <a:rPr lang="en-US" sz="2400" dirty="0" err="1" smtClean="0">
                <a:latin typeface="Britannic Bold" pitchFamily="34" charset="0"/>
              </a:rPr>
              <a:t>Ahli</a:t>
            </a:r>
            <a:r>
              <a:rPr lang="en-US" sz="2400" dirty="0" smtClean="0">
                <a:latin typeface="Britannic Bold" pitchFamily="34" charset="0"/>
              </a:rPr>
              <a:t> </a:t>
            </a:r>
            <a:r>
              <a:rPr lang="en-US" sz="2400" dirty="0" err="1" smtClean="0">
                <a:latin typeface="Britannic Bold" pitchFamily="34" charset="0"/>
              </a:rPr>
              <a:t>Bahasa</a:t>
            </a:r>
            <a:r>
              <a:rPr lang="id-ID" sz="2400" dirty="0" smtClean="0">
                <a:latin typeface="Britannic Bold" pitchFamily="34" charset="0"/>
              </a:rPr>
              <a:t> 1 orang,</a:t>
            </a:r>
            <a:r>
              <a:rPr lang="en-US" sz="2400" dirty="0" err="1" smtClean="0">
                <a:latin typeface="Britannic Bold" pitchFamily="34" charset="0"/>
              </a:rPr>
              <a:t>Ahli</a:t>
            </a:r>
            <a:r>
              <a:rPr lang="en-US" sz="2400" dirty="0" smtClean="0">
                <a:latin typeface="Britannic Bold" pitchFamily="34" charset="0"/>
              </a:rPr>
              <a:t> </a:t>
            </a:r>
            <a:r>
              <a:rPr lang="id-ID" sz="2400" dirty="0" smtClean="0">
                <a:latin typeface="Britannic Bold" pitchFamily="34" charset="0"/>
              </a:rPr>
              <a:t>Produksi </a:t>
            </a:r>
            <a:r>
              <a:rPr lang="en-US" sz="2400" dirty="0" smtClean="0">
                <a:latin typeface="Britannic Bold" pitchFamily="34" charset="0"/>
              </a:rPr>
              <a:t>Media</a:t>
            </a:r>
            <a:r>
              <a:rPr lang="id-ID" sz="2400" dirty="0" smtClean="0">
                <a:latin typeface="Britannic Bold" pitchFamily="34" charset="0"/>
              </a:rPr>
              <a:t> Cetak 1 orang, Non Cetak 1 orang</a:t>
            </a:r>
            <a:endParaRPr lang="id-ID" sz="2400" dirty="0" smtClean="0">
              <a:latin typeface="Britannic Bold" pitchFamily="34" charset="0"/>
              <a:cs typeface="Calibri" pitchFamily="34" charset="0"/>
            </a:endParaRPr>
          </a:p>
          <a:p>
            <a:pPr marL="514350" indent="-514350">
              <a:spcBef>
                <a:spcPts val="600"/>
              </a:spcBef>
            </a:pPr>
            <a:r>
              <a:rPr lang="id-ID" sz="2800" dirty="0" smtClean="0">
                <a:latin typeface="Britannic Bold" pitchFamily="34" charset="0"/>
                <a:cs typeface="Calibri" pitchFamily="34" charset="0"/>
              </a:rPr>
              <a:t>2.  </a:t>
            </a:r>
            <a:r>
              <a:rPr lang="en-US" sz="2800" dirty="0" smtClean="0">
                <a:latin typeface="Britannic Bold" pitchFamily="34" charset="0"/>
                <a:cs typeface="Calibri" pitchFamily="34" charset="0"/>
              </a:rPr>
              <a:t>One</a:t>
            </a:r>
            <a:r>
              <a:rPr lang="id-ID" sz="2800" dirty="0" smtClean="0">
                <a:latin typeface="Britannic Bold" pitchFamily="34" charset="0"/>
                <a:cs typeface="Calibri" pitchFamily="34" charset="0"/>
              </a:rPr>
              <a:t> </a:t>
            </a:r>
            <a:r>
              <a:rPr lang="en-US" sz="2800" dirty="0" smtClean="0">
                <a:latin typeface="Britannic Bold" pitchFamily="34" charset="0"/>
                <a:cs typeface="Calibri" pitchFamily="34" charset="0"/>
              </a:rPr>
              <a:t>-</a:t>
            </a:r>
            <a:r>
              <a:rPr lang="id-ID" sz="2800" dirty="0" smtClean="0">
                <a:latin typeface="Britannic Bold" pitchFamily="34" charset="0"/>
                <a:cs typeface="Calibri" pitchFamily="34" charset="0"/>
              </a:rPr>
              <a:t> t</a:t>
            </a:r>
            <a:r>
              <a:rPr lang="en-US" sz="2800" dirty="0" smtClean="0">
                <a:latin typeface="Britannic Bold" pitchFamily="34" charset="0"/>
                <a:cs typeface="Calibri" pitchFamily="34" charset="0"/>
              </a:rPr>
              <a:t>o </a:t>
            </a:r>
            <a:r>
              <a:rPr lang="id-ID" sz="2800" dirty="0" smtClean="0">
                <a:latin typeface="Britannic Bold" pitchFamily="34" charset="0"/>
                <a:cs typeface="Calibri" pitchFamily="34" charset="0"/>
              </a:rPr>
              <a:t>– </a:t>
            </a:r>
            <a:r>
              <a:rPr lang="en-US" sz="2800" dirty="0" smtClean="0">
                <a:latin typeface="Britannic Bold" pitchFamily="34" charset="0"/>
                <a:cs typeface="Calibri" pitchFamily="34" charset="0"/>
              </a:rPr>
              <a:t>One</a:t>
            </a:r>
            <a:r>
              <a:rPr lang="id-ID" sz="2800" dirty="0" smtClean="0">
                <a:latin typeface="Britannic Bold" pitchFamily="34" charset="0"/>
                <a:cs typeface="Calibri" pitchFamily="34" charset="0"/>
              </a:rPr>
              <a:t> Evaluation by 3 Students</a:t>
            </a:r>
            <a:endParaRPr lang="en-US" sz="2800" dirty="0" smtClean="0">
              <a:latin typeface="Britannic Bold" pitchFamily="34" charset="0"/>
              <a:cs typeface="Calibri" pitchFamily="34" charset="0"/>
            </a:endParaRPr>
          </a:p>
          <a:p>
            <a:pPr marL="514350" indent="-514350">
              <a:spcBef>
                <a:spcPts val="600"/>
              </a:spcBef>
              <a:buAutoNum type="arabicPeriod" startAt="3"/>
            </a:pPr>
            <a:r>
              <a:rPr lang="en-US" sz="2800" dirty="0" smtClean="0">
                <a:latin typeface="Britannic Bold" pitchFamily="34" charset="0"/>
                <a:cs typeface="Calibri" pitchFamily="34" charset="0"/>
              </a:rPr>
              <a:t>Small-Group Evaluation</a:t>
            </a:r>
            <a:r>
              <a:rPr lang="id-ID" sz="2800" dirty="0" smtClean="0">
                <a:latin typeface="Britannic Bold" pitchFamily="34" charset="0"/>
                <a:cs typeface="Calibri" pitchFamily="34" charset="0"/>
              </a:rPr>
              <a:t> by 8-20 Students </a:t>
            </a:r>
          </a:p>
          <a:p>
            <a:pPr marL="514350" indent="-514350">
              <a:spcBef>
                <a:spcPts val="600"/>
              </a:spcBef>
              <a:buAutoNum type="arabicPeriod" startAt="3"/>
            </a:pPr>
            <a:r>
              <a:rPr lang="en-US" sz="2800" dirty="0" smtClean="0">
                <a:latin typeface="Britannic Bold" pitchFamily="34" charset="0"/>
                <a:cs typeface="Calibri" pitchFamily="34" charset="0"/>
              </a:rPr>
              <a:t>Field Trial</a:t>
            </a:r>
            <a:r>
              <a:rPr lang="id-ID" sz="2800" dirty="0" smtClean="0">
                <a:latin typeface="Britannic Bold" pitchFamily="34" charset="0"/>
                <a:cs typeface="Calibri" pitchFamily="34" charset="0"/>
              </a:rPr>
              <a:t> by ± 30 students</a:t>
            </a:r>
            <a:endParaRPr lang="en-US" sz="2800" dirty="0" smtClean="0">
              <a:latin typeface="Britannic Bold" pitchFamily="34" charset="0"/>
              <a:cs typeface="Calibri" pitchFamily="34" charset="0"/>
            </a:endParaRPr>
          </a:p>
          <a:p>
            <a:pPr marL="514350" indent="2714625"/>
            <a:endParaRPr lang="id-ID" sz="2800" dirty="0" smtClean="0">
              <a:solidFill>
                <a:srgbClr val="0000FF"/>
              </a:solidFill>
              <a:latin typeface="Calibri" pitchFamily="34" charset="0"/>
              <a:cs typeface="Calibri" pitchFamily="34" charset="0"/>
            </a:endParaRPr>
          </a:p>
        </p:txBody>
      </p:sp>
      <p:sp>
        <p:nvSpPr>
          <p:cNvPr id="8" name="Rectangle 7"/>
          <p:cNvSpPr/>
          <p:nvPr/>
        </p:nvSpPr>
        <p:spPr>
          <a:xfrm>
            <a:off x="6760655" y="6357958"/>
            <a:ext cx="2383345" cy="369332"/>
          </a:xfrm>
          <a:prstGeom prst="rect">
            <a:avLst/>
          </a:prstGeom>
        </p:spPr>
        <p:txBody>
          <a:bodyPr wrap="square">
            <a:spAutoFit/>
          </a:bodyPr>
          <a:lstStyle/>
          <a:p>
            <a:pPr>
              <a:defRPr/>
            </a:pPr>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5" name="Rectangle 4"/>
          <p:cNvSpPr/>
          <p:nvPr/>
        </p:nvSpPr>
        <p:spPr>
          <a:xfrm>
            <a:off x="1285852" y="5929330"/>
            <a:ext cx="6715172" cy="646331"/>
          </a:xfrm>
          <a:prstGeom prst="rect">
            <a:avLst/>
          </a:prstGeom>
        </p:spPr>
        <p:txBody>
          <a:bodyPr wrap="square">
            <a:spAutoFit/>
          </a:bodyPr>
          <a:lstStyle/>
          <a:p>
            <a:r>
              <a:rPr lang="en-US" dirty="0" smtClean="0">
                <a:solidFill>
                  <a:srgbClr val="003300"/>
                </a:solidFill>
                <a:latin typeface="Tw Cen MT" pitchFamily="34" charset="0"/>
              </a:rPr>
              <a:t>Dick, Walter</a:t>
            </a:r>
            <a:r>
              <a:rPr lang="id-ID" dirty="0" smtClean="0">
                <a:solidFill>
                  <a:srgbClr val="003300"/>
                </a:solidFill>
                <a:latin typeface="Tw Cen MT" pitchFamily="34" charset="0"/>
              </a:rPr>
              <a:t>.,</a:t>
            </a:r>
            <a:r>
              <a:rPr lang="en-US" dirty="0" smtClean="0">
                <a:solidFill>
                  <a:srgbClr val="003300"/>
                </a:solidFill>
                <a:latin typeface="Tw Cen MT" pitchFamily="34" charset="0"/>
              </a:rPr>
              <a:t> Carey, Lou</a:t>
            </a:r>
            <a:r>
              <a:rPr lang="id-ID" dirty="0" smtClean="0">
                <a:solidFill>
                  <a:srgbClr val="003300"/>
                </a:solidFill>
                <a:latin typeface="Tw Cen MT" pitchFamily="34" charset="0"/>
              </a:rPr>
              <a:t>.,</a:t>
            </a:r>
            <a:r>
              <a:rPr lang="en-US" dirty="0" smtClean="0">
                <a:solidFill>
                  <a:srgbClr val="003300"/>
                </a:solidFill>
                <a:latin typeface="Tw Cen MT" pitchFamily="34" charset="0"/>
              </a:rPr>
              <a:t> and Carey, James O. </a:t>
            </a:r>
            <a:r>
              <a:rPr lang="id-ID" dirty="0" smtClean="0">
                <a:solidFill>
                  <a:srgbClr val="003300"/>
                </a:solidFill>
                <a:latin typeface="Tw Cen MT" pitchFamily="34" charset="0"/>
              </a:rPr>
              <a:t>(</a:t>
            </a:r>
            <a:r>
              <a:rPr lang="en-US" dirty="0" smtClean="0">
                <a:solidFill>
                  <a:srgbClr val="003300"/>
                </a:solidFill>
                <a:latin typeface="Tw Cen MT" pitchFamily="34" charset="0"/>
              </a:rPr>
              <a:t>2009)</a:t>
            </a:r>
            <a:r>
              <a:rPr lang="id-ID" dirty="0" smtClean="0">
                <a:solidFill>
                  <a:srgbClr val="003300"/>
                </a:solidFill>
                <a:latin typeface="Tw Cen MT" pitchFamily="34" charset="0"/>
              </a:rPr>
              <a:t>. </a:t>
            </a:r>
            <a:r>
              <a:rPr lang="id-ID" i="1" dirty="0" smtClean="0">
                <a:solidFill>
                  <a:srgbClr val="003300"/>
                </a:solidFill>
                <a:latin typeface="Tw Cen MT" pitchFamily="34" charset="0"/>
              </a:rPr>
              <a:t>The Systematic Design of Instruction</a:t>
            </a:r>
            <a:r>
              <a:rPr lang="id-ID" dirty="0" smtClean="0">
                <a:solidFill>
                  <a:srgbClr val="003300"/>
                </a:solidFill>
                <a:latin typeface="Tw Cen MT" pitchFamily="34" charset="0"/>
              </a:rPr>
              <a:t>. New Jersey: Pearson. (pp.261-226)</a:t>
            </a:r>
            <a:endParaRPr lang="id-ID" dirty="0">
              <a:solidFill>
                <a:srgbClr val="0033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randombar(horizontal)">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bwMode="auto">
          <a:xfrm>
            <a:off x="1571604" y="357166"/>
            <a:ext cx="6286544" cy="928694"/>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algn="ctr"/>
            <a:r>
              <a:rPr lang="en-US" sz="3200" dirty="0" err="1" smtClean="0">
                <a:latin typeface="Britannic Bold" pitchFamily="34" charset="0"/>
                <a:cs typeface="Calibri" pitchFamily="34" charset="0"/>
              </a:rPr>
              <a:t>Instrumen</a:t>
            </a:r>
            <a:r>
              <a:rPr lang="en-US" sz="3200" dirty="0" smtClean="0">
                <a:latin typeface="Britannic Bold" pitchFamily="34" charset="0"/>
                <a:cs typeface="Calibri" pitchFamily="34" charset="0"/>
              </a:rPr>
              <a:t> </a:t>
            </a:r>
            <a:r>
              <a:rPr lang="en-US" sz="3200" dirty="0" err="1" smtClean="0">
                <a:latin typeface="Britannic Bold" pitchFamily="34" charset="0"/>
                <a:cs typeface="Calibri" pitchFamily="34" charset="0"/>
              </a:rPr>
              <a:t>Evaluasi</a:t>
            </a:r>
            <a:r>
              <a:rPr lang="en-US" sz="3200" dirty="0" smtClean="0">
                <a:latin typeface="Britannic Bold" pitchFamily="34" charset="0"/>
                <a:cs typeface="Calibri" pitchFamily="34" charset="0"/>
              </a:rPr>
              <a:t> </a:t>
            </a:r>
            <a:r>
              <a:rPr lang="en-US" sz="3200" dirty="0" err="1" smtClean="0">
                <a:latin typeface="Britannic Bold" pitchFamily="34" charset="0"/>
                <a:cs typeface="Calibri" pitchFamily="34" charset="0"/>
              </a:rPr>
              <a:t>Formatif</a:t>
            </a:r>
            <a:endParaRPr lang="en-US" sz="3200" dirty="0">
              <a:latin typeface="Britannic Bold" pitchFamily="34" charset="0"/>
              <a:cs typeface="Calibri" pitchFamily="34" charset="0"/>
            </a:endParaRPr>
          </a:p>
        </p:txBody>
      </p:sp>
      <p:sp>
        <p:nvSpPr>
          <p:cNvPr id="3" name="Rectangle 2"/>
          <p:cNvSpPr/>
          <p:nvPr/>
        </p:nvSpPr>
        <p:spPr>
          <a:xfrm>
            <a:off x="6760655" y="6357958"/>
            <a:ext cx="2383345" cy="369332"/>
          </a:xfrm>
          <a:prstGeom prst="rect">
            <a:avLst/>
          </a:prstGeom>
        </p:spPr>
        <p:txBody>
          <a:bodyPr wrap="square">
            <a:spAutoFit/>
          </a:bodyPr>
          <a:lstStyle/>
          <a:p>
            <a:pPr>
              <a:defRPr/>
            </a:pPr>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graphicFrame>
        <p:nvGraphicFramePr>
          <p:cNvPr id="6" name="Diagram 5"/>
          <p:cNvGraphicFramePr/>
          <p:nvPr/>
        </p:nvGraphicFramePr>
        <p:xfrm>
          <a:off x="1785918" y="207964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ndAc>
      <p:stSnd>
        <p:snd r:embed="rId2" name="camera.wav"/>
      </p:stSnd>
    </p:sndAc>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9</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tx1"/>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summative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1670" y="285728"/>
            <a:ext cx="5851282"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rPr>
              <a:t>Revisi Pembelajaran</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endParaRPr>
          </a:p>
        </p:txBody>
      </p:sp>
      <p:sp>
        <p:nvSpPr>
          <p:cNvPr id="4" name="TextBox 3"/>
          <p:cNvSpPr txBox="1"/>
          <p:nvPr/>
        </p:nvSpPr>
        <p:spPr>
          <a:xfrm>
            <a:off x="1357290" y="2000240"/>
            <a:ext cx="6786610" cy="3539430"/>
          </a:xfrm>
          <a:prstGeom prst="rect">
            <a:avLst/>
          </a:prstGeom>
          <a:noFill/>
        </p:spPr>
        <p:txBody>
          <a:bodyPr wrap="square" rtlCol="0">
            <a:spAutoFit/>
          </a:bodyPr>
          <a:lstStyle/>
          <a:p>
            <a:r>
              <a:rPr lang="id-ID" sz="3200" dirty="0" smtClean="0">
                <a:latin typeface="Britannic Bold" pitchFamily="34" charset="0"/>
              </a:rPr>
              <a:t>Revisi pembelajaran dilakukan empat kali sesuai dengan temuan penelitian evaluasi: </a:t>
            </a:r>
          </a:p>
          <a:p>
            <a:pPr indent="536575"/>
            <a:r>
              <a:rPr lang="id-ID" sz="3200" dirty="0" smtClean="0">
                <a:latin typeface="Britannic Bold" pitchFamily="34" charset="0"/>
              </a:rPr>
              <a:t>One-to-one experts, </a:t>
            </a:r>
          </a:p>
          <a:p>
            <a:pPr indent="536575"/>
            <a:r>
              <a:rPr lang="id-ID" sz="3200" dirty="0" smtClean="0">
                <a:latin typeface="Britannic Bold" pitchFamily="34" charset="0"/>
              </a:rPr>
              <a:t>One-to-one learners</a:t>
            </a:r>
          </a:p>
          <a:p>
            <a:pPr indent="536575"/>
            <a:r>
              <a:rPr lang="id-ID" sz="3200" dirty="0" smtClean="0">
                <a:latin typeface="Britannic Bold" pitchFamily="34" charset="0"/>
              </a:rPr>
              <a:t>Small-group evaluation</a:t>
            </a:r>
          </a:p>
          <a:p>
            <a:pPr indent="536575"/>
            <a:r>
              <a:rPr lang="id-ID" sz="3200" dirty="0" smtClean="0">
                <a:latin typeface="Britannic Bold" pitchFamily="34" charset="0"/>
              </a:rPr>
              <a:t>Field trial</a:t>
            </a:r>
            <a:endParaRPr lang="id-ID" sz="3200" dirty="0">
              <a:latin typeface="Britannic Bold" pitchFamily="34" charset="0"/>
            </a:endParaRPr>
          </a:p>
        </p:txBody>
      </p:sp>
    </p:spTree>
  </p:cSld>
  <p:clrMapOvr>
    <a:masterClrMapping/>
  </p:clrMapOvr>
  <p:transition>
    <p:sndAc>
      <p:stSnd>
        <p:snd r:embed="rId2" name="camera.wav"/>
      </p:stSnd>
    </p:sndAc>
  </p:transition>
</p:sld>
</file>

<file path=ppt/slides/slide12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10</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7929586" y="4643446"/>
            <a:ext cx="1143008" cy="1143008"/>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01024" y="4679588"/>
            <a:ext cx="1000132" cy="1092607"/>
          </a:xfrm>
          <a:prstGeom prst="rect">
            <a:avLst/>
          </a:prstGeom>
          <a:solidFill>
            <a:schemeClr val="tx1"/>
          </a:solidFill>
        </p:spPr>
        <p:txBody>
          <a:bodyPr wrap="square" rtlCol="0">
            <a:spAutoFit/>
          </a:bodyPr>
          <a:lstStyle/>
          <a:p>
            <a:r>
              <a:rPr lang="en-US" sz="1300" dirty="0" smtClean="0">
                <a:solidFill>
                  <a:schemeClr val="bg1"/>
                </a:solidFill>
                <a:latin typeface="Britannic Bold" pitchFamily="34" charset="0"/>
              </a:rPr>
              <a:t>Design and Conduct summative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214414" y="285728"/>
            <a:ext cx="7358082" cy="1077218"/>
          </a:xfrm>
          <a:prstGeom prst="rect">
            <a:avLst/>
          </a:prstGeom>
          <a:noFill/>
          <a:ln w="9525">
            <a:noFill/>
            <a:miter lim="800000"/>
            <a:headEnd/>
            <a:tailEnd/>
          </a:ln>
        </p:spPr>
        <p:txBody>
          <a:bodyPr wrap="square">
            <a:spAutoFit/>
          </a:bodyPr>
          <a:lstStyle/>
          <a:p>
            <a:pPr algn="ctr"/>
            <a:r>
              <a:rPr lang="en-US" sz="4000" b="1" dirty="0" err="1" smtClean="0">
                <a:solidFill>
                  <a:srgbClr val="0000CC"/>
                </a:solidFill>
                <a:latin typeface="Britannic Bold" pitchFamily="34" charset="0"/>
                <a:cs typeface="Calibri" pitchFamily="34" charset="0"/>
              </a:rPr>
              <a:t>Evaluasi</a:t>
            </a:r>
            <a:r>
              <a:rPr lang="en-US" sz="4000" b="1" dirty="0" smtClean="0">
                <a:solidFill>
                  <a:srgbClr val="0000CC"/>
                </a:solidFill>
                <a:latin typeface="Britannic Bold" pitchFamily="34" charset="0"/>
                <a:cs typeface="Calibri" pitchFamily="34" charset="0"/>
              </a:rPr>
              <a:t> </a:t>
            </a:r>
            <a:r>
              <a:rPr lang="id-ID" sz="4000" b="1" dirty="0" smtClean="0">
                <a:solidFill>
                  <a:srgbClr val="0000CC"/>
                </a:solidFill>
                <a:latin typeface="Britannic Bold" pitchFamily="34" charset="0"/>
                <a:cs typeface="Calibri" pitchFamily="34" charset="0"/>
              </a:rPr>
              <a:t>Sumatif</a:t>
            </a:r>
          </a:p>
          <a:p>
            <a:pPr algn="ctr"/>
            <a:r>
              <a:rPr lang="id-ID" sz="2400" dirty="0" smtClean="0">
                <a:solidFill>
                  <a:srgbClr val="0000FF"/>
                </a:solidFill>
                <a:latin typeface="Britannic Bold" pitchFamily="34" charset="0"/>
                <a:cs typeface="Calibri" pitchFamily="34" charset="0"/>
              </a:rPr>
              <a:t>(oleh Evaluator Eksternal)</a:t>
            </a:r>
            <a:endParaRPr lang="en-US" sz="2400" dirty="0">
              <a:solidFill>
                <a:srgbClr val="0000FF"/>
              </a:solidFill>
              <a:latin typeface="Britannic Bold" pitchFamily="34" charset="0"/>
              <a:cs typeface="Calibri" pitchFamily="34" charset="0"/>
            </a:endParaRPr>
          </a:p>
        </p:txBody>
      </p:sp>
      <p:sp>
        <p:nvSpPr>
          <p:cNvPr id="4" name="TextBox 3"/>
          <p:cNvSpPr txBox="1"/>
          <p:nvPr/>
        </p:nvSpPr>
        <p:spPr>
          <a:xfrm>
            <a:off x="571472" y="1428736"/>
            <a:ext cx="8072494" cy="4493538"/>
          </a:xfrm>
          <a:prstGeom prst="rect">
            <a:avLst/>
          </a:prstGeom>
          <a:noFill/>
        </p:spPr>
        <p:txBody>
          <a:bodyPr wrap="square" rtlCol="0">
            <a:spAutoFit/>
          </a:bodyPr>
          <a:lstStyle/>
          <a:p>
            <a:pPr>
              <a:tabLst>
                <a:tab pos="538163" algn="l"/>
              </a:tabLst>
            </a:pPr>
            <a:r>
              <a:rPr lang="id-ID" sz="2600" dirty="0" smtClean="0">
                <a:latin typeface="Britannic Bold" pitchFamily="34" charset="0"/>
              </a:rPr>
              <a:t>Evaluasi sumatif dilakukan oleh tim dan nara sumber yang  tidak terlibat dalam proses pengembangan. </a:t>
            </a:r>
          </a:p>
          <a:p>
            <a:pPr marL="1074738" indent="-812800">
              <a:tabLst>
                <a:tab pos="538163" algn="l"/>
              </a:tabLst>
            </a:pPr>
            <a:r>
              <a:rPr lang="id-ID" sz="2600" dirty="0" smtClean="0">
                <a:latin typeface="Britannic Bold" pitchFamily="34" charset="0"/>
              </a:rPr>
              <a:t>Tujuan evaluasi sumatif</a:t>
            </a:r>
          </a:p>
          <a:p>
            <a:pPr marL="1074738" indent="-538163">
              <a:buBlip>
                <a:blip r:embed="rId3"/>
              </a:buBlip>
              <a:tabLst>
                <a:tab pos="538163" algn="l"/>
              </a:tabLst>
            </a:pPr>
            <a:r>
              <a:rPr lang="id-ID" sz="2600" dirty="0" smtClean="0">
                <a:latin typeface="Britannic Bold" pitchFamily="34" charset="0"/>
              </a:rPr>
              <a:t>Mendokumentasikan pelaksanaan pembelajaran </a:t>
            </a:r>
          </a:p>
          <a:p>
            <a:pPr marL="1074738" indent="-538163">
              <a:buBlip>
                <a:blip r:embed="rId3"/>
              </a:buBlip>
              <a:tabLst>
                <a:tab pos="538163" algn="l"/>
              </a:tabLst>
            </a:pPr>
            <a:r>
              <a:rPr lang="id-ID" sz="2600" dirty="0" smtClean="0">
                <a:latin typeface="Britannic Bold" pitchFamily="34" charset="0"/>
              </a:rPr>
              <a:t>Mengukur efektivitas pembelajaran</a:t>
            </a:r>
          </a:p>
          <a:p>
            <a:pPr marL="1074738" indent="-538163">
              <a:buBlip>
                <a:blip r:embed="rId3"/>
              </a:buBlip>
              <a:tabLst>
                <a:tab pos="538163" algn="l"/>
              </a:tabLst>
            </a:pPr>
            <a:r>
              <a:rPr lang="id-ID" sz="2600" dirty="0" smtClean="0">
                <a:latin typeface="Britannic Bold" pitchFamily="34" charset="0"/>
              </a:rPr>
              <a:t>Merekomendasikan diteruskan atau dihentikan penggunaan model pembelajaran yang sedang dievaluasi</a:t>
            </a:r>
          </a:p>
          <a:p>
            <a:pPr marL="1074738" indent="-538163">
              <a:tabLst>
                <a:tab pos="538163" algn="l"/>
              </a:tabLst>
            </a:pPr>
            <a:endParaRPr lang="id-ID" sz="2600" dirty="0" smtClean="0">
              <a:latin typeface="Britannic Bold" pitchFamily="34" charset="0"/>
            </a:endParaRPr>
          </a:p>
          <a:p>
            <a:pPr marL="441325" indent="-441325">
              <a:buBlip>
                <a:blip r:embed="rId3"/>
              </a:buBlip>
            </a:pPr>
            <a:endParaRPr lang="id-ID" sz="2600" dirty="0">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214686"/>
            <a:ext cx="7286676" cy="2123658"/>
          </a:xfrm>
          <a:prstGeom prst="rect">
            <a:avLst/>
          </a:prstGeom>
          <a:noFill/>
        </p:spPr>
        <p:txBody>
          <a:bodyPr wrap="square" rtlCol="0">
            <a:spAutoFit/>
          </a:bodyPr>
          <a:lstStyle/>
          <a:p>
            <a:pPr algn="ctr"/>
            <a:r>
              <a:rPr lang="id-ID" sz="4400" dirty="0" smtClean="0">
                <a:solidFill>
                  <a:srgbClr val="0000CC"/>
                </a:solidFill>
                <a:latin typeface="Britannic Bold" pitchFamily="34" charset="0"/>
              </a:rPr>
              <a:t>Apa dan Bagaimana </a:t>
            </a:r>
            <a:r>
              <a:rPr lang="id-ID" sz="4400" i="1" dirty="0" smtClean="0">
                <a:solidFill>
                  <a:srgbClr val="0000CC"/>
                </a:solidFill>
                <a:latin typeface="Britannic Bold" pitchFamily="34" charset="0"/>
              </a:rPr>
              <a:t>Research and Development  </a:t>
            </a:r>
            <a:r>
              <a:rPr lang="id-ID" sz="4400" dirty="0" smtClean="0">
                <a:solidFill>
                  <a:srgbClr val="0000CC"/>
                </a:solidFill>
                <a:latin typeface="Britannic Bold" pitchFamily="34" charset="0"/>
              </a:rPr>
              <a:t>(R &amp; D) ?</a:t>
            </a:r>
            <a:endParaRPr lang="id-ID" sz="4400" dirty="0">
              <a:solidFill>
                <a:srgbClr val="0000CC"/>
              </a:solidFill>
              <a:latin typeface="Britannic Bold" pitchFamily="34" charset="0"/>
            </a:endParaRPr>
          </a:p>
        </p:txBody>
      </p:sp>
      <p:pic>
        <p:nvPicPr>
          <p:cNvPr id="2050" name="Picture 2" descr="G:\CARTOON COMPLETE\CARTOON 4\0511-0805-1314-2519.jpg.png"/>
          <p:cNvPicPr>
            <a:picLocks noChangeAspect="1" noChangeArrowheads="1"/>
          </p:cNvPicPr>
          <p:nvPr/>
        </p:nvPicPr>
        <p:blipFill>
          <a:blip r:embed="rId3"/>
          <a:srcRect/>
          <a:stretch>
            <a:fillRect/>
          </a:stretch>
        </p:blipFill>
        <p:spPr bwMode="auto">
          <a:xfrm>
            <a:off x="4357686" y="857232"/>
            <a:ext cx="4354535" cy="2357454"/>
          </a:xfrm>
          <a:prstGeom prst="rect">
            <a:avLst/>
          </a:prstGeom>
          <a:noFill/>
        </p:spPr>
      </p:pic>
    </p:spTree>
  </p:cSld>
  <p:clrMapOvr>
    <a:masterClrMapping/>
  </p:clrMapOvr>
  <p:transition spd="slow">
    <p:diamond/>
    <p:sndAc>
      <p:stSnd>
        <p:snd r:embed="rId2" name="camera.wav"/>
      </p:stSnd>
    </p:sndAc>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1857364"/>
            <a:ext cx="7572428" cy="3108543"/>
          </a:xfrm>
          <a:prstGeom prst="rect">
            <a:avLst/>
          </a:prstGeom>
          <a:noFill/>
        </p:spPr>
        <p:txBody>
          <a:bodyPr wrap="square" rtlCol="0">
            <a:spAutoFit/>
          </a:bodyPr>
          <a:lstStyle/>
          <a:p>
            <a:r>
              <a:rPr lang="id-ID" sz="2800" dirty="0" smtClean="0">
                <a:latin typeface="Britannic Bold" pitchFamily="34" charset="0"/>
              </a:rPr>
              <a:t>Catatn :</a:t>
            </a:r>
          </a:p>
          <a:p>
            <a:r>
              <a:rPr lang="id-ID" sz="2800" dirty="0" smtClean="0">
                <a:latin typeface="Britannic Bold" pitchFamily="34" charset="0"/>
              </a:rPr>
              <a:t>Karena dilakukan oleh evaluator eksternal maka temuan evaluasi sumatif bersifat lebih obyektif, mempunyai kekuatan moral, kredibilitas, dan legitimasi </a:t>
            </a:r>
            <a:r>
              <a:rPr lang="id-ID" sz="2800" dirty="0" smtClean="0">
                <a:solidFill>
                  <a:srgbClr val="FF0000"/>
                </a:solidFill>
                <a:latin typeface="Britannic Bold" pitchFamily="34" charset="0"/>
              </a:rPr>
              <a:t>sehingga dapat digunakan sebagai bahan advokasi oleh pengambil keputusan</a:t>
            </a:r>
            <a:endParaRPr lang="id-ID" sz="2800" dirty="0">
              <a:solidFill>
                <a:srgbClr val="FF0000"/>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4" name="Up Ribbon 3"/>
          <p:cNvSpPr/>
          <p:nvPr/>
        </p:nvSpPr>
        <p:spPr bwMode="auto">
          <a:xfrm>
            <a:off x="214314" y="1285860"/>
            <a:ext cx="8429652" cy="2571768"/>
          </a:xfrm>
          <a:prstGeom prst="ribbon2">
            <a:avLst/>
          </a:prstGeom>
          <a:solidFill>
            <a:schemeClr val="bg1"/>
          </a:solidFill>
          <a:ln>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id-ID" sz="3200" b="1" dirty="0" smtClean="0">
                <a:solidFill>
                  <a:srgbClr val="0000CC"/>
                </a:solidFill>
                <a:effectLst>
                  <a:outerShdw blurRad="38100" dist="38100" dir="2700000" algn="tl">
                    <a:srgbClr val="000000">
                      <a:alpha val="43137"/>
                    </a:srgbClr>
                  </a:outerShdw>
                </a:effectLst>
                <a:latin typeface="Broadway" pitchFamily="82" charset="0"/>
              </a:rPr>
              <a:t>Terima Kasih </a:t>
            </a:r>
            <a:endParaRPr lang="en-US" sz="3200" b="1" dirty="0" smtClean="0">
              <a:solidFill>
                <a:srgbClr val="0000CC"/>
              </a:solidFill>
              <a:effectLst>
                <a:outerShdw blurRad="38100" dist="38100" dir="2700000" algn="tl">
                  <a:srgbClr val="000000">
                    <a:alpha val="43137"/>
                  </a:srgbClr>
                </a:outerShdw>
              </a:effectLst>
              <a:latin typeface="Broadway" pitchFamily="82" charset="0"/>
            </a:endParaRPr>
          </a:p>
          <a:p>
            <a:pPr algn="ctr"/>
            <a:r>
              <a:rPr lang="id-ID" sz="3200" b="1" dirty="0" smtClean="0">
                <a:solidFill>
                  <a:srgbClr val="0000CC"/>
                </a:solidFill>
                <a:effectLst>
                  <a:outerShdw blurRad="38100" dist="38100" dir="2700000" algn="tl">
                    <a:srgbClr val="000000">
                      <a:alpha val="43137"/>
                    </a:srgbClr>
                  </a:outerShdw>
                </a:effectLst>
                <a:latin typeface="Broadway" pitchFamily="82" charset="0"/>
              </a:rPr>
              <a:t>Atas Perhatian </a:t>
            </a:r>
          </a:p>
          <a:p>
            <a:pPr algn="ctr"/>
            <a:r>
              <a:rPr lang="id-ID" sz="3200" b="1" dirty="0" smtClean="0">
                <a:solidFill>
                  <a:srgbClr val="0000CC"/>
                </a:solidFill>
                <a:effectLst>
                  <a:outerShdw blurRad="38100" dist="38100" dir="2700000" algn="tl">
                    <a:srgbClr val="000000">
                      <a:alpha val="43137"/>
                    </a:srgbClr>
                  </a:outerShdw>
                </a:effectLst>
                <a:latin typeface="Broadway" pitchFamily="82" charset="0"/>
              </a:rPr>
              <a:t>Anda</a:t>
            </a:r>
            <a:endParaRPr lang="en-US" sz="3200" dirty="0">
              <a:latin typeface="Broadway" pitchFamily="82" charset="0"/>
              <a:cs typeface="Calibri" pitchFamily="34" charset="0"/>
            </a:endParaRPr>
          </a:p>
        </p:txBody>
      </p:sp>
      <p:sp>
        <p:nvSpPr>
          <p:cNvPr id="6" name="TextBox 5"/>
          <p:cNvSpPr txBox="1"/>
          <p:nvPr/>
        </p:nvSpPr>
        <p:spPr>
          <a:xfrm>
            <a:off x="714348" y="4429132"/>
            <a:ext cx="8001056" cy="1432149"/>
          </a:xfrm>
          <a:prstGeom prst="rect">
            <a:avLst/>
          </a:prstGeom>
          <a:noFill/>
        </p:spPr>
        <p:txBody>
          <a:bodyPr wrap="square" rtlCol="0">
            <a:prstTxWarp prst="textDoubleWave1">
              <a:avLst/>
            </a:prstTxWarp>
            <a:spAutoFit/>
          </a:bodyPr>
          <a:lstStyle/>
          <a:p>
            <a:pPr algn="ctr"/>
            <a:r>
              <a:rPr lang="id-ID" sz="3600" b="1" dirty="0" smtClean="0">
                <a:solidFill>
                  <a:srgbClr val="FFFF00"/>
                </a:solidFill>
                <a:effectLst>
                  <a:outerShdw blurRad="38100" dist="38100" dir="2700000" algn="tl">
                    <a:srgbClr val="000000">
                      <a:alpha val="43137"/>
                    </a:srgbClr>
                  </a:outerShdw>
                </a:effectLst>
                <a:latin typeface="Monotype Corsiva" pitchFamily="66" charset="0"/>
              </a:rPr>
              <a:t>Semoga  Workshops ini  Bermanfaat</a:t>
            </a:r>
          </a:p>
        </p:txBody>
      </p:sp>
    </p:spTree>
  </p:cSld>
  <p:clrMapOvr>
    <a:masterClrMapping/>
  </p:clrMapOvr>
  <p:transition spd="slow">
    <p:sndAc>
      <p:stSnd>
        <p:snd r:embed="rId2"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28662" y="2573720"/>
            <a:ext cx="7286676" cy="1569660"/>
          </a:xfrm>
          <a:prstGeom prst="rect">
            <a:avLst/>
          </a:prstGeom>
        </p:spPr>
        <p:txBody>
          <a:bodyPr wrap="square">
            <a:spAutoFit/>
          </a:bodyPr>
          <a:lstStyle/>
          <a:p>
            <a:pPr marL="536575" indent="-536575">
              <a:defRPr/>
            </a:pPr>
            <a:r>
              <a:rPr lang="id-ID" sz="3200" dirty="0" smtClean="0">
                <a:latin typeface="Britannic Bold" pitchFamily="34" charset="0"/>
              </a:rPr>
              <a:t>1. </a:t>
            </a:r>
            <a:r>
              <a:rPr lang="en-US" sz="3200" dirty="0" smtClean="0">
                <a:latin typeface="Britannic Bold" pitchFamily="34" charset="0"/>
              </a:rPr>
              <a:t>R&amp;D is a process used to develop and validate educational products.</a:t>
            </a:r>
          </a:p>
          <a:p>
            <a:pPr>
              <a:defRPr/>
            </a:pPr>
            <a:endParaRPr lang="en-US" sz="3200" dirty="0">
              <a:solidFill>
                <a:srgbClr val="800080"/>
              </a:solidFill>
              <a:latin typeface="Britannic Bold" pitchFamily="34" charset="0"/>
            </a:endParaRPr>
          </a:p>
        </p:txBody>
      </p:sp>
      <p:sp>
        <p:nvSpPr>
          <p:cNvPr id="7" name="TextBox 6"/>
          <p:cNvSpPr txBox="1"/>
          <p:nvPr/>
        </p:nvSpPr>
        <p:spPr>
          <a:xfrm>
            <a:off x="714348" y="4291620"/>
            <a:ext cx="7929618" cy="923330"/>
          </a:xfrm>
          <a:prstGeom prst="rect">
            <a:avLst/>
          </a:prstGeom>
          <a:noFill/>
        </p:spPr>
        <p:txBody>
          <a:bodyPr wrap="square" rtlCol="0">
            <a:spAutoFit/>
          </a:bodyPr>
          <a:lstStyle/>
          <a:p>
            <a:pPr>
              <a:defRPr/>
            </a:pPr>
            <a:r>
              <a:rPr lang="en-US" dirty="0" smtClean="0">
                <a:solidFill>
                  <a:srgbClr val="800080"/>
                </a:solidFill>
                <a:latin typeface="Tw Cen MT" pitchFamily="34" charset="0"/>
              </a:rPr>
              <a:t>Borg, Walter R., and Gall, Meredith </a:t>
            </a:r>
            <a:r>
              <a:rPr lang="en-US" dirty="0" err="1" smtClean="0">
                <a:solidFill>
                  <a:srgbClr val="800080"/>
                </a:solidFill>
                <a:latin typeface="Tw Cen MT" pitchFamily="34" charset="0"/>
              </a:rPr>
              <a:t>Darmein</a:t>
            </a:r>
            <a:r>
              <a:rPr lang="en-US" dirty="0" smtClean="0">
                <a:solidFill>
                  <a:srgbClr val="800080"/>
                </a:solidFill>
                <a:latin typeface="Tw Cen MT" pitchFamily="34" charset="0"/>
              </a:rPr>
              <a:t> (1983).</a:t>
            </a:r>
          </a:p>
          <a:p>
            <a:pPr>
              <a:defRPr/>
            </a:pPr>
            <a:r>
              <a:rPr lang="en-US" i="1" dirty="0" smtClean="0">
                <a:solidFill>
                  <a:srgbClr val="800080"/>
                </a:solidFill>
                <a:latin typeface="Tw Cen MT" pitchFamily="34" charset="0"/>
              </a:rPr>
              <a:t>Educational Research : An Introduction. 4</a:t>
            </a:r>
            <a:r>
              <a:rPr lang="en-US" i="1" baseline="30000" dirty="0" smtClean="0">
                <a:solidFill>
                  <a:srgbClr val="800080"/>
                </a:solidFill>
                <a:latin typeface="Tw Cen MT" pitchFamily="34" charset="0"/>
              </a:rPr>
              <a:t>th</a:t>
            </a:r>
            <a:r>
              <a:rPr lang="en-US" i="1" dirty="0" smtClean="0">
                <a:solidFill>
                  <a:srgbClr val="800080"/>
                </a:solidFill>
                <a:latin typeface="Tw Cen MT" pitchFamily="34" charset="0"/>
              </a:rPr>
              <a:t> ed.</a:t>
            </a:r>
            <a:r>
              <a:rPr lang="en-US" dirty="0" smtClean="0">
                <a:solidFill>
                  <a:srgbClr val="800080"/>
                </a:solidFill>
                <a:latin typeface="Tw Cen MT" pitchFamily="34" charset="0"/>
              </a:rPr>
              <a:t> New</a:t>
            </a:r>
            <a:r>
              <a:rPr lang="id-ID" dirty="0" smtClean="0">
                <a:solidFill>
                  <a:srgbClr val="800080"/>
                </a:solidFill>
                <a:latin typeface="Tw Cen MT" pitchFamily="34" charset="0"/>
              </a:rPr>
              <a:t> Y</a:t>
            </a:r>
            <a:r>
              <a:rPr lang="en-US" dirty="0" err="1" smtClean="0">
                <a:solidFill>
                  <a:srgbClr val="800080"/>
                </a:solidFill>
                <a:latin typeface="Tw Cen MT" pitchFamily="34" charset="0"/>
              </a:rPr>
              <a:t>ork</a:t>
            </a:r>
            <a:r>
              <a:rPr lang="en-US" dirty="0" smtClean="0">
                <a:solidFill>
                  <a:srgbClr val="800080"/>
                </a:solidFill>
                <a:latin typeface="Tw Cen MT" pitchFamily="34" charset="0"/>
              </a:rPr>
              <a:t>:</a:t>
            </a:r>
            <a:r>
              <a:rPr lang="id-ID" dirty="0" smtClean="0">
                <a:solidFill>
                  <a:srgbClr val="800080"/>
                </a:solidFill>
                <a:latin typeface="Tw Cen MT" pitchFamily="34" charset="0"/>
              </a:rPr>
              <a:t> </a:t>
            </a:r>
            <a:r>
              <a:rPr lang="en-US" dirty="0" smtClean="0">
                <a:solidFill>
                  <a:srgbClr val="800080"/>
                </a:solidFill>
                <a:latin typeface="Tw Cen MT" pitchFamily="34" charset="0"/>
              </a:rPr>
              <a:t>Longman Inc</a:t>
            </a:r>
            <a:r>
              <a:rPr lang="id-ID" dirty="0" smtClean="0">
                <a:solidFill>
                  <a:srgbClr val="800080"/>
                </a:solidFill>
                <a:latin typeface="Tw Cen MT" pitchFamily="34" charset="0"/>
              </a:rPr>
              <a:t>.</a:t>
            </a:r>
            <a:r>
              <a:rPr lang="en-US" dirty="0" smtClean="0">
                <a:solidFill>
                  <a:srgbClr val="800080"/>
                </a:solidFill>
                <a:latin typeface="Tw Cen MT" pitchFamily="34" charset="0"/>
              </a:rPr>
              <a:t> </a:t>
            </a:r>
            <a:r>
              <a:rPr lang="id-ID" dirty="0" smtClean="0">
                <a:solidFill>
                  <a:srgbClr val="800080"/>
                </a:solidFill>
                <a:latin typeface="Tw Cen MT" pitchFamily="34" charset="0"/>
              </a:rPr>
              <a:t>(p</a:t>
            </a:r>
            <a:r>
              <a:rPr lang="en-US" dirty="0" smtClean="0">
                <a:solidFill>
                  <a:srgbClr val="800080"/>
                </a:solidFill>
                <a:latin typeface="Tw Cen MT" pitchFamily="34" charset="0"/>
              </a:rPr>
              <a:t>p. 772</a:t>
            </a:r>
            <a:r>
              <a:rPr lang="id-ID" dirty="0" smtClean="0">
                <a:solidFill>
                  <a:srgbClr val="800080"/>
                </a:solidFill>
                <a:latin typeface="Tw Cen MT" pitchFamily="34" charset="0"/>
              </a:rPr>
              <a:t>-798)</a:t>
            </a:r>
            <a:endParaRPr lang="en-US" dirty="0" smtClean="0">
              <a:solidFill>
                <a:srgbClr val="800080"/>
              </a:solidFill>
              <a:latin typeface="Tw Cen MT" pitchFamily="34" charset="0"/>
            </a:endParaRPr>
          </a:p>
          <a:p>
            <a:endParaRPr lang="en-US" dirty="0">
              <a:latin typeface="Tw Cen MT" pitchFamily="34" charset="0"/>
            </a:endParaRPr>
          </a:p>
        </p:txBody>
      </p:sp>
      <p:sp>
        <p:nvSpPr>
          <p:cNvPr id="9" name="Rectangle 8"/>
          <p:cNvSpPr/>
          <p:nvPr/>
        </p:nvSpPr>
        <p:spPr>
          <a:xfrm>
            <a:off x="6903563"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10" name="Rounded Rectangle 9"/>
          <p:cNvSpPr/>
          <p:nvPr/>
        </p:nvSpPr>
        <p:spPr bwMode="auto">
          <a:xfrm>
            <a:off x="1643042" y="142852"/>
            <a:ext cx="7429552" cy="1071570"/>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en-US" sz="3200" dirty="0" smtClean="0">
                <a:solidFill>
                  <a:schemeClr val="bg1"/>
                </a:solidFill>
                <a:latin typeface="Britannic Bold" pitchFamily="34" charset="0"/>
              </a:rPr>
              <a:t>Educational Research and Development </a:t>
            </a:r>
          </a:p>
          <a:p>
            <a:pPr algn="ctr"/>
            <a:r>
              <a:rPr lang="en-US" sz="3200" dirty="0" smtClean="0">
                <a:solidFill>
                  <a:schemeClr val="bg1"/>
                </a:solidFill>
                <a:latin typeface="Britannic Bold" pitchFamily="34" charset="0"/>
              </a:rPr>
              <a:t>(R&amp;D) or Research-Based Development</a:t>
            </a:r>
            <a:endParaRPr lang="en-US" sz="3200" dirty="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2910" y="1857364"/>
            <a:ext cx="7215238" cy="2893100"/>
          </a:xfrm>
          <a:prstGeom prst="rect">
            <a:avLst/>
          </a:prstGeom>
        </p:spPr>
        <p:txBody>
          <a:bodyPr wrap="square">
            <a:spAutoFit/>
          </a:bodyPr>
          <a:lstStyle/>
          <a:p>
            <a:pPr marL="449263" indent="-449263" algn="just">
              <a:defRPr/>
            </a:pPr>
            <a:r>
              <a:rPr lang="id-ID" sz="2600" dirty="0" smtClean="0">
                <a:latin typeface="Britannic Bold" pitchFamily="34" charset="0"/>
              </a:rPr>
              <a:t>2. Research and development is an industry – based development model in which the finding of research are used </a:t>
            </a:r>
            <a:r>
              <a:rPr lang="id-ID" sz="2600" dirty="0" smtClean="0">
                <a:solidFill>
                  <a:srgbClr val="FF0000"/>
                </a:solidFill>
                <a:latin typeface="Britannic Bold" pitchFamily="34" charset="0"/>
              </a:rPr>
              <a:t>to design new products</a:t>
            </a:r>
            <a:r>
              <a:rPr lang="id-ID" sz="2600" dirty="0" smtClean="0">
                <a:latin typeface="Britannic Bold" pitchFamily="34" charset="0"/>
              </a:rPr>
              <a:t> and procedures, which then are </a:t>
            </a:r>
            <a:r>
              <a:rPr lang="id-ID" sz="2600" dirty="0" smtClean="0">
                <a:solidFill>
                  <a:srgbClr val="FF0000"/>
                </a:solidFill>
                <a:latin typeface="Britannic Bold" pitchFamily="34" charset="0"/>
              </a:rPr>
              <a:t>systematically</a:t>
            </a:r>
            <a:r>
              <a:rPr lang="id-ID" sz="2600" dirty="0" smtClean="0">
                <a:latin typeface="Britannic Bold" pitchFamily="34" charset="0"/>
              </a:rPr>
              <a:t>, </a:t>
            </a:r>
            <a:r>
              <a:rPr lang="id-ID" sz="2600" dirty="0" smtClean="0">
                <a:solidFill>
                  <a:srgbClr val="FF0000"/>
                </a:solidFill>
                <a:latin typeface="Britannic Bold" pitchFamily="34" charset="0"/>
              </a:rPr>
              <a:t>evaluated and refined field – tested </a:t>
            </a:r>
            <a:r>
              <a:rPr lang="id-ID" sz="2600" dirty="0" smtClean="0">
                <a:latin typeface="Britannic Bold" pitchFamily="34" charset="0"/>
              </a:rPr>
              <a:t>until they meet specified criteria of </a:t>
            </a:r>
            <a:r>
              <a:rPr lang="id-ID" sz="2600" dirty="0" smtClean="0">
                <a:solidFill>
                  <a:srgbClr val="FF0000"/>
                </a:solidFill>
                <a:latin typeface="Britannic Bold" pitchFamily="34" charset="0"/>
              </a:rPr>
              <a:t>effectiveness, quality, or similar standars</a:t>
            </a:r>
            <a:r>
              <a:rPr lang="id-ID" sz="2600" dirty="0" smtClean="0">
                <a:latin typeface="Britannic Bold" pitchFamily="34" charset="0"/>
              </a:rPr>
              <a:t>.</a:t>
            </a:r>
            <a:endParaRPr lang="en-US" sz="2600" dirty="0">
              <a:latin typeface="Britannic Bold" pitchFamily="34" charset="0"/>
            </a:endParaRPr>
          </a:p>
        </p:txBody>
      </p:sp>
      <p:sp>
        <p:nvSpPr>
          <p:cNvPr id="7" name="TextBox 6"/>
          <p:cNvSpPr txBox="1"/>
          <p:nvPr/>
        </p:nvSpPr>
        <p:spPr>
          <a:xfrm>
            <a:off x="1000100" y="4929198"/>
            <a:ext cx="7429552" cy="984885"/>
          </a:xfrm>
          <a:prstGeom prst="rect">
            <a:avLst/>
          </a:prstGeom>
          <a:noFill/>
        </p:spPr>
        <p:txBody>
          <a:bodyPr wrap="square" rtlCol="0">
            <a:spAutoFit/>
          </a:bodyPr>
          <a:lstStyle/>
          <a:p>
            <a:pPr>
              <a:defRPr/>
            </a:pPr>
            <a:r>
              <a:rPr lang="en-US" sz="2000" dirty="0" smtClean="0">
                <a:solidFill>
                  <a:srgbClr val="800080"/>
                </a:solidFill>
                <a:latin typeface="Tw Cen MT Condensed" pitchFamily="34" charset="0"/>
              </a:rPr>
              <a:t> Gall, Meredith</a:t>
            </a:r>
            <a:r>
              <a:rPr lang="id-ID" sz="2000" dirty="0" smtClean="0">
                <a:solidFill>
                  <a:srgbClr val="800080"/>
                </a:solidFill>
                <a:latin typeface="Tw Cen MT Condensed" pitchFamily="34" charset="0"/>
              </a:rPr>
              <a:t> </a:t>
            </a:r>
            <a:r>
              <a:rPr lang="en-US" sz="2000" dirty="0" err="1" smtClean="0">
                <a:solidFill>
                  <a:srgbClr val="800080"/>
                </a:solidFill>
                <a:latin typeface="Tw Cen MT Condensed" pitchFamily="34" charset="0"/>
              </a:rPr>
              <a:t>Darmein</a:t>
            </a:r>
            <a:r>
              <a:rPr lang="id-ID" sz="2000" dirty="0" smtClean="0">
                <a:solidFill>
                  <a:srgbClr val="800080"/>
                </a:solidFill>
                <a:latin typeface="Tw Cen MT Condensed" pitchFamily="34" charset="0"/>
              </a:rPr>
              <a:t>, Gall, Joyce P.</a:t>
            </a:r>
            <a:r>
              <a:rPr lang="en-US" sz="2000" dirty="0" smtClean="0">
                <a:solidFill>
                  <a:srgbClr val="800080"/>
                </a:solidFill>
                <a:latin typeface="Tw Cen MT Condensed" pitchFamily="34" charset="0"/>
              </a:rPr>
              <a:t>, </a:t>
            </a:r>
            <a:r>
              <a:rPr lang="id-ID" sz="2000" dirty="0" smtClean="0">
                <a:solidFill>
                  <a:srgbClr val="800080"/>
                </a:solidFill>
                <a:latin typeface="Tw Cen MT Condensed" pitchFamily="34" charset="0"/>
              </a:rPr>
              <a:t> Borg, </a:t>
            </a:r>
            <a:r>
              <a:rPr lang="en-US" sz="2000" dirty="0" smtClean="0">
                <a:solidFill>
                  <a:srgbClr val="800080"/>
                </a:solidFill>
                <a:latin typeface="Tw Cen MT Condensed" pitchFamily="34" charset="0"/>
              </a:rPr>
              <a:t>Walter R.</a:t>
            </a:r>
            <a:r>
              <a:rPr lang="id-ID" sz="2000" dirty="0" smtClean="0">
                <a:solidFill>
                  <a:srgbClr val="800080"/>
                </a:solidFill>
                <a:latin typeface="Tw Cen MT Condensed" pitchFamily="34" charset="0"/>
              </a:rPr>
              <a:t> </a:t>
            </a:r>
            <a:r>
              <a:rPr lang="en-US" sz="2000" dirty="0" smtClean="0">
                <a:solidFill>
                  <a:srgbClr val="800080"/>
                </a:solidFill>
                <a:latin typeface="Tw Cen MT Condensed" pitchFamily="34" charset="0"/>
              </a:rPr>
              <a:t>(</a:t>
            </a:r>
            <a:r>
              <a:rPr lang="id-ID" sz="2000" dirty="0" smtClean="0">
                <a:solidFill>
                  <a:srgbClr val="800080"/>
                </a:solidFill>
                <a:latin typeface="Tw Cen MT Condensed" pitchFamily="34" charset="0"/>
              </a:rPr>
              <a:t>2007</a:t>
            </a:r>
            <a:r>
              <a:rPr lang="en-US" sz="2000" dirty="0" smtClean="0">
                <a:solidFill>
                  <a:srgbClr val="800080"/>
                </a:solidFill>
                <a:latin typeface="Tw Cen MT Condensed" pitchFamily="34" charset="0"/>
              </a:rPr>
              <a:t>).</a:t>
            </a:r>
            <a:r>
              <a:rPr lang="en-US" sz="2000" i="1" dirty="0" smtClean="0">
                <a:solidFill>
                  <a:srgbClr val="800080"/>
                </a:solidFill>
                <a:latin typeface="Tw Cen MT Condensed" pitchFamily="34" charset="0"/>
              </a:rPr>
              <a:t>Educational Research : An Introduction. </a:t>
            </a:r>
            <a:r>
              <a:rPr lang="id-ID" sz="2000" i="1" dirty="0" smtClean="0">
                <a:solidFill>
                  <a:srgbClr val="800080"/>
                </a:solidFill>
                <a:latin typeface="Tw Cen MT Condensed" pitchFamily="34" charset="0"/>
              </a:rPr>
              <a:t>8</a:t>
            </a:r>
            <a:r>
              <a:rPr lang="en-US" sz="2000" i="1" baseline="30000" dirty="0" err="1" smtClean="0">
                <a:solidFill>
                  <a:srgbClr val="800080"/>
                </a:solidFill>
                <a:latin typeface="Tw Cen MT Condensed" pitchFamily="34" charset="0"/>
              </a:rPr>
              <a:t>th</a:t>
            </a:r>
            <a:r>
              <a:rPr lang="en-US" sz="2000" i="1" dirty="0" smtClean="0">
                <a:solidFill>
                  <a:srgbClr val="800080"/>
                </a:solidFill>
                <a:latin typeface="Tw Cen MT Condensed" pitchFamily="34" charset="0"/>
              </a:rPr>
              <a:t> ed</a:t>
            </a:r>
            <a:r>
              <a:rPr lang="en-US" sz="2000" dirty="0" smtClean="0">
                <a:solidFill>
                  <a:srgbClr val="800080"/>
                </a:solidFill>
                <a:latin typeface="Tw Cen MT Condensed" pitchFamily="34" charset="0"/>
              </a:rPr>
              <a:t>. New</a:t>
            </a:r>
            <a:r>
              <a:rPr lang="id-ID" sz="2000" dirty="0" smtClean="0">
                <a:solidFill>
                  <a:srgbClr val="800080"/>
                </a:solidFill>
                <a:latin typeface="Tw Cen MT Condensed" pitchFamily="34" charset="0"/>
              </a:rPr>
              <a:t> Y</a:t>
            </a:r>
            <a:r>
              <a:rPr lang="en-US" sz="2000" dirty="0" err="1" smtClean="0">
                <a:solidFill>
                  <a:srgbClr val="800080"/>
                </a:solidFill>
                <a:latin typeface="Tw Cen MT Condensed" pitchFamily="34" charset="0"/>
              </a:rPr>
              <a:t>ork</a:t>
            </a:r>
            <a:r>
              <a:rPr lang="en-US" sz="2000" dirty="0" smtClean="0">
                <a:solidFill>
                  <a:srgbClr val="800080"/>
                </a:solidFill>
                <a:latin typeface="Tw Cen MT Condensed" pitchFamily="34" charset="0"/>
              </a:rPr>
              <a:t>:</a:t>
            </a:r>
            <a:r>
              <a:rPr lang="id-ID" sz="2000" dirty="0" smtClean="0">
                <a:solidFill>
                  <a:srgbClr val="800080"/>
                </a:solidFill>
                <a:latin typeface="Tw Cen MT Condensed" pitchFamily="34" charset="0"/>
              </a:rPr>
              <a:t> </a:t>
            </a:r>
            <a:r>
              <a:rPr lang="en-US" sz="2000" dirty="0" smtClean="0">
                <a:solidFill>
                  <a:srgbClr val="800080"/>
                </a:solidFill>
                <a:latin typeface="Tw Cen MT Condensed" pitchFamily="34" charset="0"/>
              </a:rPr>
              <a:t>Longman Inc</a:t>
            </a:r>
            <a:r>
              <a:rPr lang="id-ID" sz="2000" dirty="0" smtClean="0">
                <a:solidFill>
                  <a:srgbClr val="800080"/>
                </a:solidFill>
                <a:latin typeface="Tw Cen MT Condensed" pitchFamily="34" charset="0"/>
              </a:rPr>
              <a:t>.</a:t>
            </a:r>
            <a:r>
              <a:rPr lang="en-US" sz="2000" dirty="0" smtClean="0">
                <a:solidFill>
                  <a:srgbClr val="800080"/>
                </a:solidFill>
                <a:latin typeface="Tw Cen MT Condensed" pitchFamily="34" charset="0"/>
              </a:rPr>
              <a:t> </a:t>
            </a:r>
            <a:r>
              <a:rPr lang="id-ID" sz="2000" dirty="0" smtClean="0">
                <a:solidFill>
                  <a:srgbClr val="800080"/>
                </a:solidFill>
                <a:latin typeface="Tw Cen MT Condensed" pitchFamily="34" charset="0"/>
              </a:rPr>
              <a:t>(p</a:t>
            </a:r>
            <a:r>
              <a:rPr lang="en-US" sz="2000" dirty="0" smtClean="0">
                <a:solidFill>
                  <a:srgbClr val="800080"/>
                </a:solidFill>
                <a:latin typeface="Tw Cen MT Condensed" pitchFamily="34" charset="0"/>
              </a:rPr>
              <a:t>p. </a:t>
            </a:r>
            <a:r>
              <a:rPr lang="id-ID" sz="2000" dirty="0" smtClean="0">
                <a:solidFill>
                  <a:srgbClr val="800080"/>
                </a:solidFill>
                <a:latin typeface="Tw Cen MT Condensed" pitchFamily="34" charset="0"/>
              </a:rPr>
              <a:t>589-596)</a:t>
            </a:r>
            <a:endParaRPr lang="en-US" sz="2000" dirty="0" smtClean="0">
              <a:solidFill>
                <a:srgbClr val="800080"/>
              </a:solidFill>
              <a:latin typeface="Tw Cen MT Condensed" pitchFamily="34" charset="0"/>
            </a:endParaRPr>
          </a:p>
          <a:p>
            <a:endParaRPr lang="en-US" dirty="0"/>
          </a:p>
        </p:txBody>
      </p:sp>
      <p:sp>
        <p:nvSpPr>
          <p:cNvPr id="9" name="Rectangle 8"/>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10" name="Rounded Rectangle 9"/>
          <p:cNvSpPr/>
          <p:nvPr/>
        </p:nvSpPr>
        <p:spPr bwMode="auto">
          <a:xfrm>
            <a:off x="6372200" y="332656"/>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2938" y="1357298"/>
            <a:ext cx="8001000" cy="3662541"/>
          </a:xfrm>
          <a:prstGeom prst="rect">
            <a:avLst/>
          </a:prstGeom>
        </p:spPr>
        <p:txBody>
          <a:bodyPr wrap="square">
            <a:spAutoFit/>
          </a:bodyPr>
          <a:lstStyle/>
          <a:p>
            <a:pPr marL="514350" indent="-514350">
              <a:buAutoNum type="arabicPeriod" startAt="3"/>
              <a:defRPr/>
            </a:pPr>
            <a:r>
              <a:rPr lang="en-US" sz="2800" dirty="0" smtClean="0">
                <a:latin typeface="Britannic Bold" pitchFamily="34" charset="0"/>
              </a:rPr>
              <a:t>R&amp;D is the process of researching consumer needs and then </a:t>
            </a:r>
            <a:r>
              <a:rPr lang="en-US" sz="2800" dirty="0" smtClean="0">
                <a:solidFill>
                  <a:srgbClr val="FF0000"/>
                </a:solidFill>
                <a:latin typeface="Britannic Bold" pitchFamily="34" charset="0"/>
              </a:rPr>
              <a:t>developing products </a:t>
            </a:r>
            <a:r>
              <a:rPr lang="en-US" sz="2800" dirty="0" smtClean="0">
                <a:latin typeface="Britannic Bold" pitchFamily="34" charset="0"/>
              </a:rPr>
              <a:t>to  fulfill those needs.</a:t>
            </a:r>
            <a:endParaRPr lang="id-ID" sz="2800" dirty="0" smtClean="0">
              <a:latin typeface="Britannic Bold" pitchFamily="34" charset="0"/>
            </a:endParaRPr>
          </a:p>
          <a:p>
            <a:pPr marL="514350" indent="-514350">
              <a:buAutoNum type="arabicPeriod" startAt="3"/>
              <a:defRPr/>
            </a:pPr>
            <a:endParaRPr lang="en-US" sz="2800" dirty="0" smtClean="0">
              <a:latin typeface="Britannic Bold" pitchFamily="34" charset="0"/>
            </a:endParaRPr>
          </a:p>
          <a:p>
            <a:pPr marL="801688" indent="-352425">
              <a:buBlip>
                <a:blip r:embed="rId3"/>
              </a:buBlip>
              <a:tabLst>
                <a:tab pos="179388" algn="l"/>
              </a:tabLst>
              <a:defRPr/>
            </a:pPr>
            <a:r>
              <a:rPr lang="en-US" sz="2800" dirty="0" smtClean="0">
                <a:solidFill>
                  <a:srgbClr val="FF0000"/>
                </a:solidFill>
                <a:latin typeface="Britannic Bold" pitchFamily="34" charset="0"/>
              </a:rPr>
              <a:t>The</a:t>
            </a:r>
            <a:r>
              <a:rPr lang="id-ID" sz="2800" dirty="0" smtClean="0">
                <a:solidFill>
                  <a:srgbClr val="FF0000"/>
                </a:solidFill>
                <a:latin typeface="Britannic Bold" pitchFamily="34" charset="0"/>
              </a:rPr>
              <a:t> educational</a:t>
            </a:r>
            <a:r>
              <a:rPr lang="en-US" sz="2800" dirty="0" smtClean="0">
                <a:solidFill>
                  <a:srgbClr val="FF0000"/>
                </a:solidFill>
                <a:latin typeface="Britannic Bold" pitchFamily="34" charset="0"/>
              </a:rPr>
              <a:t> products : Training materials, learning materials, media materials, management systems.</a:t>
            </a:r>
          </a:p>
          <a:p>
            <a:pPr marL="539750" indent="-269875">
              <a:tabLst>
                <a:tab pos="179388" algn="l"/>
              </a:tabLst>
              <a:defRPr/>
            </a:pPr>
            <a:endParaRPr lang="en-US" sz="3600" dirty="0">
              <a:solidFill>
                <a:srgbClr val="0000CC"/>
              </a:solidFill>
              <a:latin typeface="Britannic Bold" pitchFamily="34" charset="0"/>
            </a:endParaRPr>
          </a:p>
        </p:txBody>
      </p:sp>
      <p:sp>
        <p:nvSpPr>
          <p:cNvPr id="7" name="TextBox 6"/>
          <p:cNvSpPr txBox="1"/>
          <p:nvPr/>
        </p:nvSpPr>
        <p:spPr>
          <a:xfrm>
            <a:off x="857224" y="4943315"/>
            <a:ext cx="7858180" cy="1200329"/>
          </a:xfrm>
          <a:prstGeom prst="rect">
            <a:avLst/>
          </a:prstGeom>
          <a:noFill/>
        </p:spPr>
        <p:txBody>
          <a:bodyPr wrap="square" rtlCol="0">
            <a:spAutoFit/>
          </a:bodyPr>
          <a:lstStyle/>
          <a:p>
            <a:pPr>
              <a:defRPr/>
            </a:pPr>
            <a:r>
              <a:rPr lang="en-US" dirty="0" smtClean="0">
                <a:solidFill>
                  <a:srgbClr val="7030A0"/>
                </a:solidFill>
                <a:latin typeface="Tw Cen MT" pitchFamily="34" charset="0"/>
              </a:rPr>
              <a:t>Gay, L.R., Mills, </a:t>
            </a:r>
            <a:r>
              <a:rPr lang="en-US" dirty="0" err="1" smtClean="0">
                <a:solidFill>
                  <a:srgbClr val="7030A0"/>
                </a:solidFill>
                <a:latin typeface="Tw Cen MT" pitchFamily="34" charset="0"/>
              </a:rPr>
              <a:t>Geofttrey</a:t>
            </a:r>
            <a:r>
              <a:rPr lang="en-US" dirty="0" smtClean="0">
                <a:solidFill>
                  <a:srgbClr val="7030A0"/>
                </a:solidFill>
                <a:latin typeface="Tw Cen MT" pitchFamily="34" charset="0"/>
              </a:rPr>
              <a:t> E.</a:t>
            </a:r>
            <a:r>
              <a:rPr lang="id-ID" dirty="0" smtClean="0">
                <a:solidFill>
                  <a:srgbClr val="7030A0"/>
                </a:solidFill>
                <a:latin typeface="Tw Cen MT" pitchFamily="34" charset="0"/>
              </a:rPr>
              <a:t> and</a:t>
            </a:r>
            <a:r>
              <a:rPr lang="en-US" dirty="0" smtClean="0">
                <a:solidFill>
                  <a:srgbClr val="7030A0"/>
                </a:solidFill>
                <a:latin typeface="Tw Cen MT" pitchFamily="34" charset="0"/>
              </a:rPr>
              <a:t> </a:t>
            </a:r>
            <a:r>
              <a:rPr lang="en-US" dirty="0" err="1" smtClean="0">
                <a:solidFill>
                  <a:srgbClr val="7030A0"/>
                </a:solidFill>
                <a:latin typeface="Tw Cen MT" pitchFamily="34" charset="0"/>
              </a:rPr>
              <a:t>Airasian</a:t>
            </a:r>
            <a:r>
              <a:rPr lang="id-ID" dirty="0" smtClean="0">
                <a:solidFill>
                  <a:srgbClr val="7030A0"/>
                </a:solidFill>
                <a:latin typeface="Tw Cen MT" pitchFamily="34" charset="0"/>
              </a:rPr>
              <a:t>, Peter</a:t>
            </a:r>
            <a:r>
              <a:rPr lang="en-US" dirty="0" smtClean="0">
                <a:solidFill>
                  <a:srgbClr val="7030A0"/>
                </a:solidFill>
                <a:latin typeface="Tw Cen MT" pitchFamily="34" charset="0"/>
              </a:rPr>
              <a:t> (2009). </a:t>
            </a:r>
            <a:r>
              <a:rPr lang="en-US" i="1" dirty="0" smtClean="0">
                <a:solidFill>
                  <a:srgbClr val="7030A0"/>
                </a:solidFill>
                <a:latin typeface="Tw Cen MT" pitchFamily="34" charset="0"/>
              </a:rPr>
              <a:t>Educational </a:t>
            </a:r>
            <a:r>
              <a:rPr lang="id-ID" i="1" dirty="0" smtClean="0">
                <a:solidFill>
                  <a:srgbClr val="7030A0"/>
                </a:solidFill>
                <a:latin typeface="Tw Cen MT" pitchFamily="34" charset="0"/>
              </a:rPr>
              <a:t>Research: Competencies for analysis </a:t>
            </a:r>
            <a:r>
              <a:rPr lang="en-US" i="1" dirty="0" smtClean="0">
                <a:solidFill>
                  <a:srgbClr val="7030A0"/>
                </a:solidFill>
                <a:latin typeface="Tw Cen MT" pitchFamily="34" charset="0"/>
              </a:rPr>
              <a:t>and Applications. 9</a:t>
            </a:r>
            <a:r>
              <a:rPr lang="en-US" i="1" baseline="30000" dirty="0" smtClean="0">
                <a:solidFill>
                  <a:srgbClr val="7030A0"/>
                </a:solidFill>
                <a:latin typeface="Tw Cen MT" pitchFamily="34" charset="0"/>
              </a:rPr>
              <a:t>th</a:t>
            </a:r>
            <a:r>
              <a:rPr lang="en-US" i="1" dirty="0" smtClean="0">
                <a:solidFill>
                  <a:srgbClr val="7030A0"/>
                </a:solidFill>
                <a:latin typeface="Tw Cen MT" pitchFamily="34" charset="0"/>
              </a:rPr>
              <a:t> ed</a:t>
            </a:r>
            <a:r>
              <a:rPr lang="en-US" dirty="0" smtClean="0"/>
              <a:t>.</a:t>
            </a:r>
            <a:r>
              <a:rPr lang="en-US" dirty="0" smtClean="0">
                <a:solidFill>
                  <a:srgbClr val="7030A0"/>
                </a:solidFill>
                <a:latin typeface="Tw Cen MT" pitchFamily="34" charset="0"/>
              </a:rPr>
              <a:t>. New Jersey : Pearson Education, Inc. </a:t>
            </a:r>
            <a:r>
              <a:rPr lang="id-ID" dirty="0" smtClean="0">
                <a:solidFill>
                  <a:srgbClr val="7030A0"/>
                </a:solidFill>
                <a:latin typeface="Tw Cen MT" pitchFamily="34" charset="0"/>
              </a:rPr>
              <a:t>(p</a:t>
            </a:r>
            <a:r>
              <a:rPr lang="en-US" dirty="0" smtClean="0">
                <a:solidFill>
                  <a:srgbClr val="7030A0"/>
                </a:solidFill>
                <a:latin typeface="Tw Cen MT" pitchFamily="34" charset="0"/>
              </a:rPr>
              <a:t>p.18</a:t>
            </a:r>
            <a:r>
              <a:rPr lang="id-ID" dirty="0" smtClean="0">
                <a:solidFill>
                  <a:srgbClr val="7030A0"/>
                </a:solidFill>
                <a:latin typeface="Tw Cen MT" pitchFamily="34" charset="0"/>
              </a:rPr>
              <a:t>-19)</a:t>
            </a:r>
            <a:endParaRPr lang="en-US" dirty="0" smtClean="0">
              <a:solidFill>
                <a:srgbClr val="7030A0"/>
              </a:solidFill>
              <a:latin typeface="Tw Cen MT" pitchFamily="34" charset="0"/>
            </a:endParaRPr>
          </a:p>
          <a:p>
            <a:endParaRPr lang="en-US" dirty="0">
              <a:latin typeface="Tw Cen MT" pitchFamily="34" charset="0"/>
            </a:endParaRPr>
          </a:p>
        </p:txBody>
      </p:sp>
      <p:sp>
        <p:nvSpPr>
          <p:cNvPr id="9" name="Rectangle 8"/>
          <p:cNvSpPr/>
          <p:nvPr/>
        </p:nvSpPr>
        <p:spPr>
          <a:xfrm>
            <a:off x="6715140"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10" name="Rounded Rectangle 9"/>
          <p:cNvSpPr/>
          <p:nvPr/>
        </p:nvSpPr>
        <p:spPr bwMode="auto">
          <a:xfrm>
            <a:off x="6372200" y="332656"/>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2938" y="1785927"/>
            <a:ext cx="8001000" cy="646331"/>
          </a:xfrm>
          <a:prstGeom prst="rect">
            <a:avLst/>
          </a:prstGeom>
        </p:spPr>
        <p:txBody>
          <a:bodyPr wrap="square">
            <a:spAutoFit/>
          </a:bodyPr>
          <a:lstStyle/>
          <a:p>
            <a:pPr marL="539750" indent="-269875">
              <a:tabLst>
                <a:tab pos="179388" algn="l"/>
              </a:tabLst>
              <a:defRPr/>
            </a:pPr>
            <a:r>
              <a:rPr lang="id-ID" dirty="0" smtClean="0"/>
              <a:t/>
            </a:r>
            <a:br>
              <a:rPr lang="id-ID" dirty="0" smtClean="0"/>
            </a:br>
            <a:endParaRPr lang="en-US" dirty="0">
              <a:latin typeface="Rockwell" pitchFamily="18" charset="0"/>
            </a:endParaRPr>
          </a:p>
        </p:txBody>
      </p:sp>
      <p:sp>
        <p:nvSpPr>
          <p:cNvPr id="9" name="Rectangle 8"/>
          <p:cNvSpPr/>
          <p:nvPr/>
        </p:nvSpPr>
        <p:spPr>
          <a:xfrm>
            <a:off x="6689249"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11" name="TextBox 10"/>
          <p:cNvSpPr txBox="1"/>
          <p:nvPr/>
        </p:nvSpPr>
        <p:spPr>
          <a:xfrm>
            <a:off x="642910" y="1214422"/>
            <a:ext cx="7929618" cy="4832092"/>
          </a:xfrm>
          <a:prstGeom prst="rect">
            <a:avLst/>
          </a:prstGeom>
          <a:noFill/>
        </p:spPr>
        <p:txBody>
          <a:bodyPr wrap="square" rtlCol="0">
            <a:spAutoFit/>
          </a:bodyPr>
          <a:lstStyle/>
          <a:p>
            <a:pPr marL="449263" indent="-449263" algn="just"/>
            <a:r>
              <a:rPr lang="id-ID" sz="2800" dirty="0" smtClean="0">
                <a:latin typeface="Britannic Bold" pitchFamily="34" charset="0"/>
              </a:rPr>
              <a:t>4. Systematic activity combining both basic and applied research, and aimed at </a:t>
            </a:r>
            <a:r>
              <a:rPr lang="id-ID" sz="2800" dirty="0" smtClean="0">
                <a:solidFill>
                  <a:srgbClr val="FF0000"/>
                </a:solidFill>
                <a:latin typeface="Britannic Bold" pitchFamily="34" charset="0"/>
              </a:rPr>
              <a:t>discovering solutions to problems or creating new goods and knowledge</a:t>
            </a:r>
            <a:r>
              <a:rPr lang="id-ID" sz="2800" dirty="0" smtClean="0">
                <a:latin typeface="Britannic Bold" pitchFamily="34" charset="0"/>
              </a:rPr>
              <a:t>. </a:t>
            </a:r>
          </a:p>
          <a:p>
            <a:pPr marL="449263" indent="-449263" algn="just"/>
            <a:endParaRPr lang="id-ID" sz="2800" dirty="0" smtClean="0">
              <a:latin typeface="Britannic Bold" pitchFamily="34" charset="0"/>
            </a:endParaRPr>
          </a:p>
          <a:p>
            <a:pPr marL="449263" algn="just"/>
            <a:r>
              <a:rPr lang="id-ID" sz="2800" dirty="0" smtClean="0">
                <a:latin typeface="Britannic Bold" pitchFamily="34" charset="0"/>
              </a:rPr>
              <a:t>R &amp; D may result in ownership of intellectual property such as patents, in accounting for R&amp;D costs, the development cost may be carried forward both the basic and applied research cost are often written-off as incurred </a:t>
            </a:r>
            <a:r>
              <a:rPr lang="id-ID" sz="2000" dirty="0" smtClean="0">
                <a:latin typeface="Britannic Bold" pitchFamily="34" charset="0"/>
              </a:rPr>
              <a:t>(dikeluarkan/disembunyikan)</a:t>
            </a:r>
            <a:r>
              <a:rPr lang="id-ID" sz="2800" dirty="0" smtClean="0">
                <a:latin typeface="Britannic Bold" pitchFamily="34" charset="0"/>
              </a:rPr>
              <a:t>.</a:t>
            </a:r>
            <a:endParaRPr lang="id-ID" sz="2800" dirty="0">
              <a:latin typeface="Britannic Bold" pitchFamily="34" charset="0"/>
            </a:endParaRPr>
          </a:p>
        </p:txBody>
      </p:sp>
      <p:sp>
        <p:nvSpPr>
          <p:cNvPr id="10" name="TextBox 9"/>
          <p:cNvSpPr txBox="1"/>
          <p:nvPr/>
        </p:nvSpPr>
        <p:spPr>
          <a:xfrm>
            <a:off x="785786" y="5786454"/>
            <a:ext cx="7572428" cy="646331"/>
          </a:xfrm>
          <a:prstGeom prst="rect">
            <a:avLst/>
          </a:prstGeom>
          <a:noFill/>
        </p:spPr>
        <p:txBody>
          <a:bodyPr wrap="square" rtlCol="0">
            <a:spAutoFit/>
          </a:bodyPr>
          <a:lstStyle/>
          <a:p>
            <a:r>
              <a:rPr lang="id-ID" dirty="0" smtClean="0">
                <a:solidFill>
                  <a:schemeClr val="bg1">
                    <a:lumMod val="95000"/>
                  </a:schemeClr>
                </a:solidFill>
                <a:latin typeface="Tw Cen MT" pitchFamily="34" charset="0"/>
              </a:rPr>
              <a:t>http://businessdictionary.com/definition/research-and-development-R-D.html. Tanggal 27-08-2011</a:t>
            </a:r>
          </a:p>
        </p:txBody>
      </p:sp>
      <p:sp>
        <p:nvSpPr>
          <p:cNvPr id="7" name="Rounded Rectangle 6"/>
          <p:cNvSpPr/>
          <p:nvPr/>
        </p:nvSpPr>
        <p:spPr bwMode="auto">
          <a:xfrm>
            <a:off x="6372200" y="11663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571472" y="142852"/>
            <a:ext cx="8215338" cy="1285884"/>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lvl="0" algn="ctr"/>
            <a:r>
              <a:rPr lang="id-ID" sz="3200" dirty="0" smtClean="0">
                <a:latin typeface="Britannic Bold" pitchFamily="34" charset="0"/>
              </a:rPr>
              <a:t>Produk akhir dari R &amp; D dalam bidang </a:t>
            </a:r>
          </a:p>
          <a:p>
            <a:pPr lvl="0" algn="ctr"/>
            <a:r>
              <a:rPr lang="id-ID" sz="3200" dirty="0" smtClean="0">
                <a:latin typeface="Britannic Bold" pitchFamily="34" charset="0"/>
              </a:rPr>
              <a:t>pendidikan adalah suatu model pendidikan</a:t>
            </a:r>
            <a:endParaRPr lang="id-ID" sz="3200" dirty="0"/>
          </a:p>
        </p:txBody>
      </p:sp>
      <p:sp>
        <p:nvSpPr>
          <p:cNvPr id="5" name="TextBox 4"/>
          <p:cNvSpPr txBox="1"/>
          <p:nvPr/>
        </p:nvSpPr>
        <p:spPr>
          <a:xfrm>
            <a:off x="785786" y="2285992"/>
            <a:ext cx="7858180" cy="4893647"/>
          </a:xfrm>
          <a:prstGeom prst="rect">
            <a:avLst/>
          </a:prstGeom>
          <a:noFill/>
        </p:spPr>
        <p:txBody>
          <a:bodyPr wrap="square" rtlCol="0">
            <a:spAutoFit/>
          </a:bodyPr>
          <a:lstStyle/>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berbasis metode X (</a:t>
            </a:r>
            <a:r>
              <a:rPr lang="id-ID" sz="2600" i="1" dirty="0" smtClean="0">
                <a:solidFill>
                  <a:schemeClr val="bg1"/>
                </a:solidFill>
                <a:latin typeface="Britannic Bold" pitchFamily="34" charset="0"/>
              </a:rPr>
              <a:t>problem based learning</a:t>
            </a:r>
            <a:r>
              <a:rPr lang="id-ID" sz="2600" dirty="0" smtClean="0">
                <a:solidFill>
                  <a:schemeClr val="bg1"/>
                </a:solidFill>
                <a:latin typeface="Britannic Bold" pitchFamily="34" charset="0"/>
              </a:rPr>
              <a:t>, konstruktivisme, humanisme, induktif, deduktif, inkuiri, </a:t>
            </a:r>
            <a:r>
              <a:rPr lang="id-ID" sz="2600" i="1" dirty="0" smtClean="0">
                <a:solidFill>
                  <a:schemeClr val="bg1"/>
                </a:solidFill>
                <a:latin typeface="Britannic Bold" pitchFamily="34" charset="0"/>
              </a:rPr>
              <a:t>discovery</a:t>
            </a:r>
            <a:r>
              <a:rPr lang="id-ID" sz="2600" dirty="0" smtClean="0">
                <a:solidFill>
                  <a:schemeClr val="bg1"/>
                </a:solidFill>
                <a:latin typeface="Britannic Bold" pitchFamily="34" charset="0"/>
              </a:rPr>
              <a:t>, </a:t>
            </a:r>
            <a:r>
              <a:rPr lang="id-ID" sz="2600" i="1" dirty="0" smtClean="0">
                <a:solidFill>
                  <a:schemeClr val="bg1"/>
                </a:solidFill>
                <a:latin typeface="Britannic Bold" pitchFamily="34" charset="0"/>
              </a:rPr>
              <a:t>collaborative learning,</a:t>
            </a:r>
            <a:r>
              <a:rPr lang="id-ID" sz="2600" dirty="0" smtClean="0">
                <a:solidFill>
                  <a:schemeClr val="bg1"/>
                </a:solidFill>
                <a:latin typeface="Britannic Bold" pitchFamily="34" charset="0"/>
              </a:rPr>
              <a:t> dll)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berbasis pendekatan </a:t>
            </a:r>
            <a:r>
              <a:rPr lang="id-ID" sz="2600" i="1" dirty="0" smtClean="0">
                <a:solidFill>
                  <a:schemeClr val="bg1"/>
                </a:solidFill>
                <a:latin typeface="Britannic Bold" pitchFamily="34" charset="0"/>
              </a:rPr>
              <a:t>hybrid learning/blended learning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mata kuliah X berbasis media video, porto folio, atau proyek/tugas kelompok </a:t>
            </a:r>
          </a:p>
          <a:p>
            <a:pPr marL="536575" indent="-536575">
              <a:buClr>
                <a:srgbClr val="FFFF00"/>
              </a:buClr>
            </a:pPr>
            <a:endParaRPr lang="id-ID" sz="2600" dirty="0" smtClean="0">
              <a:solidFill>
                <a:schemeClr val="bg1"/>
              </a:solidFill>
              <a:latin typeface="Britannic Bold" pitchFamily="34" charset="0"/>
            </a:endParaRPr>
          </a:p>
        </p:txBody>
      </p:sp>
      <p:sp>
        <p:nvSpPr>
          <p:cNvPr id="6" name="TextBox 5"/>
          <p:cNvSpPr txBox="1"/>
          <p:nvPr/>
        </p:nvSpPr>
        <p:spPr>
          <a:xfrm>
            <a:off x="357158" y="1571612"/>
            <a:ext cx="2643206" cy="584775"/>
          </a:xfrm>
          <a:prstGeom prst="rect">
            <a:avLst/>
          </a:prstGeom>
          <a:noFill/>
        </p:spPr>
        <p:txBody>
          <a:bodyPr wrap="square" rtlCol="0">
            <a:spAutoFit/>
          </a:bodyPr>
          <a:lstStyle/>
          <a:p>
            <a:r>
              <a:rPr lang="id-ID" sz="3200" dirty="0" smtClean="0">
                <a:solidFill>
                  <a:srgbClr val="FFFF00"/>
                </a:solidFill>
                <a:latin typeface="Britannic Bold" pitchFamily="34" charset="0"/>
              </a:rPr>
              <a:t>Misalnya </a:t>
            </a:r>
            <a:endParaRPr lang="id-ID" sz="3200" dirty="0">
              <a:solidFill>
                <a:srgbClr val="FFFF00"/>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7143800" y="-24"/>
            <a:ext cx="1785918" cy="714380"/>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lvl="0" algn="ctr"/>
            <a:r>
              <a:rPr lang="id-ID" sz="2400" dirty="0" smtClean="0">
                <a:latin typeface="Britannic Bold" pitchFamily="34" charset="0"/>
              </a:rPr>
              <a:t>lanjutan</a:t>
            </a:r>
            <a:endParaRPr lang="id-ID" sz="2400" dirty="0"/>
          </a:p>
        </p:txBody>
      </p:sp>
      <p:sp>
        <p:nvSpPr>
          <p:cNvPr id="5" name="TextBox 4"/>
          <p:cNvSpPr txBox="1"/>
          <p:nvPr/>
        </p:nvSpPr>
        <p:spPr>
          <a:xfrm>
            <a:off x="928662" y="1435792"/>
            <a:ext cx="7858180" cy="4493538"/>
          </a:xfrm>
          <a:prstGeom prst="rect">
            <a:avLst/>
          </a:prstGeom>
          <a:noFill/>
        </p:spPr>
        <p:txBody>
          <a:bodyPr wrap="square" rtlCol="0">
            <a:spAutoFit/>
          </a:bodyPr>
          <a:lstStyle/>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berbasis online, berbasis </a:t>
            </a:r>
            <a:r>
              <a:rPr lang="id-ID" sz="2600" i="1" dirty="0" smtClean="0">
                <a:solidFill>
                  <a:schemeClr val="bg1"/>
                </a:solidFill>
                <a:latin typeface="Britannic Bold" pitchFamily="34" charset="0"/>
              </a:rPr>
              <a:t>virtual learning</a:t>
            </a:r>
            <a:r>
              <a:rPr lang="id-ID" sz="2600" dirty="0" smtClean="0">
                <a:solidFill>
                  <a:schemeClr val="bg1"/>
                </a:solidFill>
                <a:latin typeface="Britannic Bold" pitchFamily="34" charset="0"/>
              </a:rPr>
              <a:t>, berbasis web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berbasis simulator (untuk pilot, pengemudi kapal, pengemudi mobil, operator mesin industri, dll)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pembelajaran berbasis studi kasus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pPr>
            <a:endParaRPr lang="id-ID" sz="2600" dirty="0" smtClean="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3643306" y="1357298"/>
            <a:ext cx="5000660" cy="2071702"/>
          </a:xfrm>
          <a:prstGeom prst="rect">
            <a:avLst/>
          </a:prstGeom>
          <a:ln>
            <a:solidFill>
              <a:srgbClr val="FFFF00"/>
            </a:solidFill>
          </a:ln>
          <a:scene3d>
            <a:camera prst="orthographicFront">
              <a:rot lat="0" lon="0" rev="0"/>
            </a:camera>
            <a:lightRig rig="threePt" dir="t">
              <a:rot lat="0" lon="0" rev="1200000"/>
            </a:lightRig>
          </a:scene3d>
          <a:sp3d>
            <a:bevelT w="63500" h="25400" prst="angle"/>
          </a:sp3d>
        </p:spPr>
        <p:style>
          <a:lnRef idx="0">
            <a:schemeClr val="accent6"/>
          </a:lnRef>
          <a:fillRef idx="3">
            <a:schemeClr val="accent6"/>
          </a:fillRef>
          <a:effectRef idx="3">
            <a:schemeClr val="accent6"/>
          </a:effectRef>
          <a:fontRef idx="minor">
            <a:schemeClr val="lt1"/>
          </a:fontRef>
        </p:style>
        <p:txBody>
          <a:bodyPr rtlCol="0" anchor="ctr"/>
          <a:lstStyle/>
          <a:p>
            <a:pPr algn="ctr"/>
            <a:r>
              <a:rPr lang="id-ID" sz="2200" dirty="0" smtClean="0">
                <a:solidFill>
                  <a:schemeClr val="bg1"/>
                </a:solidFill>
                <a:latin typeface="Britannic Bold" pitchFamily="34" charset="0"/>
              </a:rPr>
              <a:t>Micromorphs</a:t>
            </a:r>
          </a:p>
          <a:p>
            <a:r>
              <a:rPr lang="id-ID" sz="2200" dirty="0" smtClean="0">
                <a:solidFill>
                  <a:schemeClr val="bg1"/>
                </a:solidFill>
                <a:latin typeface="Britannic Bold" pitchFamily="34" charset="0"/>
              </a:rPr>
              <a:t>Model fisikal, replika, seperti simulasi komputer atau bentuk skala kecil dari obyek besar</a:t>
            </a:r>
          </a:p>
          <a:p>
            <a:endParaRPr lang="id-ID" sz="2200" dirty="0">
              <a:solidFill>
                <a:schemeClr val="bg1"/>
              </a:solidFill>
            </a:endParaRPr>
          </a:p>
        </p:txBody>
      </p:sp>
      <p:sp>
        <p:nvSpPr>
          <p:cNvPr id="4" name="Rectangle 3"/>
          <p:cNvSpPr/>
          <p:nvPr/>
        </p:nvSpPr>
        <p:spPr>
          <a:xfrm>
            <a:off x="3643306" y="3571876"/>
            <a:ext cx="5000660" cy="2786082"/>
          </a:xfrm>
          <a:prstGeom prst="rect">
            <a:avLst/>
          </a:prstGeom>
          <a:solidFill>
            <a:srgbClr val="808000"/>
          </a:solidFill>
          <a:scene3d>
            <a:camera prst="orthographicFront"/>
            <a:lightRig rig="threePt" dir="t"/>
          </a:scene3d>
          <a:sp3d>
            <a:bevelT prst="relaxedInset"/>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2200" dirty="0" smtClean="0">
              <a:solidFill>
                <a:schemeClr val="bg1">
                  <a:lumMod val="95000"/>
                </a:schemeClr>
              </a:solidFill>
              <a:latin typeface="Britannic Bold" pitchFamily="34" charset="0"/>
            </a:endParaRPr>
          </a:p>
          <a:p>
            <a:pPr algn="ctr"/>
            <a:r>
              <a:rPr lang="id-ID" sz="2200" dirty="0" smtClean="0">
                <a:solidFill>
                  <a:schemeClr val="bg1">
                    <a:lumMod val="95000"/>
                  </a:schemeClr>
                </a:solidFill>
                <a:latin typeface="Britannic Bold" pitchFamily="34" charset="0"/>
              </a:rPr>
              <a:t>Paramorphs</a:t>
            </a:r>
          </a:p>
          <a:p>
            <a:r>
              <a:rPr lang="id-ID" sz="2200" dirty="0" smtClean="0">
                <a:solidFill>
                  <a:schemeClr val="bg1">
                    <a:lumMod val="95000"/>
                  </a:schemeClr>
                </a:solidFill>
                <a:latin typeface="Britannic Bold" pitchFamily="34" charset="0"/>
              </a:rPr>
              <a:t>Model simbolik, biasanya menggunakan deskripsi verbal </a:t>
            </a:r>
          </a:p>
          <a:p>
            <a:pPr marL="363538" indent="-276225">
              <a:buBlip>
                <a:blip r:embed="rId3"/>
              </a:buBlip>
            </a:pPr>
            <a:r>
              <a:rPr lang="id-ID" sz="2200" dirty="0" smtClean="0">
                <a:solidFill>
                  <a:schemeClr val="bg1">
                    <a:lumMod val="95000"/>
                  </a:schemeClr>
                </a:solidFill>
                <a:latin typeface="Britannic Bold" pitchFamily="34" charset="0"/>
              </a:rPr>
              <a:t>Model konseptual (abstrak, teoritis)</a:t>
            </a:r>
          </a:p>
          <a:p>
            <a:pPr marL="363538" indent="-276225">
              <a:buBlip>
                <a:blip r:embed="rId3"/>
              </a:buBlip>
            </a:pPr>
            <a:r>
              <a:rPr lang="id-ID" sz="2200" dirty="0" smtClean="0">
                <a:solidFill>
                  <a:schemeClr val="bg1">
                    <a:lumMod val="95000"/>
                  </a:schemeClr>
                </a:solidFill>
                <a:latin typeface="Britannic Bold" pitchFamily="34" charset="0"/>
              </a:rPr>
              <a:t>Model prosedural (langkah-langkah kegiatan)</a:t>
            </a:r>
          </a:p>
          <a:p>
            <a:pPr marL="363538" indent="-276225">
              <a:buBlip>
                <a:blip r:embed="rId3"/>
              </a:buBlip>
            </a:pPr>
            <a:r>
              <a:rPr lang="id-ID" sz="2200" dirty="0" smtClean="0">
                <a:solidFill>
                  <a:schemeClr val="bg1">
                    <a:lumMod val="95000"/>
                  </a:schemeClr>
                </a:solidFill>
                <a:latin typeface="Britannic Bold" pitchFamily="34" charset="0"/>
              </a:rPr>
              <a:t>Model matematikal (persamaan atau rumus)</a:t>
            </a:r>
          </a:p>
          <a:p>
            <a:endParaRPr lang="id-ID" sz="2200" dirty="0">
              <a:solidFill>
                <a:schemeClr val="tx1"/>
              </a:solidFill>
            </a:endParaRPr>
          </a:p>
        </p:txBody>
      </p:sp>
      <p:cxnSp>
        <p:nvCxnSpPr>
          <p:cNvPr id="7" name="Straight Arrow Connector 6"/>
          <p:cNvCxnSpPr>
            <a:stCxn id="12" idx="3"/>
            <a:endCxn id="3" idx="1"/>
          </p:cNvCxnSpPr>
          <p:nvPr/>
        </p:nvCxnSpPr>
        <p:spPr>
          <a:xfrm flipV="1">
            <a:off x="2071670" y="2393149"/>
            <a:ext cx="1571636" cy="821537"/>
          </a:xfrm>
          <a:prstGeom prst="straightConnector1">
            <a:avLst/>
          </a:prstGeom>
          <a:ln w="76200">
            <a:solidFill>
              <a:srgbClr val="FF0000"/>
            </a:solidFill>
            <a:tailEnd type="arrow"/>
          </a:ln>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a:stCxn id="12" idx="3"/>
            <a:endCxn id="4" idx="1"/>
          </p:cNvCxnSpPr>
          <p:nvPr/>
        </p:nvCxnSpPr>
        <p:spPr>
          <a:xfrm>
            <a:off x="2071670" y="3214686"/>
            <a:ext cx="1571636" cy="1750231"/>
          </a:xfrm>
          <a:prstGeom prst="straightConnector1">
            <a:avLst/>
          </a:prstGeom>
          <a:ln w="76200">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12" name="Rectangle 11"/>
          <p:cNvSpPr/>
          <p:nvPr/>
        </p:nvSpPr>
        <p:spPr bwMode="auto">
          <a:xfrm>
            <a:off x="142876" y="2500306"/>
            <a:ext cx="1928794" cy="1428760"/>
          </a:xfrm>
          <a:prstGeom prst="rect">
            <a:avLst/>
          </a:prstGeom>
          <a:solidFill>
            <a:srgbClr val="800000"/>
          </a:solidFill>
          <a:ln w="9525">
            <a:noFill/>
            <a:miter lim="800000"/>
            <a:headEnd/>
            <a:tailEnd/>
          </a:ln>
        </p:spPr>
        <p:txBody>
          <a:bodyPr wrap="none" rtlCol="0" anchor="ctr"/>
          <a:lstStyle/>
          <a:p>
            <a:pPr algn="ctr"/>
            <a:r>
              <a:rPr lang="en-US" sz="4000" dirty="0" smtClean="0">
                <a:solidFill>
                  <a:schemeClr val="bg1"/>
                </a:solidFill>
                <a:latin typeface="Britannic Bold" pitchFamily="34" charset="0"/>
                <a:cs typeface="Calibri" pitchFamily="34" charset="0"/>
              </a:rPr>
              <a:t>Model</a:t>
            </a:r>
            <a:endParaRPr lang="en-US" sz="4000" dirty="0">
              <a:solidFill>
                <a:schemeClr val="bg1"/>
              </a:solidFill>
              <a:latin typeface="Britannic Bold" pitchFamily="34" charset="0"/>
              <a:cs typeface="Calibri" pitchFamily="34" charset="0"/>
            </a:endParaRPr>
          </a:p>
        </p:txBody>
      </p:sp>
      <p:sp>
        <p:nvSpPr>
          <p:cNvPr id="17" name="Rounded Rectangle 16"/>
          <p:cNvSpPr/>
          <p:nvPr/>
        </p:nvSpPr>
        <p:spPr bwMode="auto">
          <a:xfrm>
            <a:off x="2214546" y="285728"/>
            <a:ext cx="5286412" cy="785818"/>
          </a:xfrm>
          <a:prstGeom prst="roundRect">
            <a:avLst/>
          </a:prstGeom>
          <a:ln>
            <a:headEnd/>
            <a:tailEnd/>
          </a:ln>
        </p:spPr>
        <p:style>
          <a:lnRef idx="1">
            <a:schemeClr val="accent2"/>
          </a:lnRef>
          <a:fillRef idx="3">
            <a:schemeClr val="accent2"/>
          </a:fillRef>
          <a:effectRef idx="2">
            <a:schemeClr val="accent2"/>
          </a:effectRef>
          <a:fontRef idx="minor">
            <a:schemeClr val="lt1"/>
          </a:fontRef>
        </p:style>
        <p:txBody>
          <a:bodyPr wrap="none" rtlCol="0" anchor="ctr"/>
          <a:lstStyle/>
          <a:p>
            <a:pPr algn="ctr"/>
            <a:r>
              <a:rPr lang="en-US" sz="4400" dirty="0" err="1" smtClean="0">
                <a:latin typeface="Britannic Bold" pitchFamily="34" charset="0"/>
              </a:rPr>
              <a:t>Jenis</a:t>
            </a:r>
            <a:r>
              <a:rPr lang="en-US" sz="4400" dirty="0" smtClean="0">
                <a:latin typeface="Britannic Bold" pitchFamily="34" charset="0"/>
              </a:rPr>
              <a:t> - </a:t>
            </a:r>
            <a:r>
              <a:rPr lang="en-US" sz="4400" dirty="0" err="1" smtClean="0">
                <a:latin typeface="Britannic Bold" pitchFamily="34" charset="0"/>
              </a:rPr>
              <a:t>jenis</a:t>
            </a:r>
            <a:r>
              <a:rPr lang="en-US" sz="4400" dirty="0" smtClean="0">
                <a:latin typeface="Britannic Bold" pitchFamily="34" charset="0"/>
              </a:rPr>
              <a:t> Model</a:t>
            </a:r>
            <a:endParaRPr lang="en-US" sz="4400" dirty="0">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to="" calcmode="lin" valueType="num">
                                      <p:cBhvr>
                                        <p:cTn id="7" dur="1" fill="hold"/>
                                        <p:tgtEl>
                                          <p:spTgt spid="1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to="" calcmode="lin" valueType="num">
                                      <p:cBhvr>
                                        <p:cTn id="2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7143800" y="-24"/>
            <a:ext cx="1785918" cy="714380"/>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lvl="0" algn="ctr"/>
            <a:r>
              <a:rPr lang="id-ID" sz="2400" dirty="0" smtClean="0">
                <a:latin typeface="Britannic Bold" pitchFamily="34" charset="0"/>
              </a:rPr>
              <a:t>lanjutan</a:t>
            </a:r>
            <a:endParaRPr lang="id-ID" sz="2400" dirty="0"/>
          </a:p>
        </p:txBody>
      </p:sp>
      <p:sp>
        <p:nvSpPr>
          <p:cNvPr id="5" name="TextBox 4"/>
          <p:cNvSpPr txBox="1"/>
          <p:nvPr/>
        </p:nvSpPr>
        <p:spPr>
          <a:xfrm>
            <a:off x="785786" y="1428736"/>
            <a:ext cx="7858180" cy="3693319"/>
          </a:xfrm>
          <a:prstGeom prst="rect">
            <a:avLst/>
          </a:prstGeom>
          <a:noFill/>
        </p:spPr>
        <p:txBody>
          <a:bodyPr wrap="square" rtlCol="0">
            <a:spAutoFit/>
          </a:bodyPr>
          <a:lstStyle/>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kit praktikum berbasis kearifan lokal untuk biologi, kimia, atau fisika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a:t>
            </a:r>
            <a:r>
              <a:rPr lang="id-ID" sz="2600" i="1" dirty="0" smtClean="0">
                <a:solidFill>
                  <a:schemeClr val="bg1"/>
                </a:solidFill>
                <a:latin typeface="Britannic Bold" pitchFamily="34" charset="0"/>
              </a:rPr>
              <a:t>micro teaching </a:t>
            </a:r>
            <a:r>
              <a:rPr lang="id-ID" sz="2600" dirty="0" smtClean="0">
                <a:solidFill>
                  <a:schemeClr val="bg1"/>
                </a:solidFill>
                <a:latin typeface="Britannic Bold" pitchFamily="34" charset="0"/>
              </a:rPr>
              <a:t>untuk bidang studi matematika, biologi, kimia, fisika, pendidikan kewarganegaraan, dll. </a:t>
            </a:r>
          </a:p>
          <a:p>
            <a:pPr marL="536575" indent="-536575">
              <a:buClr>
                <a:srgbClr val="FFFF00"/>
              </a:buClr>
            </a:pPr>
            <a:endParaRPr lang="id-ID" sz="2600" dirty="0" smtClean="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7358082" y="0"/>
            <a:ext cx="1785918" cy="714380"/>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lvl="0" algn="ctr"/>
            <a:r>
              <a:rPr lang="id-ID" sz="2400" dirty="0" smtClean="0">
                <a:latin typeface="Britannic Bold" pitchFamily="34" charset="0"/>
              </a:rPr>
              <a:t>lanjutan</a:t>
            </a:r>
            <a:endParaRPr lang="id-ID" sz="2400" dirty="0"/>
          </a:p>
        </p:txBody>
      </p:sp>
      <p:sp>
        <p:nvSpPr>
          <p:cNvPr id="5" name="TextBox 4"/>
          <p:cNvSpPr txBox="1"/>
          <p:nvPr/>
        </p:nvSpPr>
        <p:spPr>
          <a:xfrm>
            <a:off x="857224" y="428604"/>
            <a:ext cx="7858180" cy="6494085"/>
          </a:xfrm>
          <a:prstGeom prst="rect">
            <a:avLst/>
          </a:prstGeom>
          <a:noFill/>
        </p:spPr>
        <p:txBody>
          <a:bodyPr wrap="square" rtlCol="0">
            <a:spAutoFit/>
          </a:bodyPr>
          <a:lstStyle/>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manajemen pendidikan berbasis sekolah, berorientasi </a:t>
            </a:r>
            <a:r>
              <a:rPr lang="id-ID" sz="2600" i="1" dirty="0" smtClean="0">
                <a:solidFill>
                  <a:schemeClr val="bg1"/>
                </a:solidFill>
                <a:latin typeface="Britannic Bold" pitchFamily="34" charset="0"/>
              </a:rPr>
              <a:t>learning organization</a:t>
            </a:r>
            <a:r>
              <a:rPr lang="id-ID" sz="2600" dirty="0" smtClean="0">
                <a:solidFill>
                  <a:schemeClr val="bg1"/>
                </a:solidFill>
                <a:latin typeface="Britannic Bold" pitchFamily="34" charset="0"/>
              </a:rPr>
              <a:t>, dsb </a:t>
            </a:r>
          </a:p>
          <a:p>
            <a:pPr marL="536575" indent="-536575">
              <a:buClr>
                <a:srgbClr val="FFFF00"/>
              </a:buClr>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manajemen pendidikan berbasis multi kultural, berbasis agama, atau berbasis </a:t>
            </a:r>
            <a:r>
              <a:rPr lang="id-ID" sz="2600" i="1" dirty="0" smtClean="0">
                <a:solidFill>
                  <a:schemeClr val="bg1"/>
                </a:solidFill>
                <a:latin typeface="Britannic Bold" pitchFamily="34" charset="0"/>
              </a:rPr>
              <a:t>gender </a:t>
            </a:r>
          </a:p>
          <a:p>
            <a:pPr marL="536575" indent="-536575">
              <a:buClr>
                <a:srgbClr val="FFFF00"/>
              </a:buClr>
              <a:buFont typeface="Wingdings" pitchFamily="2" charset="2"/>
              <a:buChar char="q"/>
            </a:pPr>
            <a:endParaRPr lang="id-ID" sz="2600" i="1"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manajemen pendidikan dasar yang terintegrasi (jenjang sekolah dasar dan sekolah menengah)</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manajemen perpustakaan berbasis online, berbasis terintegrasi (dengan perkuliahan)</a:t>
            </a:r>
          </a:p>
          <a:p>
            <a:pPr marL="536575" indent="-536575">
              <a:buClr>
                <a:srgbClr val="FFFF00"/>
              </a:buClr>
            </a:pPr>
            <a:endParaRPr lang="id-ID" sz="2600" dirty="0" smtClean="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bwMode="auto">
          <a:xfrm>
            <a:off x="7358082" y="0"/>
            <a:ext cx="1785918" cy="714380"/>
          </a:xfrm>
          <a:prstGeom prst="roundRect">
            <a:avLst/>
          </a:prstGeom>
          <a:ln>
            <a:headEnd/>
            <a:tailEnd/>
          </a:ln>
        </p:spPr>
        <p:style>
          <a:lnRef idx="0">
            <a:schemeClr val="accent6"/>
          </a:lnRef>
          <a:fillRef idx="3">
            <a:schemeClr val="accent6"/>
          </a:fillRef>
          <a:effectRef idx="3">
            <a:schemeClr val="accent6"/>
          </a:effectRef>
          <a:fontRef idx="minor">
            <a:schemeClr val="lt1"/>
          </a:fontRef>
        </p:style>
        <p:txBody>
          <a:bodyPr wrap="none" rtlCol="0" anchor="ctr"/>
          <a:lstStyle/>
          <a:p>
            <a:pPr lvl="0" algn="ctr"/>
            <a:r>
              <a:rPr lang="id-ID" sz="2400" dirty="0" smtClean="0">
                <a:latin typeface="Britannic Bold" pitchFamily="34" charset="0"/>
              </a:rPr>
              <a:t>lanjutan</a:t>
            </a:r>
            <a:endParaRPr lang="id-ID" sz="2400" dirty="0"/>
          </a:p>
        </p:txBody>
      </p:sp>
      <p:sp>
        <p:nvSpPr>
          <p:cNvPr id="5" name="TextBox 4"/>
          <p:cNvSpPr txBox="1"/>
          <p:nvPr/>
        </p:nvSpPr>
        <p:spPr>
          <a:xfrm>
            <a:off x="714348" y="857232"/>
            <a:ext cx="7858180" cy="5693866"/>
          </a:xfrm>
          <a:prstGeom prst="rect">
            <a:avLst/>
          </a:prstGeom>
          <a:noFill/>
        </p:spPr>
        <p:txBody>
          <a:bodyPr wrap="square" rtlCol="0">
            <a:spAutoFit/>
          </a:bodyPr>
          <a:lstStyle/>
          <a:p>
            <a:pPr marL="536575" indent="-536575">
              <a:buClr>
                <a:srgbClr val="FFFF00"/>
              </a:buClr>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ujian nasional terpusat, berbasis provinsi, berbasis kabupaten/kota, berbasis sekolah, atau kombinasi dari beberapa di antaranya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pembinaan dan penilaian kinerja guru berbasis </a:t>
            </a:r>
            <a:r>
              <a:rPr lang="id-ID" sz="2600" i="1" dirty="0" smtClean="0">
                <a:solidFill>
                  <a:schemeClr val="bg1"/>
                </a:solidFill>
                <a:latin typeface="Britannic Bold" pitchFamily="34" charset="0"/>
              </a:rPr>
              <a:t>merit system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Model rekrutmen dan penempatan guru berbasis kebutuhan lokal ?</a:t>
            </a:r>
          </a:p>
          <a:p>
            <a:pPr marL="536575" indent="-536575">
              <a:buClr>
                <a:srgbClr val="FFFF00"/>
              </a:buClr>
              <a:buFont typeface="Wingdings" pitchFamily="2" charset="2"/>
              <a:buChar char="q"/>
            </a:pPr>
            <a:endParaRPr lang="id-ID" sz="2600" dirty="0" smtClean="0">
              <a:solidFill>
                <a:schemeClr val="bg1"/>
              </a:solidFill>
              <a:latin typeface="Britannic Bold" pitchFamily="34" charset="0"/>
            </a:endParaRPr>
          </a:p>
          <a:p>
            <a:pPr marL="536575" indent="-536575">
              <a:buClr>
                <a:srgbClr val="FFFF00"/>
              </a:buClr>
              <a:buFont typeface="Wingdings" pitchFamily="2" charset="2"/>
              <a:buChar char="q"/>
            </a:pPr>
            <a:r>
              <a:rPr lang="id-ID" sz="2600" dirty="0" smtClean="0">
                <a:solidFill>
                  <a:schemeClr val="bg1"/>
                </a:solidFill>
                <a:latin typeface="Britannic Bold" pitchFamily="34" charset="0"/>
              </a:rPr>
              <a:t>Dsb, dsb, dsb ........</a:t>
            </a:r>
          </a:p>
          <a:p>
            <a:pPr marL="536575" indent="-536575">
              <a:buClr>
                <a:srgbClr val="FFFF00"/>
              </a:buClr>
            </a:pPr>
            <a:endParaRPr lang="id-ID" sz="2600" dirty="0" smtClean="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0" name="Rounded Rectangle 9"/>
          <p:cNvSpPr/>
          <p:nvPr/>
        </p:nvSpPr>
        <p:spPr bwMode="auto">
          <a:xfrm>
            <a:off x="571472" y="-24"/>
            <a:ext cx="7929618" cy="1214446"/>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chemeClr val="bg1"/>
                </a:solidFill>
                <a:latin typeface="Britannic Bold" pitchFamily="34" charset="0"/>
              </a:rPr>
              <a:t>Beberapa Konsep Dasar dalam </a:t>
            </a:r>
          </a:p>
          <a:p>
            <a:pPr algn="ctr"/>
            <a:r>
              <a:rPr lang="id-ID" sz="3200" dirty="0" smtClean="0">
                <a:solidFill>
                  <a:schemeClr val="bg1"/>
                </a:solidFill>
                <a:latin typeface="Britannic Bold" pitchFamily="34" charset="0"/>
              </a:rPr>
              <a:t>Penelitian &amp; Pengembangan Pendidikan</a:t>
            </a:r>
            <a:endParaRPr lang="en-US" sz="3200" dirty="0">
              <a:solidFill>
                <a:schemeClr val="bg1"/>
              </a:solidFill>
              <a:latin typeface="Britannic Bold" pitchFamily="34" charset="0"/>
            </a:endParaRPr>
          </a:p>
        </p:txBody>
      </p:sp>
      <p:sp>
        <p:nvSpPr>
          <p:cNvPr id="8" name="TextBox 7"/>
          <p:cNvSpPr txBox="1"/>
          <p:nvPr/>
        </p:nvSpPr>
        <p:spPr>
          <a:xfrm>
            <a:off x="357158" y="1813877"/>
            <a:ext cx="5286412" cy="4401205"/>
          </a:xfrm>
          <a:prstGeom prst="rect">
            <a:avLst/>
          </a:prstGeom>
          <a:noFill/>
        </p:spPr>
        <p:txBody>
          <a:bodyPr wrap="square" rtlCol="0">
            <a:spAutoFit/>
          </a:bodyPr>
          <a:lstStyle/>
          <a:p>
            <a:pPr marL="450850" indent="-450850">
              <a:buFont typeface="+mj-lt"/>
              <a:buAutoNum type="arabicPeriod"/>
            </a:pPr>
            <a:r>
              <a:rPr lang="id-ID" sz="2800" dirty="0" smtClean="0">
                <a:latin typeface="Britannic Bold" pitchFamily="34" charset="0"/>
              </a:rPr>
              <a:t>R &amp; D dalam pendidikan adalah suatu proses </a:t>
            </a:r>
            <a:r>
              <a:rPr lang="en-US" sz="2800" dirty="0" err="1" smtClean="0">
                <a:latin typeface="Britannic Bold" pitchFamily="34" charset="0"/>
              </a:rPr>
              <a:t>ilmiah</a:t>
            </a:r>
            <a:r>
              <a:rPr lang="en-US" sz="2800" dirty="0" smtClean="0">
                <a:latin typeface="Britannic Bold" pitchFamily="34" charset="0"/>
              </a:rPr>
              <a:t> yang</a:t>
            </a:r>
            <a:r>
              <a:rPr lang="id-ID" sz="2800" dirty="0" smtClean="0">
                <a:latin typeface="Britannic Bold" pitchFamily="34" charset="0"/>
              </a:rPr>
              <a:t> mengidentifikasi kebutuhan, mengembangkan (menciptakan)</a:t>
            </a:r>
            <a:r>
              <a:rPr lang="en-US" sz="2800" dirty="0" smtClean="0">
                <a:latin typeface="Britannic Bold" pitchFamily="34" charset="0"/>
              </a:rPr>
              <a:t> </a:t>
            </a:r>
            <a:r>
              <a:rPr lang="id-ID" sz="2800" dirty="0" smtClean="0">
                <a:latin typeface="Britannic Bold" pitchFamily="34" charset="0"/>
              </a:rPr>
              <a:t>produk </a:t>
            </a:r>
            <a:r>
              <a:rPr lang="en-US" sz="2800" dirty="0" err="1" smtClean="0">
                <a:latin typeface="Britannic Bold" pitchFamily="34" charset="0"/>
              </a:rPr>
              <a:t>pendidikan</a:t>
            </a:r>
            <a:r>
              <a:rPr lang="id-ID" sz="2800" dirty="0" smtClean="0">
                <a:latin typeface="Britannic Bold" pitchFamily="34" charset="0"/>
              </a:rPr>
              <a:t> dan memvalidasi produk tersebut sehingga menjadi produk baru yang memenuhi kebutuhan.</a:t>
            </a:r>
          </a:p>
          <a:p>
            <a:pPr marL="342900" indent="-342900"/>
            <a:endParaRPr lang="id-ID" sz="2800" dirty="0" smtClean="0">
              <a:latin typeface="Britannic Bold" pitchFamily="34" charset="0"/>
            </a:endParaRPr>
          </a:p>
        </p:txBody>
      </p:sp>
      <p:pic>
        <p:nvPicPr>
          <p:cNvPr id="2050" name="Picture 2" descr="C:\Users\Atwi Suparman\Downloads\images (3).jpg"/>
          <p:cNvPicPr>
            <a:picLocks noChangeAspect="1" noChangeArrowheads="1"/>
          </p:cNvPicPr>
          <p:nvPr/>
        </p:nvPicPr>
        <p:blipFill>
          <a:blip r:embed="rId4"/>
          <a:srcRect/>
          <a:stretch>
            <a:fillRect/>
          </a:stretch>
        </p:blipFill>
        <p:spPr bwMode="auto">
          <a:xfrm>
            <a:off x="5715008" y="2143116"/>
            <a:ext cx="3143272" cy="3500462"/>
          </a:xfrm>
          <a:prstGeom prst="rect">
            <a:avLst/>
          </a:prstGeom>
          <a:noFill/>
        </p:spPr>
      </p:pic>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to="" calcmode="lin" valueType="num">
                                      <p:cBhvr>
                                        <p:cTn id="10" dur="1" fill="hold"/>
                                        <p:tgtEl>
                                          <p:spTgt spid="20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2051" name="Picture 3" descr="C:\Users\Atwi Suparman\Downloads\download (3).jpg"/>
          <p:cNvPicPr>
            <a:picLocks noChangeAspect="1" noChangeArrowheads="1"/>
          </p:cNvPicPr>
          <p:nvPr/>
        </p:nvPicPr>
        <p:blipFill>
          <a:blip r:embed="rId4"/>
          <a:srcRect/>
          <a:stretch>
            <a:fillRect/>
          </a:stretch>
        </p:blipFill>
        <p:spPr bwMode="auto">
          <a:xfrm>
            <a:off x="214282" y="1785926"/>
            <a:ext cx="2857520" cy="37862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3143176" y="1928802"/>
            <a:ext cx="5643666" cy="3108543"/>
          </a:xfrm>
          <a:prstGeom prst="rect">
            <a:avLst/>
          </a:prstGeom>
          <a:noFill/>
        </p:spPr>
        <p:txBody>
          <a:bodyPr wrap="square" rtlCol="0">
            <a:spAutoFit/>
          </a:bodyPr>
          <a:lstStyle/>
          <a:p>
            <a:pPr marL="623888" indent="-623888" algn="just"/>
            <a:r>
              <a:rPr lang="id-ID" sz="2800" dirty="0" smtClean="0">
                <a:latin typeface="Britannic Bold" pitchFamily="34" charset="0"/>
              </a:rPr>
              <a:t>2.</a:t>
            </a:r>
            <a:r>
              <a:rPr lang="en-US" sz="2800" dirty="0" smtClean="0">
                <a:latin typeface="Britannic Bold" pitchFamily="34" charset="0"/>
              </a:rPr>
              <a:t> </a:t>
            </a:r>
            <a:r>
              <a:rPr lang="id-ID" sz="2800" dirty="0" smtClean="0">
                <a:latin typeface="Britannic Bold" pitchFamily="34" charset="0"/>
              </a:rPr>
              <a:t> </a:t>
            </a:r>
            <a:r>
              <a:rPr lang="en-US" sz="2800" dirty="0" smtClean="0">
                <a:latin typeface="Britannic Bold" pitchFamily="34" charset="0"/>
              </a:rPr>
              <a:t>P</a:t>
            </a:r>
            <a:r>
              <a:rPr lang="id-ID" sz="2800" dirty="0" smtClean="0">
                <a:latin typeface="Britannic Bold" pitchFamily="34" charset="0"/>
              </a:rPr>
              <a:t>roduk baru itu</a:t>
            </a:r>
            <a:r>
              <a:rPr lang="en-US" sz="2800" dirty="0" smtClean="0">
                <a:latin typeface="Britannic Bold" pitchFamily="34" charset="0"/>
              </a:rPr>
              <a:t> </a:t>
            </a:r>
            <a:r>
              <a:rPr lang="en-US" sz="2800" dirty="0" err="1" smtClean="0">
                <a:latin typeface="Britannic Bold" pitchFamily="34" charset="0"/>
              </a:rPr>
              <a:t>dikembangkan</a:t>
            </a:r>
            <a:r>
              <a:rPr lang="en-US" sz="2800" dirty="0" smtClean="0">
                <a:latin typeface="Britannic Bold" pitchFamily="34" charset="0"/>
              </a:rPr>
              <a:t> </a:t>
            </a:r>
            <a:r>
              <a:rPr lang="id-ID" sz="2800" dirty="0" smtClean="0">
                <a:latin typeface="Britannic Bold" pitchFamily="34" charset="0"/>
              </a:rPr>
              <a:t>melalui prosedur yang sistematik dan uji coba lapangan sehingga memenuhi kriteria kualitas atau standar tertentu,  efektivitas, dan efisiensi. </a:t>
            </a:r>
          </a:p>
        </p:txBody>
      </p:sp>
      <p:sp>
        <p:nvSpPr>
          <p:cNvPr id="5" name="Rounded Rectangle 4"/>
          <p:cNvSpPr/>
          <p:nvPr/>
        </p:nvSpPr>
        <p:spPr bwMode="auto">
          <a:xfrm>
            <a:off x="6607066" y="-27384"/>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to="" calcmode="lin" valueType="num">
                                      <p:cBhvr>
                                        <p:cTn id="7" dur="1" fill="hold"/>
                                        <p:tgtEl>
                                          <p:spTgt spid="2051"/>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to="" calcmode="lin" valueType="num">
                                      <p:cBhvr>
                                        <p:cTn id="10"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10" name="Rounded Rectangle 9"/>
          <p:cNvSpPr/>
          <p:nvPr/>
        </p:nvSpPr>
        <p:spPr bwMode="auto">
          <a:xfrm>
            <a:off x="7143736" y="0"/>
            <a:ext cx="2000264" cy="642942"/>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2800" dirty="0" smtClean="0">
                <a:latin typeface="Britannic Bold" pitchFamily="34" charset="0"/>
                <a:cs typeface="Aharoni" pitchFamily="2" charset="-79"/>
              </a:rPr>
              <a:t>Lanjutan</a:t>
            </a:r>
            <a:endParaRPr lang="id-ID" sz="2800" dirty="0">
              <a:latin typeface="Britannic Bold" pitchFamily="34" charset="0"/>
              <a:cs typeface="Aharoni" pitchFamily="2" charset="-79"/>
            </a:endParaRPr>
          </a:p>
        </p:txBody>
      </p:sp>
      <p:sp>
        <p:nvSpPr>
          <p:cNvPr id="8" name="TextBox 7"/>
          <p:cNvSpPr txBox="1"/>
          <p:nvPr/>
        </p:nvSpPr>
        <p:spPr>
          <a:xfrm>
            <a:off x="2857488" y="1571612"/>
            <a:ext cx="5857916" cy="3539430"/>
          </a:xfrm>
          <a:prstGeom prst="rect">
            <a:avLst/>
          </a:prstGeom>
          <a:noFill/>
        </p:spPr>
        <p:txBody>
          <a:bodyPr wrap="square" rtlCol="0">
            <a:spAutoFit/>
          </a:bodyPr>
          <a:lstStyle/>
          <a:p>
            <a:pPr marL="633413" indent="-633413" algn="just"/>
            <a:r>
              <a:rPr lang="id-ID" sz="2800" dirty="0" smtClean="0">
                <a:latin typeface="Britannic Bold" pitchFamily="34" charset="0"/>
              </a:rPr>
              <a:t>3. R &amp; D dalam pendidikan merupakan kombinasi dari penelitian dasar dan terapan untuk menemukan model baru tentang produk, proses, dan layanan pendidikan. </a:t>
            </a:r>
          </a:p>
          <a:p>
            <a:pPr marL="450850" indent="-450850" algn="just"/>
            <a:endParaRPr lang="id-ID" sz="2800" dirty="0" smtClean="0">
              <a:latin typeface="Britannic Bold" pitchFamily="34" charset="0"/>
            </a:endParaRPr>
          </a:p>
          <a:p>
            <a:pPr marL="450850" indent="-450850"/>
            <a:r>
              <a:rPr lang="id-ID" sz="2800" dirty="0" smtClean="0">
                <a:latin typeface="Britannic Bold" pitchFamily="34" charset="0"/>
              </a:rPr>
              <a:t> </a:t>
            </a:r>
            <a:endParaRPr lang="id-ID" sz="2800" dirty="0">
              <a:latin typeface="Britannic Bold" pitchFamily="34" charset="0"/>
            </a:endParaRPr>
          </a:p>
        </p:txBody>
      </p:sp>
      <p:sp>
        <p:nvSpPr>
          <p:cNvPr id="6" name="TextBox 5"/>
          <p:cNvSpPr txBox="1"/>
          <p:nvPr/>
        </p:nvSpPr>
        <p:spPr>
          <a:xfrm>
            <a:off x="5715008" y="4600526"/>
            <a:ext cx="2857520" cy="400110"/>
          </a:xfrm>
          <a:prstGeom prst="rect">
            <a:avLst/>
          </a:prstGeom>
          <a:noFill/>
        </p:spPr>
        <p:txBody>
          <a:bodyPr wrap="square" rtlCol="0">
            <a:spAutoFit/>
          </a:bodyPr>
          <a:lstStyle/>
          <a:p>
            <a:r>
              <a:rPr lang="en-US" dirty="0" smtClean="0">
                <a:solidFill>
                  <a:srgbClr val="C00000"/>
                </a:solidFill>
                <a:latin typeface="Aharoni" pitchFamily="2" charset="-79"/>
                <a:cs typeface="Aharoni" pitchFamily="2" charset="-79"/>
              </a:rPr>
              <a:t>(</a:t>
            </a:r>
            <a:r>
              <a:rPr lang="id-ID" dirty="0" smtClean="0">
                <a:solidFill>
                  <a:srgbClr val="C00000"/>
                </a:solidFill>
                <a:latin typeface="Aharoni" pitchFamily="2" charset="-79"/>
                <a:cs typeface="Aharoni" pitchFamily="2" charset="-79"/>
              </a:rPr>
              <a:t>Atwi Suparman, </a:t>
            </a:r>
            <a:r>
              <a:rPr lang="id-ID" sz="2000" dirty="0" smtClean="0">
                <a:solidFill>
                  <a:srgbClr val="C00000"/>
                </a:solidFill>
                <a:latin typeface="Aharoni" pitchFamily="2" charset="-79"/>
                <a:cs typeface="Aharoni" pitchFamily="2" charset="-79"/>
              </a:rPr>
              <a:t>2013</a:t>
            </a:r>
            <a:r>
              <a:rPr lang="en-US" sz="2000" dirty="0" smtClean="0">
                <a:solidFill>
                  <a:srgbClr val="C00000"/>
                </a:solidFill>
                <a:latin typeface="Aharoni" pitchFamily="2" charset="-79"/>
                <a:cs typeface="Aharoni" pitchFamily="2" charset="-79"/>
              </a:rPr>
              <a:t>)</a:t>
            </a:r>
            <a:endParaRPr lang="id-ID" sz="2000" dirty="0">
              <a:solidFill>
                <a:srgbClr val="C00000"/>
              </a:solidFill>
              <a:latin typeface="Aharoni" pitchFamily="2" charset="-79"/>
              <a:cs typeface="Aharoni" pitchFamily="2" charset="-79"/>
            </a:endParaRPr>
          </a:p>
        </p:txBody>
      </p:sp>
      <p:pic>
        <p:nvPicPr>
          <p:cNvPr id="1026" name="Picture 2" descr="C:\Users\Atwi Suparman\Downloads\images (2).jpg"/>
          <p:cNvPicPr>
            <a:picLocks noChangeAspect="1" noChangeArrowheads="1"/>
          </p:cNvPicPr>
          <p:nvPr/>
        </p:nvPicPr>
        <p:blipFill>
          <a:blip r:embed="rId3"/>
          <a:srcRect/>
          <a:stretch>
            <a:fillRect/>
          </a:stretch>
        </p:blipFill>
        <p:spPr bwMode="auto">
          <a:xfrm>
            <a:off x="0" y="1357298"/>
            <a:ext cx="2786082" cy="3714776"/>
          </a:xfrm>
          <a:prstGeom prst="rect">
            <a:avLst/>
          </a:prstGeom>
          <a:noFill/>
          <a:effectLst>
            <a:softEdge rad="127000"/>
          </a:effectLst>
        </p:spPr>
      </p:pic>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to="" calcmode="lin" valueType="num">
                                      <p:cBhvr>
                                        <p:cTn id="10" dur="1" fill="hold"/>
                                        <p:tgtEl>
                                          <p:spTgt spid="6"/>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to="" calcmode="lin" valueType="num">
                                      <p:cBhvr>
                                        <p:cTn id="13" dur="1" fill="hold"/>
                                        <p:tgtEl>
                                          <p:spTgt spid="10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714348" y="285728"/>
            <a:ext cx="7929618" cy="523220"/>
          </a:xfrm>
          <a:prstGeom prst="rect">
            <a:avLst/>
          </a:prstGeom>
          <a:noFill/>
        </p:spPr>
        <p:txBody>
          <a:bodyPr wrap="square" rtlCol="0">
            <a:spAutoFit/>
          </a:bodyPr>
          <a:lstStyle/>
          <a:p>
            <a:pPr algn="ctr"/>
            <a:r>
              <a:rPr lang="id-ID" sz="2800" dirty="0" smtClean="0">
                <a:solidFill>
                  <a:srgbClr val="FFC000"/>
                </a:solidFill>
                <a:latin typeface="Britannic Bold" pitchFamily="34" charset="0"/>
              </a:rPr>
              <a:t>MAJOR STEPS IN THE  R &amp; D  CYCLE</a:t>
            </a:r>
            <a:endParaRPr lang="id-ID" sz="2800" dirty="0">
              <a:solidFill>
                <a:srgbClr val="FFC000"/>
              </a:solidFill>
              <a:latin typeface="Britannic Bold" pitchFamily="34" charset="0"/>
            </a:endParaRPr>
          </a:p>
        </p:txBody>
      </p:sp>
      <p:sp>
        <p:nvSpPr>
          <p:cNvPr id="3" name="TextBox 2"/>
          <p:cNvSpPr txBox="1"/>
          <p:nvPr/>
        </p:nvSpPr>
        <p:spPr>
          <a:xfrm>
            <a:off x="857224" y="714356"/>
            <a:ext cx="7715304" cy="461665"/>
          </a:xfrm>
          <a:prstGeom prst="rect">
            <a:avLst/>
          </a:prstGeom>
          <a:noFill/>
        </p:spPr>
        <p:txBody>
          <a:bodyPr wrap="square" rtlCol="0">
            <a:spAutoFit/>
          </a:bodyPr>
          <a:lstStyle/>
          <a:p>
            <a:pPr algn="ctr"/>
            <a:r>
              <a:rPr lang="id-ID" sz="2400" dirty="0" smtClean="0">
                <a:solidFill>
                  <a:schemeClr val="bg1"/>
                </a:solidFill>
                <a:latin typeface="Tw Cen MT Condensed" pitchFamily="34" charset="0"/>
              </a:rPr>
              <a:t>Borg, Walter R. and Gall, Meredith D. (1983) 4 ed. ( p.775)</a:t>
            </a:r>
          </a:p>
        </p:txBody>
      </p:sp>
      <p:sp>
        <p:nvSpPr>
          <p:cNvPr id="4" name="Rectangle 3"/>
          <p:cNvSpPr/>
          <p:nvPr/>
        </p:nvSpPr>
        <p:spPr bwMode="auto">
          <a:xfrm>
            <a:off x="214282" y="2143116"/>
            <a:ext cx="1571636" cy="1000132"/>
          </a:xfrm>
          <a:prstGeom prst="rect">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1. Research and Information Collecting</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5" name="Rectangle 4"/>
          <p:cNvSpPr/>
          <p:nvPr/>
        </p:nvSpPr>
        <p:spPr bwMode="auto">
          <a:xfrm>
            <a:off x="2071670" y="2143116"/>
            <a:ext cx="1571636" cy="1000132"/>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d-ID" i="0" u="none" strike="noStrike" cap="none" normalizeH="0" baseline="0" dirty="0" smtClean="0">
              <a:ln>
                <a:noFill/>
              </a:ln>
              <a:solidFill>
                <a:schemeClr val="bg1"/>
              </a:solidFill>
              <a:effectLst/>
              <a:latin typeface="Britannic Bold"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id-ID" i="0" u="none" strike="noStrike" cap="none" normalizeH="0" baseline="0" dirty="0" smtClean="0">
                <a:ln>
                  <a:noFill/>
                </a:ln>
                <a:solidFill>
                  <a:schemeClr val="bg1"/>
                </a:solidFill>
                <a:effectLst/>
                <a:latin typeface="Britannic Bold" pitchFamily="34" charset="0"/>
              </a:rPr>
              <a:t>2. </a:t>
            </a:r>
            <a:r>
              <a:rPr kumimoji="0" lang="id-ID" i="0" u="none" strike="noStrike" cap="none" normalizeH="0" baseline="0" smtClean="0">
                <a:ln>
                  <a:noFill/>
                </a:ln>
                <a:solidFill>
                  <a:schemeClr val="bg1"/>
                </a:solidFill>
                <a:effectLst/>
                <a:latin typeface="Britannic Bold" pitchFamily="34" charset="0"/>
              </a:rPr>
              <a:t>Planning</a:t>
            </a:r>
            <a:endParaRPr kumimoji="0" lang="id-ID" i="0" u="none" strike="noStrike" cap="none" normalizeH="0" baseline="0" dirty="0" smtClean="0">
              <a:ln>
                <a:noFill/>
              </a:ln>
              <a:solidFill>
                <a:schemeClr val="bg1"/>
              </a:solidFill>
              <a:effectLst/>
              <a:latin typeface="Britannic Bold" pitchFamily="34" charset="0"/>
            </a:endParaRPr>
          </a:p>
        </p:txBody>
      </p:sp>
      <p:sp>
        <p:nvSpPr>
          <p:cNvPr id="6" name="Rectangle 5"/>
          <p:cNvSpPr/>
          <p:nvPr/>
        </p:nvSpPr>
        <p:spPr bwMode="auto">
          <a:xfrm>
            <a:off x="3929058" y="2143116"/>
            <a:ext cx="1571636" cy="1000132"/>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bg1"/>
                </a:solidFill>
                <a:effectLst/>
                <a:latin typeface="Britannic Bold" pitchFamily="34" charset="0"/>
              </a:rPr>
              <a:t>3. Develop Preliminary</a:t>
            </a:r>
            <a:r>
              <a:rPr kumimoji="0" lang="id-ID" sz="1600" i="0" u="none" strike="noStrike" cap="none" normalizeH="0" dirty="0" smtClean="0">
                <a:ln>
                  <a:noFill/>
                </a:ln>
                <a:solidFill>
                  <a:schemeClr val="bg1"/>
                </a:solidFill>
                <a:effectLst/>
                <a:latin typeface="Britannic Bold" pitchFamily="34" charset="0"/>
              </a:rPr>
              <a:t> Form of Product</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5715008" y="2143116"/>
            <a:ext cx="1571636" cy="1000132"/>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bg1"/>
                </a:solidFill>
                <a:effectLst/>
                <a:latin typeface="Britannic Bold" pitchFamily="34" charset="0"/>
              </a:rPr>
              <a:t>4. Preliminary</a:t>
            </a:r>
          </a:p>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Field testing </a:t>
            </a:r>
          </a:p>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(1-3 schools)</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8" name="Rectangle 7"/>
          <p:cNvSpPr/>
          <p:nvPr/>
        </p:nvSpPr>
        <p:spPr bwMode="auto">
          <a:xfrm>
            <a:off x="7500958" y="2143116"/>
            <a:ext cx="1571636" cy="1000132"/>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bg1"/>
                </a:solidFill>
                <a:effectLst/>
                <a:latin typeface="Britannic Bold" pitchFamily="34" charset="0"/>
              </a:rPr>
              <a:t>5. Main</a:t>
            </a:r>
          </a:p>
          <a:p>
            <a:pPr marL="0" marR="0" indent="0" algn="ctr" defTabSz="914400" rtl="0" eaLnBrk="1" fontAlgn="base" latinLnBrk="0" hangingPunct="1">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bg1"/>
                </a:solidFill>
                <a:effectLst/>
                <a:latin typeface="Britannic Bold" pitchFamily="34" charset="0"/>
              </a:rPr>
              <a:t> Product Revision</a:t>
            </a:r>
          </a:p>
        </p:txBody>
      </p:sp>
      <p:sp>
        <p:nvSpPr>
          <p:cNvPr id="9" name="Rectangle 8"/>
          <p:cNvSpPr/>
          <p:nvPr/>
        </p:nvSpPr>
        <p:spPr bwMode="auto">
          <a:xfrm>
            <a:off x="214282" y="5072074"/>
            <a:ext cx="1643074" cy="107157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10. Dissemination and Implementation</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10" name="Rectangle 9"/>
          <p:cNvSpPr/>
          <p:nvPr/>
        </p:nvSpPr>
        <p:spPr bwMode="auto">
          <a:xfrm>
            <a:off x="2071670" y="5072074"/>
            <a:ext cx="1571636" cy="107157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9. Final</a:t>
            </a:r>
          </a:p>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 Product Revision</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3857620" y="5072074"/>
            <a:ext cx="1571636" cy="107157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8. Operational Field </a:t>
            </a:r>
          </a:p>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Testing (10-30 schools)</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12" name="Rectangle 11"/>
          <p:cNvSpPr/>
          <p:nvPr/>
        </p:nvSpPr>
        <p:spPr bwMode="auto">
          <a:xfrm>
            <a:off x="5715008" y="5072074"/>
            <a:ext cx="1500198" cy="107157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7. Operational Product Revision</a:t>
            </a:r>
            <a:endParaRPr kumimoji="0" lang="id-ID" sz="1600" i="0" u="none" strike="noStrike" cap="none" normalizeH="0" baseline="0" dirty="0" smtClean="0">
              <a:ln>
                <a:noFill/>
              </a:ln>
              <a:solidFill>
                <a:schemeClr val="bg1"/>
              </a:solidFill>
              <a:effectLst/>
              <a:latin typeface="Britannic Bold" pitchFamily="34" charset="0"/>
            </a:endParaRPr>
          </a:p>
        </p:txBody>
      </p:sp>
      <p:sp>
        <p:nvSpPr>
          <p:cNvPr id="13" name="Rectangle 12"/>
          <p:cNvSpPr/>
          <p:nvPr/>
        </p:nvSpPr>
        <p:spPr bwMode="auto">
          <a:xfrm>
            <a:off x="7429520" y="5072074"/>
            <a:ext cx="1643074" cy="107157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6. Main  Field Testing </a:t>
            </a:r>
          </a:p>
          <a:p>
            <a:pPr marL="0" marR="0" indent="0" algn="ctr" defTabSz="914400" rtl="0" eaLnBrk="1" fontAlgn="base" latinLnBrk="0" hangingPunct="1">
              <a:lnSpc>
                <a:spcPct val="100000"/>
              </a:lnSpc>
              <a:spcBef>
                <a:spcPct val="0"/>
              </a:spcBef>
              <a:spcAft>
                <a:spcPct val="0"/>
              </a:spcAft>
              <a:buClrTx/>
              <a:buSzTx/>
              <a:buFontTx/>
              <a:buNone/>
              <a:tabLst/>
            </a:pPr>
            <a:r>
              <a:rPr lang="id-ID" sz="1600" dirty="0" smtClean="0">
                <a:solidFill>
                  <a:schemeClr val="bg1"/>
                </a:solidFill>
                <a:latin typeface="Britannic Bold" pitchFamily="34" charset="0"/>
              </a:rPr>
              <a:t> (5-15 schools)</a:t>
            </a:r>
          </a:p>
        </p:txBody>
      </p:sp>
      <p:cxnSp>
        <p:nvCxnSpPr>
          <p:cNvPr id="23" name="Straight Arrow Connector 22"/>
          <p:cNvCxnSpPr/>
          <p:nvPr/>
        </p:nvCxnSpPr>
        <p:spPr bwMode="auto">
          <a:xfrm>
            <a:off x="1785918" y="2641594"/>
            <a:ext cx="285752"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5" name="Straight Arrow Connector 24"/>
          <p:cNvCxnSpPr/>
          <p:nvPr/>
        </p:nvCxnSpPr>
        <p:spPr bwMode="auto">
          <a:xfrm>
            <a:off x="3643306" y="2641594"/>
            <a:ext cx="285752"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6" name="Straight Arrow Connector 25"/>
          <p:cNvCxnSpPr>
            <a:endCxn id="7" idx="1"/>
          </p:cNvCxnSpPr>
          <p:nvPr/>
        </p:nvCxnSpPr>
        <p:spPr bwMode="auto">
          <a:xfrm>
            <a:off x="5500694" y="2643182"/>
            <a:ext cx="214314"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7" name="Straight Arrow Connector 26"/>
          <p:cNvCxnSpPr>
            <a:endCxn id="8" idx="1"/>
          </p:cNvCxnSpPr>
          <p:nvPr/>
        </p:nvCxnSpPr>
        <p:spPr bwMode="auto">
          <a:xfrm>
            <a:off x="7286644" y="2641594"/>
            <a:ext cx="214314"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30" name="Straight Arrow Connector 29"/>
          <p:cNvCxnSpPr/>
          <p:nvPr/>
        </p:nvCxnSpPr>
        <p:spPr bwMode="auto">
          <a:xfrm rot="10800000">
            <a:off x="1857355" y="5570552"/>
            <a:ext cx="214314"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38" name="Straight Arrow Connector 37"/>
          <p:cNvCxnSpPr/>
          <p:nvPr/>
        </p:nvCxnSpPr>
        <p:spPr bwMode="auto">
          <a:xfrm rot="5400000">
            <a:off x="7250131" y="4107661"/>
            <a:ext cx="192882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49" name="Straight Arrow Connector 48"/>
          <p:cNvCxnSpPr/>
          <p:nvPr/>
        </p:nvCxnSpPr>
        <p:spPr bwMode="auto">
          <a:xfrm rot="10800000">
            <a:off x="3643306" y="5572140"/>
            <a:ext cx="214314"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50" name="Straight Arrow Connector 49"/>
          <p:cNvCxnSpPr/>
          <p:nvPr/>
        </p:nvCxnSpPr>
        <p:spPr bwMode="auto">
          <a:xfrm rot="10800000">
            <a:off x="5429256" y="5570551"/>
            <a:ext cx="285752"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51" name="Straight Arrow Connector 50"/>
          <p:cNvCxnSpPr/>
          <p:nvPr/>
        </p:nvCxnSpPr>
        <p:spPr bwMode="auto">
          <a:xfrm rot="10800000">
            <a:off x="7215207" y="5572140"/>
            <a:ext cx="214314"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sp>
        <p:nvSpPr>
          <p:cNvPr id="24" name="TextBox 23"/>
          <p:cNvSpPr txBox="1"/>
          <p:nvPr/>
        </p:nvSpPr>
        <p:spPr>
          <a:xfrm>
            <a:off x="2071670" y="1285860"/>
            <a:ext cx="5857916" cy="523220"/>
          </a:xfrm>
          <a:prstGeom prst="rect">
            <a:avLst/>
          </a:prstGeom>
          <a:noFill/>
        </p:spPr>
        <p:txBody>
          <a:bodyPr wrap="square" rtlCol="0">
            <a:spAutoFit/>
          </a:bodyPr>
          <a:lstStyle/>
          <a:p>
            <a:r>
              <a:rPr lang="id-ID" sz="2800" dirty="0" smtClean="0">
                <a:solidFill>
                  <a:srgbClr val="FFFF00"/>
                </a:solidFill>
                <a:latin typeface="Britannic Bold" pitchFamily="34" charset="0"/>
              </a:rPr>
              <a:t>Catatan : untuk tingkatan makro</a:t>
            </a:r>
            <a:endParaRPr lang="id-ID" sz="2800" dirty="0">
              <a:solidFill>
                <a:srgbClr val="FFFF00"/>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4"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1" fill="hold"/>
                                        <p:tgtEl>
                                          <p:spTgt spid="4"/>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 to="" calcmode="lin" valueType="num">
                                      <p:cBhvr>
                                        <p:cTn id="20" dur="1" fill="hold"/>
                                        <p:tgtEl>
                                          <p:spTgt spid="23"/>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to="" calcmode="lin" valueType="num">
                                      <p:cBhvr>
                                        <p:cTn id="25" dur="1" fill="hold"/>
                                        <p:tgtEl>
                                          <p:spTgt spid="5"/>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to="" calcmode="lin" valueType="num">
                                      <p:cBhvr>
                                        <p:cTn id="30" dur="1" fill="hold"/>
                                        <p:tgtEl>
                                          <p:spTgt spid="6"/>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 to="" calcmode="lin" valueType="num">
                                      <p:cBhvr>
                                        <p:cTn id="33" dur="1" fill="hold"/>
                                        <p:tgtEl>
                                          <p:spTgt spid="25"/>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500" fill="hold"/>
                                        <p:tgtEl>
                                          <p:spTgt spid="26"/>
                                        </p:tgtEl>
                                        <p:attrNameLst>
                                          <p:attrName>ppt_x</p:attrName>
                                        </p:attrNameLst>
                                      </p:cBhvr>
                                      <p:tavLst>
                                        <p:tav tm="0">
                                          <p:val>
                                            <p:strVal val="#ppt_x"/>
                                          </p:val>
                                        </p:tav>
                                        <p:tav tm="100000">
                                          <p:val>
                                            <p:strVal val="#ppt_x"/>
                                          </p:val>
                                        </p:tav>
                                      </p:tavLst>
                                    </p:anim>
                                    <p:anim calcmode="lin" valueType="num">
                                      <p:cBhvr additive="base">
                                        <p:cTn id="3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to="" calcmode="lin" valueType="num">
                                      <p:cBhvr>
                                        <p:cTn id="44" dur="1" fill="hold"/>
                                        <p:tgtEl>
                                          <p:spTgt spid="7"/>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to="" calcmode="lin" valueType="num">
                                      <p:cBhvr>
                                        <p:cTn id="49" dur="1" fill="hold"/>
                                        <p:tgtEl>
                                          <p:spTgt spid="27"/>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to="" calcmode="lin" valueType="num">
                                      <p:cBhvr>
                                        <p:cTn id="54" dur="1" fill="hold"/>
                                        <p:tgtEl>
                                          <p:spTgt spid="8"/>
                                        </p:tgtEl>
                                        <p:attrNameLst>
                                          <p:attrName/>
                                        </p:attrNameLst>
                                      </p:cBhvr>
                                    </p:anim>
                                  </p:childTnLst>
                                </p:cTn>
                              </p:par>
                              <p:par>
                                <p:cTn id="55" presetID="24"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 to="" calcmode="lin" valueType="num">
                                      <p:cBhvr>
                                        <p:cTn id="57" dur="1" fill="hold"/>
                                        <p:tgtEl>
                                          <p:spTgt spid="38"/>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 to="" calcmode="lin" valueType="num">
                                      <p:cBhvr>
                                        <p:cTn id="62" dur="1" fill="hold"/>
                                        <p:tgtEl>
                                          <p:spTgt spid="13"/>
                                        </p:tgtEl>
                                        <p:attrNameLst>
                                          <p:attrName/>
                                        </p:attrNameLst>
                                      </p:cBhvr>
                                    </p:anim>
                                  </p:childTnLst>
                                </p:cTn>
                              </p:par>
                              <p:par>
                                <p:cTn id="63" presetID="24" presetClass="entr" presetSubtype="0" fill="hold" nodeType="withEffect">
                                  <p:stCondLst>
                                    <p:cond delay="0"/>
                                  </p:stCondLst>
                                  <p:childTnLst>
                                    <p:set>
                                      <p:cBhvr>
                                        <p:cTn id="64" dur="1" fill="hold">
                                          <p:stCondLst>
                                            <p:cond delay="0"/>
                                          </p:stCondLst>
                                        </p:cTn>
                                        <p:tgtEl>
                                          <p:spTgt spid="51"/>
                                        </p:tgtEl>
                                        <p:attrNameLst>
                                          <p:attrName>style.visibility</p:attrName>
                                        </p:attrNameLst>
                                      </p:cBhvr>
                                      <p:to>
                                        <p:strVal val="visible"/>
                                      </p:to>
                                    </p:set>
                                    <p:anim to="" calcmode="lin" valueType="num">
                                      <p:cBhvr>
                                        <p:cTn id="65" dur="1" fill="hold"/>
                                        <p:tgtEl>
                                          <p:spTgt spid="51"/>
                                        </p:tgtEl>
                                        <p:attrNameLst>
                                          <p:attrName/>
                                        </p:attrNameLst>
                                      </p:cBhvr>
                                    </p:anim>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 to="" calcmode="lin" valueType="num">
                                      <p:cBhvr>
                                        <p:cTn id="70" dur="1" fill="hold"/>
                                        <p:tgtEl>
                                          <p:spTgt spid="12"/>
                                        </p:tgtEl>
                                        <p:attrNameLst>
                                          <p:attrName/>
                                        </p:attrNameLst>
                                      </p:cBhvr>
                                    </p:anim>
                                  </p:childTnLst>
                                </p:cTn>
                              </p:par>
                              <p:par>
                                <p:cTn id="71" presetID="24" presetClass="entr" presetSubtype="0" fill="hold" nodeType="withEffect">
                                  <p:stCondLst>
                                    <p:cond delay="0"/>
                                  </p:stCondLst>
                                  <p:childTnLst>
                                    <p:set>
                                      <p:cBhvr>
                                        <p:cTn id="72" dur="1" fill="hold">
                                          <p:stCondLst>
                                            <p:cond delay="0"/>
                                          </p:stCondLst>
                                        </p:cTn>
                                        <p:tgtEl>
                                          <p:spTgt spid="50"/>
                                        </p:tgtEl>
                                        <p:attrNameLst>
                                          <p:attrName>style.visibility</p:attrName>
                                        </p:attrNameLst>
                                      </p:cBhvr>
                                      <p:to>
                                        <p:strVal val="visible"/>
                                      </p:to>
                                    </p:set>
                                    <p:anim to="" calcmode="lin" valueType="num">
                                      <p:cBhvr>
                                        <p:cTn id="73" dur="1" fill="hold"/>
                                        <p:tgtEl>
                                          <p:spTgt spid="50"/>
                                        </p:tgtEl>
                                        <p:attrNameLst>
                                          <p:attrName/>
                                        </p:attrNameLst>
                                      </p:cBhvr>
                                    </p:anim>
                                  </p:childTnLst>
                                </p:cTn>
                              </p:par>
                            </p:childTnLst>
                          </p:cTn>
                        </p:par>
                      </p:childTnLst>
                    </p:cTn>
                  </p:par>
                  <p:par>
                    <p:cTn id="74" fill="hold">
                      <p:stCondLst>
                        <p:cond delay="indefinite"/>
                      </p:stCondLst>
                      <p:childTnLst>
                        <p:par>
                          <p:cTn id="75" fill="hold">
                            <p:stCondLst>
                              <p:cond delay="0"/>
                            </p:stCondLst>
                            <p:childTnLst>
                              <p:par>
                                <p:cTn id="76" presetID="24" presetClass="entr" presetSubtype="0"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 to="" calcmode="lin" valueType="num">
                                      <p:cBhvr>
                                        <p:cTn id="78" dur="1" fill="hold"/>
                                        <p:tgtEl>
                                          <p:spTgt spid="11"/>
                                        </p:tgtEl>
                                        <p:attrNameLst>
                                          <p:attrName/>
                                        </p:attrNameLst>
                                      </p:cBhvr>
                                    </p:anim>
                                  </p:childTnLst>
                                </p:cTn>
                              </p:par>
                              <p:par>
                                <p:cTn id="79" presetID="24" presetClass="entr" presetSubtype="0" fill="hold" nodeType="withEffect">
                                  <p:stCondLst>
                                    <p:cond delay="0"/>
                                  </p:stCondLst>
                                  <p:childTnLst>
                                    <p:set>
                                      <p:cBhvr>
                                        <p:cTn id="80" dur="1" fill="hold">
                                          <p:stCondLst>
                                            <p:cond delay="0"/>
                                          </p:stCondLst>
                                        </p:cTn>
                                        <p:tgtEl>
                                          <p:spTgt spid="49"/>
                                        </p:tgtEl>
                                        <p:attrNameLst>
                                          <p:attrName>style.visibility</p:attrName>
                                        </p:attrNameLst>
                                      </p:cBhvr>
                                      <p:to>
                                        <p:strVal val="visible"/>
                                      </p:to>
                                    </p:set>
                                    <p:anim to="" calcmode="lin" valueType="num">
                                      <p:cBhvr>
                                        <p:cTn id="81" dur="1" fill="hold"/>
                                        <p:tgtEl>
                                          <p:spTgt spid="49"/>
                                        </p:tgtEl>
                                        <p:attrNameLst>
                                          <p:attrName/>
                                        </p:attrNameLst>
                                      </p:cBhvr>
                                    </p:anim>
                                  </p:childTnLst>
                                </p:cTn>
                              </p:par>
                            </p:childTnLst>
                          </p:cTn>
                        </p:par>
                      </p:childTnLst>
                    </p:cTn>
                  </p:par>
                  <p:par>
                    <p:cTn id="82" fill="hold">
                      <p:stCondLst>
                        <p:cond delay="indefinite"/>
                      </p:stCondLst>
                      <p:childTnLst>
                        <p:par>
                          <p:cTn id="83" fill="hold">
                            <p:stCondLst>
                              <p:cond delay="0"/>
                            </p:stCondLst>
                            <p:childTnLst>
                              <p:par>
                                <p:cTn id="84" presetID="24" presetClass="entr" presetSubtype="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 to="" calcmode="lin" valueType="num">
                                      <p:cBhvr>
                                        <p:cTn id="86" dur="1" fill="hold"/>
                                        <p:tgtEl>
                                          <p:spTgt spid="10"/>
                                        </p:tgtEl>
                                        <p:attrNameLst>
                                          <p:attrName/>
                                        </p:attrNameLst>
                                      </p:cBhvr>
                                    </p:anim>
                                  </p:childTnLst>
                                </p:cTn>
                              </p:par>
                              <p:par>
                                <p:cTn id="87" presetID="24" presetClass="entr" presetSubtype="0" fill="hold" nodeType="withEffect">
                                  <p:stCondLst>
                                    <p:cond delay="0"/>
                                  </p:stCondLst>
                                  <p:childTnLst>
                                    <p:set>
                                      <p:cBhvr>
                                        <p:cTn id="88" dur="1" fill="hold">
                                          <p:stCondLst>
                                            <p:cond delay="0"/>
                                          </p:stCondLst>
                                        </p:cTn>
                                        <p:tgtEl>
                                          <p:spTgt spid="30"/>
                                        </p:tgtEl>
                                        <p:attrNameLst>
                                          <p:attrName>style.visibility</p:attrName>
                                        </p:attrNameLst>
                                      </p:cBhvr>
                                      <p:to>
                                        <p:strVal val="visible"/>
                                      </p:to>
                                    </p:set>
                                    <p:anim to="" calcmode="lin" valueType="num">
                                      <p:cBhvr>
                                        <p:cTn id="89" dur="1" fill="hold"/>
                                        <p:tgtEl>
                                          <p:spTgt spid="30"/>
                                        </p:tgtEl>
                                        <p:attrNameLst>
                                          <p:attrName/>
                                        </p:attrNameLst>
                                      </p:cBhvr>
                                    </p:anim>
                                  </p:childTnLst>
                                </p:cTn>
                              </p:par>
                            </p:childTnLst>
                          </p:cTn>
                        </p:par>
                      </p:childTnLst>
                    </p:cTn>
                  </p:par>
                  <p:par>
                    <p:cTn id="90" fill="hold">
                      <p:stCondLst>
                        <p:cond delay="indefinite"/>
                      </p:stCondLst>
                      <p:childTnLst>
                        <p:par>
                          <p:cTn id="91" fill="hold">
                            <p:stCondLst>
                              <p:cond delay="0"/>
                            </p:stCondLst>
                            <p:childTnLst>
                              <p:par>
                                <p:cTn id="92" presetID="24" presetClass="entr" presetSubtype="0" fill="hold" grpId="0" nodeType="clickEffect">
                                  <p:stCondLst>
                                    <p:cond delay="0"/>
                                  </p:stCondLst>
                                  <p:childTnLst>
                                    <p:set>
                                      <p:cBhvr>
                                        <p:cTn id="93" dur="1" fill="hold">
                                          <p:stCondLst>
                                            <p:cond delay="0"/>
                                          </p:stCondLst>
                                        </p:cTn>
                                        <p:tgtEl>
                                          <p:spTgt spid="9"/>
                                        </p:tgtEl>
                                        <p:attrNameLst>
                                          <p:attrName>style.visibility</p:attrName>
                                        </p:attrNameLst>
                                      </p:cBhvr>
                                      <p:to>
                                        <p:strVal val="visible"/>
                                      </p:to>
                                    </p:set>
                                    <p:anim to="" calcmode="lin" valueType="num">
                                      <p:cBhvr>
                                        <p:cTn id="94"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357158" y="0"/>
            <a:ext cx="8358214" cy="1200329"/>
          </a:xfrm>
          <a:prstGeom prst="rect">
            <a:avLst/>
          </a:prstGeom>
          <a:noFill/>
        </p:spPr>
        <p:txBody>
          <a:bodyPr wrap="square" rtlCol="0">
            <a:spAutoFit/>
          </a:bodyPr>
          <a:lstStyle/>
          <a:p>
            <a:pPr algn="ctr"/>
            <a:r>
              <a:rPr lang="id-ID" sz="3600" dirty="0" smtClean="0">
                <a:solidFill>
                  <a:srgbClr val="000099"/>
                </a:solidFill>
                <a:latin typeface="Britannic Bold" pitchFamily="34" charset="0"/>
              </a:rPr>
              <a:t>Sepuluh Langkah Utama dalam Siklus Lengkap Penelitian &amp; Pengembangan</a:t>
            </a:r>
          </a:p>
        </p:txBody>
      </p:sp>
      <p:sp>
        <p:nvSpPr>
          <p:cNvPr id="7" name="Rectangle 6"/>
          <p:cNvSpPr/>
          <p:nvPr/>
        </p:nvSpPr>
        <p:spPr>
          <a:xfrm>
            <a:off x="6786578" y="6488692"/>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9" name="TextBox 8"/>
          <p:cNvSpPr txBox="1"/>
          <p:nvPr/>
        </p:nvSpPr>
        <p:spPr>
          <a:xfrm>
            <a:off x="642910" y="1928802"/>
            <a:ext cx="7786742" cy="4739759"/>
          </a:xfrm>
          <a:prstGeom prst="rect">
            <a:avLst/>
          </a:prstGeom>
          <a:noFill/>
        </p:spPr>
        <p:txBody>
          <a:bodyPr wrap="square" rtlCol="0">
            <a:spAutoFit/>
          </a:bodyPr>
          <a:lstStyle/>
          <a:p>
            <a:pPr marL="342900" indent="-342900" algn="just">
              <a:buFont typeface="+mj-lt"/>
              <a:buAutoNum type="arabicPeriod"/>
            </a:pPr>
            <a:r>
              <a:rPr lang="id-ID" sz="2400" dirty="0" smtClean="0">
                <a:latin typeface="Britannic Bold" pitchFamily="34" charset="0"/>
              </a:rPr>
              <a:t>Penelitian awal dan pengumpulan informasi melalui :</a:t>
            </a:r>
          </a:p>
          <a:p>
            <a:pPr marL="801688" indent="-446088" algn="just">
              <a:buBlip>
                <a:blip r:embed="rId4"/>
              </a:buBlip>
            </a:pPr>
            <a:r>
              <a:rPr lang="id-ID" sz="2400" dirty="0" smtClean="0">
                <a:solidFill>
                  <a:srgbClr val="FF0000"/>
                </a:solidFill>
                <a:latin typeface="Britannic Bold" pitchFamily="34" charset="0"/>
              </a:rPr>
              <a:t>Review literatur </a:t>
            </a:r>
            <a:r>
              <a:rPr lang="id-ID" sz="2400" dirty="0" smtClean="0">
                <a:latin typeface="Britannic Bold" pitchFamily="34" charset="0"/>
              </a:rPr>
              <a:t>tentang produk pendidikan yang akan diteliti (melalui jurnal dan hasil-hasil penelitian lain). </a:t>
            </a:r>
            <a:r>
              <a:rPr lang="id-ID" sz="2000" dirty="0" smtClean="0">
                <a:solidFill>
                  <a:srgbClr val="0000CC"/>
                </a:solidFill>
                <a:latin typeface="Britannic Bold" pitchFamily="34" charset="0"/>
              </a:rPr>
              <a:t>Produk tersebut dapat meliputi bahan pelatihan</a:t>
            </a:r>
            <a:r>
              <a:rPr lang="id-ID" sz="2000" dirty="0">
                <a:solidFill>
                  <a:srgbClr val="0000CC"/>
                </a:solidFill>
                <a:latin typeface="Britannic Bold" pitchFamily="34" charset="0"/>
              </a:rPr>
              <a:t>/</a:t>
            </a:r>
            <a:r>
              <a:rPr lang="id-ID" sz="2000" dirty="0" smtClean="0">
                <a:solidFill>
                  <a:srgbClr val="0000CC"/>
                </a:solidFill>
                <a:latin typeface="Britannic Bold" pitchFamily="34" charset="0"/>
              </a:rPr>
              <a:t>bahan pembelajaran</a:t>
            </a:r>
            <a:r>
              <a:rPr lang="en-US" sz="2000" dirty="0" smtClean="0">
                <a:solidFill>
                  <a:srgbClr val="0000CC"/>
                </a:solidFill>
                <a:latin typeface="Britannic Bold" pitchFamily="34" charset="0"/>
              </a:rPr>
              <a:t> </a:t>
            </a:r>
            <a:r>
              <a:rPr lang="en-US" sz="2000" dirty="0" err="1" smtClean="0">
                <a:solidFill>
                  <a:srgbClr val="0000CC"/>
                </a:solidFill>
                <a:latin typeface="Britannic Bold" pitchFamily="34" charset="0"/>
              </a:rPr>
              <a:t>tercetak</a:t>
            </a:r>
            <a:r>
              <a:rPr lang="en-US" sz="2000" dirty="0" smtClean="0">
                <a:solidFill>
                  <a:srgbClr val="0000CC"/>
                </a:solidFill>
                <a:latin typeface="Britannic Bold" pitchFamily="34" charset="0"/>
              </a:rPr>
              <a:t>, </a:t>
            </a:r>
            <a:r>
              <a:rPr lang="id-ID" sz="2000" dirty="0" smtClean="0">
                <a:solidFill>
                  <a:srgbClr val="0000CC"/>
                </a:solidFill>
                <a:latin typeface="Britannic Bold" pitchFamily="34" charset="0"/>
              </a:rPr>
              <a:t>bahan pembelajaran bermedia</a:t>
            </a:r>
            <a:r>
              <a:rPr lang="en-US" sz="2000" dirty="0" smtClean="0">
                <a:solidFill>
                  <a:srgbClr val="0000CC"/>
                </a:solidFill>
                <a:latin typeface="Britannic Bold" pitchFamily="34" charset="0"/>
              </a:rPr>
              <a:t>, </a:t>
            </a:r>
            <a:r>
              <a:rPr lang="id-ID" sz="2000" dirty="0" smtClean="0">
                <a:solidFill>
                  <a:srgbClr val="0000CC"/>
                </a:solidFill>
                <a:latin typeface="Britannic Bold" pitchFamily="34" charset="0"/>
              </a:rPr>
              <a:t>sistem layanan pendidikan, </a:t>
            </a:r>
            <a:r>
              <a:rPr lang="en-US" sz="2000" dirty="0" err="1" smtClean="0">
                <a:solidFill>
                  <a:srgbClr val="0000CC"/>
                </a:solidFill>
                <a:latin typeface="Britannic Bold" pitchFamily="34" charset="0"/>
              </a:rPr>
              <a:t>atau</a:t>
            </a:r>
            <a:r>
              <a:rPr lang="en-US" sz="2000" dirty="0" smtClean="0">
                <a:solidFill>
                  <a:srgbClr val="0000CC"/>
                </a:solidFill>
                <a:latin typeface="Britannic Bold" pitchFamily="34" charset="0"/>
              </a:rPr>
              <a:t> </a:t>
            </a:r>
            <a:r>
              <a:rPr lang="id-ID" sz="2000" dirty="0" smtClean="0">
                <a:solidFill>
                  <a:srgbClr val="0000CC"/>
                </a:solidFill>
                <a:latin typeface="Britannic Bold" pitchFamily="34" charset="0"/>
              </a:rPr>
              <a:t>sistem manajemen</a:t>
            </a:r>
            <a:r>
              <a:rPr lang="en-US" sz="2000" dirty="0" smtClean="0">
                <a:solidFill>
                  <a:srgbClr val="0000CC"/>
                </a:solidFill>
                <a:latin typeface="Britannic Bold" pitchFamily="34" charset="0"/>
              </a:rPr>
              <a:t> </a:t>
            </a:r>
            <a:r>
              <a:rPr lang="en-US" sz="2000" dirty="0" err="1" smtClean="0">
                <a:solidFill>
                  <a:srgbClr val="0000CC"/>
                </a:solidFill>
                <a:latin typeface="Britannic Bold" pitchFamily="34" charset="0"/>
              </a:rPr>
              <a:t>pendidikan</a:t>
            </a:r>
            <a:r>
              <a:rPr lang="id-ID" sz="2000" dirty="0" smtClean="0">
                <a:solidFill>
                  <a:srgbClr val="0000CC"/>
                </a:solidFill>
                <a:latin typeface="Britannic Bold" pitchFamily="34" charset="0"/>
              </a:rPr>
              <a:t>. (sesuai dengan fokus penelitian)</a:t>
            </a:r>
            <a:endParaRPr lang="id-ID" sz="2400" dirty="0" smtClean="0">
              <a:solidFill>
                <a:srgbClr val="0000CC"/>
              </a:solidFill>
              <a:latin typeface="Britannic Bold" pitchFamily="34" charset="0"/>
            </a:endParaRPr>
          </a:p>
          <a:p>
            <a:pPr marL="801688" indent="-446088" algn="just">
              <a:buBlip>
                <a:blip r:embed="rId4"/>
              </a:buBlip>
            </a:pPr>
            <a:r>
              <a:rPr lang="id-ID" sz="2400" dirty="0" smtClean="0">
                <a:solidFill>
                  <a:srgbClr val="FF0000"/>
                </a:solidFill>
                <a:latin typeface="Britannic Bold" pitchFamily="34" charset="0"/>
              </a:rPr>
              <a:t>Buku-buku teks </a:t>
            </a:r>
            <a:r>
              <a:rPr lang="id-ID" sz="2400" dirty="0" smtClean="0">
                <a:latin typeface="Britannic Bold" pitchFamily="34" charset="0"/>
              </a:rPr>
              <a:t>yang relevan </a:t>
            </a:r>
          </a:p>
          <a:p>
            <a:pPr marL="801688" indent="-446088" algn="just">
              <a:buBlip>
                <a:blip r:embed="rId4"/>
              </a:buBlip>
            </a:pPr>
            <a:r>
              <a:rPr lang="id-ID" sz="2400" dirty="0" smtClean="0">
                <a:solidFill>
                  <a:srgbClr val="FF0000"/>
                </a:solidFill>
                <a:latin typeface="Britannic Bold" pitchFamily="34" charset="0"/>
              </a:rPr>
              <a:t>Observasi lapangan </a:t>
            </a:r>
            <a:r>
              <a:rPr lang="id-ID" sz="2400" dirty="0" smtClean="0">
                <a:latin typeface="Britannic Bold" pitchFamily="34" charset="0"/>
              </a:rPr>
              <a:t>tentang  penggunaan produk pendidikan </a:t>
            </a:r>
            <a:r>
              <a:rPr lang="en-US" sz="2400" dirty="0" smtClean="0">
                <a:latin typeface="Britannic Bold" pitchFamily="34" charset="0"/>
              </a:rPr>
              <a:t>yang </a:t>
            </a:r>
            <a:r>
              <a:rPr lang="en-US" sz="2400" dirty="0" err="1" smtClean="0">
                <a:latin typeface="Britannic Bold" pitchFamily="34" charset="0"/>
              </a:rPr>
              <a:t>sudah</a:t>
            </a:r>
            <a:r>
              <a:rPr lang="en-US" sz="2400" dirty="0" smtClean="0">
                <a:latin typeface="Britannic Bold" pitchFamily="34" charset="0"/>
              </a:rPr>
              <a:t> </a:t>
            </a:r>
            <a:r>
              <a:rPr lang="en-US" sz="2400" dirty="0" err="1" smtClean="0">
                <a:latin typeface="Britannic Bold" pitchFamily="34" charset="0"/>
              </a:rPr>
              <a:t>ada</a:t>
            </a:r>
            <a:r>
              <a:rPr lang="en-US" sz="2400" dirty="0" smtClean="0">
                <a:latin typeface="Britannic Bold" pitchFamily="34" charset="0"/>
              </a:rPr>
              <a:t> </a:t>
            </a:r>
            <a:r>
              <a:rPr lang="id-ID" sz="2400" dirty="0" smtClean="0">
                <a:latin typeface="Britannic Bold" pitchFamily="34" charset="0"/>
              </a:rPr>
              <a:t>di berbagai tempat</a:t>
            </a:r>
          </a:p>
          <a:p>
            <a:pPr marL="801688" indent="-446088" algn="just">
              <a:buBlip>
                <a:blip r:embed="rId4"/>
              </a:buBlip>
            </a:pPr>
            <a:r>
              <a:rPr lang="id-ID" sz="2400" dirty="0" smtClean="0">
                <a:solidFill>
                  <a:srgbClr val="FF0000"/>
                </a:solidFill>
                <a:latin typeface="Britannic Bold" pitchFamily="34" charset="0"/>
              </a:rPr>
              <a:t>Wawancara dengan pihak pemangku kepentingan</a:t>
            </a:r>
          </a:p>
          <a:p>
            <a:pPr marL="622300" indent="-266700">
              <a:buFont typeface="Arial" pitchFamily="34" charset="0"/>
              <a:buChar char="•"/>
            </a:pPr>
            <a:endParaRPr lang="id-ID" sz="2600" dirty="0" smtClean="0">
              <a:latin typeface="Britannic Bold" pitchFamily="34" charset="0"/>
            </a:endParaRPr>
          </a:p>
        </p:txBody>
      </p:sp>
      <p:sp>
        <p:nvSpPr>
          <p:cNvPr id="12" name="TextBox 11"/>
          <p:cNvSpPr txBox="1"/>
          <p:nvPr/>
        </p:nvSpPr>
        <p:spPr>
          <a:xfrm>
            <a:off x="857224" y="1291224"/>
            <a:ext cx="7715304" cy="923330"/>
          </a:xfrm>
          <a:prstGeom prst="rect">
            <a:avLst/>
          </a:prstGeom>
          <a:noFill/>
        </p:spPr>
        <p:txBody>
          <a:bodyPr wrap="square" rtlCol="0">
            <a:spAutoFit/>
          </a:bodyPr>
          <a:lstStyle/>
          <a:p>
            <a:pPr algn="ctr">
              <a:defRPr/>
            </a:pPr>
            <a:r>
              <a:rPr lang="en-US" dirty="0" smtClean="0">
                <a:solidFill>
                  <a:srgbClr val="800080"/>
                </a:solidFill>
                <a:latin typeface="Tw Cen MT" pitchFamily="34" charset="0"/>
              </a:rPr>
              <a:t>Borg, Walter R., and Gall, Meredith </a:t>
            </a:r>
            <a:r>
              <a:rPr lang="en-US" dirty="0" err="1" smtClean="0">
                <a:solidFill>
                  <a:srgbClr val="800080"/>
                </a:solidFill>
                <a:latin typeface="Tw Cen MT" pitchFamily="34" charset="0"/>
              </a:rPr>
              <a:t>Darmein</a:t>
            </a:r>
            <a:r>
              <a:rPr lang="en-US" dirty="0" smtClean="0">
                <a:solidFill>
                  <a:srgbClr val="800080"/>
                </a:solidFill>
                <a:latin typeface="Tw Cen MT" pitchFamily="34" charset="0"/>
              </a:rPr>
              <a:t> (1983).</a:t>
            </a:r>
          </a:p>
          <a:p>
            <a:pPr algn="ctr">
              <a:defRPr/>
            </a:pPr>
            <a:r>
              <a:rPr lang="en-US" i="1" dirty="0" smtClean="0">
                <a:solidFill>
                  <a:srgbClr val="800080"/>
                </a:solidFill>
                <a:latin typeface="Tw Cen MT" pitchFamily="34" charset="0"/>
              </a:rPr>
              <a:t>Educational Research : An Introduction. 4</a:t>
            </a:r>
            <a:r>
              <a:rPr lang="en-US" i="1" baseline="30000" dirty="0" smtClean="0">
                <a:solidFill>
                  <a:srgbClr val="800080"/>
                </a:solidFill>
                <a:latin typeface="Tw Cen MT" pitchFamily="34" charset="0"/>
              </a:rPr>
              <a:t>th</a:t>
            </a:r>
            <a:r>
              <a:rPr lang="en-US" i="1" dirty="0" smtClean="0">
                <a:solidFill>
                  <a:srgbClr val="800080"/>
                </a:solidFill>
                <a:latin typeface="Tw Cen MT" pitchFamily="34" charset="0"/>
              </a:rPr>
              <a:t> ed.</a:t>
            </a:r>
            <a:r>
              <a:rPr lang="en-US" dirty="0" smtClean="0">
                <a:solidFill>
                  <a:srgbClr val="800080"/>
                </a:solidFill>
                <a:latin typeface="Tw Cen MT" pitchFamily="34" charset="0"/>
              </a:rPr>
              <a:t> New</a:t>
            </a:r>
            <a:r>
              <a:rPr lang="id-ID" dirty="0" smtClean="0">
                <a:solidFill>
                  <a:srgbClr val="800080"/>
                </a:solidFill>
                <a:latin typeface="Tw Cen MT" pitchFamily="34" charset="0"/>
              </a:rPr>
              <a:t> Y</a:t>
            </a:r>
            <a:r>
              <a:rPr lang="en-US" dirty="0" err="1" smtClean="0">
                <a:solidFill>
                  <a:srgbClr val="800080"/>
                </a:solidFill>
                <a:latin typeface="Tw Cen MT" pitchFamily="34" charset="0"/>
              </a:rPr>
              <a:t>ork</a:t>
            </a:r>
            <a:r>
              <a:rPr lang="en-US" dirty="0" smtClean="0">
                <a:solidFill>
                  <a:srgbClr val="800080"/>
                </a:solidFill>
                <a:latin typeface="Tw Cen MT" pitchFamily="34" charset="0"/>
              </a:rPr>
              <a:t>:</a:t>
            </a:r>
            <a:r>
              <a:rPr lang="id-ID" dirty="0" smtClean="0">
                <a:solidFill>
                  <a:srgbClr val="800080"/>
                </a:solidFill>
                <a:latin typeface="Tw Cen MT" pitchFamily="34" charset="0"/>
              </a:rPr>
              <a:t> </a:t>
            </a:r>
            <a:r>
              <a:rPr lang="en-US" dirty="0" smtClean="0">
                <a:solidFill>
                  <a:srgbClr val="800080"/>
                </a:solidFill>
                <a:latin typeface="Tw Cen MT" pitchFamily="34" charset="0"/>
              </a:rPr>
              <a:t>Longman Inc, </a:t>
            </a:r>
            <a:r>
              <a:rPr lang="id-ID" dirty="0" smtClean="0">
                <a:solidFill>
                  <a:srgbClr val="800080"/>
                </a:solidFill>
                <a:latin typeface="Tw Cen MT" pitchFamily="34" charset="0"/>
              </a:rPr>
              <a:t>(</a:t>
            </a:r>
            <a:r>
              <a:rPr lang="en-US" dirty="0" smtClean="0">
                <a:solidFill>
                  <a:srgbClr val="800080"/>
                </a:solidFill>
                <a:latin typeface="Tw Cen MT" pitchFamily="34" charset="0"/>
              </a:rPr>
              <a:t>p. 77</a:t>
            </a:r>
            <a:r>
              <a:rPr lang="id-ID" dirty="0" smtClean="0">
                <a:solidFill>
                  <a:srgbClr val="800080"/>
                </a:solidFill>
                <a:latin typeface="Tw Cen MT" pitchFamily="34" charset="0"/>
              </a:rPr>
              <a:t>5)</a:t>
            </a:r>
            <a:endParaRPr lang="en-US" dirty="0" smtClean="0">
              <a:solidFill>
                <a:srgbClr val="800080"/>
              </a:solidFill>
              <a:latin typeface="Tw Cen MT" pitchFamily="34" charset="0"/>
            </a:endParaRPr>
          </a:p>
          <a:p>
            <a:pPr algn="ctr"/>
            <a:endParaRPr lang="en-US" dirty="0">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Rectangle 6"/>
          <p:cNvSpPr/>
          <p:nvPr/>
        </p:nvSpPr>
        <p:spPr>
          <a:xfrm>
            <a:off x="6786578" y="6488692"/>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9" name="TextBox 8"/>
          <p:cNvSpPr txBox="1"/>
          <p:nvPr/>
        </p:nvSpPr>
        <p:spPr>
          <a:xfrm>
            <a:off x="642910" y="1357298"/>
            <a:ext cx="7786742" cy="4585871"/>
          </a:xfrm>
          <a:prstGeom prst="rect">
            <a:avLst/>
          </a:prstGeom>
          <a:noFill/>
        </p:spPr>
        <p:txBody>
          <a:bodyPr wrap="square" rtlCol="0">
            <a:spAutoFit/>
          </a:bodyPr>
          <a:lstStyle/>
          <a:p>
            <a:pPr marL="355600" indent="-355600" algn="just">
              <a:buAutoNum type="arabicPeriod" startAt="2"/>
            </a:pPr>
            <a:r>
              <a:rPr lang="id-ID" sz="2800" dirty="0" smtClean="0">
                <a:latin typeface="Britannic Bold" pitchFamily="34" charset="0"/>
              </a:rPr>
              <a:t>Perencanaan</a:t>
            </a:r>
          </a:p>
          <a:p>
            <a:pPr marL="801688" indent="-446088" algn="just">
              <a:buBlip>
                <a:blip r:embed="rId3"/>
              </a:buBlip>
            </a:pPr>
            <a:r>
              <a:rPr lang="id-ID" sz="2800" dirty="0" smtClean="0">
                <a:latin typeface="Britannic Bold" pitchFamily="34" charset="0"/>
              </a:rPr>
              <a:t>Perumusan </a:t>
            </a:r>
            <a:r>
              <a:rPr lang="id-ID" sz="2800" dirty="0" smtClean="0">
                <a:solidFill>
                  <a:srgbClr val="FF0000"/>
                </a:solidFill>
                <a:latin typeface="Britannic Bold" pitchFamily="34" charset="0"/>
              </a:rPr>
              <a:t>tujuan pendidikan </a:t>
            </a:r>
            <a:r>
              <a:rPr lang="id-ID" sz="2800" dirty="0" smtClean="0">
                <a:latin typeface="Britannic Bold" pitchFamily="34" charset="0"/>
              </a:rPr>
              <a:t>secara spesifik yang diharapkan dicapai bila menggunakan produk yang akan dikembangkan</a:t>
            </a:r>
          </a:p>
          <a:p>
            <a:pPr marL="801688" indent="-446088" algn="just">
              <a:buBlip>
                <a:blip r:embed="rId3"/>
              </a:buBlip>
            </a:pPr>
            <a:r>
              <a:rPr lang="id-ID" sz="2800" dirty="0" smtClean="0">
                <a:latin typeface="Britannic Bold" pitchFamily="34" charset="0"/>
              </a:rPr>
              <a:t>Penentuan urutan </a:t>
            </a:r>
            <a:r>
              <a:rPr lang="id-ID" sz="2800" dirty="0" smtClean="0">
                <a:solidFill>
                  <a:srgbClr val="FF0000"/>
                </a:solidFill>
                <a:latin typeface="Britannic Bold" pitchFamily="34" charset="0"/>
              </a:rPr>
              <a:t>isi/materi pendidikan </a:t>
            </a:r>
            <a:r>
              <a:rPr lang="id-ID" sz="2000" dirty="0" smtClean="0">
                <a:latin typeface="Britannic Bold" pitchFamily="34" charset="0"/>
              </a:rPr>
              <a:t>(atau rancangan sistem manajemen yang akan dikembangkan)</a:t>
            </a:r>
          </a:p>
          <a:p>
            <a:pPr marL="801688" indent="-446088" algn="just">
              <a:buBlip>
                <a:blip r:embed="rId3"/>
              </a:buBlip>
            </a:pPr>
            <a:r>
              <a:rPr lang="id-ID" sz="2800" dirty="0" smtClean="0">
                <a:latin typeface="Britannic Bold" pitchFamily="34" charset="0"/>
              </a:rPr>
              <a:t>Kemungkinan pelaksaan </a:t>
            </a:r>
            <a:r>
              <a:rPr lang="id-ID" sz="2800" dirty="0" smtClean="0">
                <a:solidFill>
                  <a:srgbClr val="FF0000"/>
                </a:solidFill>
                <a:latin typeface="Britannic Bold" pitchFamily="34" charset="0"/>
              </a:rPr>
              <a:t>uji coba skala kecil</a:t>
            </a:r>
          </a:p>
          <a:p>
            <a:pPr marL="622300" indent="-266700">
              <a:buFont typeface="Arial" pitchFamily="34" charset="0"/>
              <a:buChar char="•"/>
            </a:pPr>
            <a:endParaRPr lang="id-ID" sz="2800" dirty="0" smtClean="0">
              <a:latin typeface="Britannic Bold" pitchFamily="34" charset="0"/>
            </a:endParaRPr>
          </a:p>
        </p:txBody>
      </p:sp>
      <p:sp>
        <p:nvSpPr>
          <p:cNvPr id="5" name="Rounded Rectangle 4"/>
          <p:cNvSpPr/>
          <p:nvPr/>
        </p:nvSpPr>
        <p:spPr bwMode="auto">
          <a:xfrm>
            <a:off x="6535058" y="44624"/>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15140"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9" name="TextBox 8"/>
          <p:cNvSpPr txBox="1"/>
          <p:nvPr/>
        </p:nvSpPr>
        <p:spPr>
          <a:xfrm>
            <a:off x="857224" y="1357298"/>
            <a:ext cx="7715304" cy="4893647"/>
          </a:xfrm>
          <a:prstGeom prst="rect">
            <a:avLst/>
          </a:prstGeom>
          <a:noFill/>
        </p:spPr>
        <p:txBody>
          <a:bodyPr wrap="square" rtlCol="0">
            <a:spAutoFit/>
          </a:bodyPr>
          <a:lstStyle/>
          <a:p>
            <a:pPr marL="444500" indent="-444500">
              <a:buAutoNum type="arabicPeriod" startAt="3"/>
            </a:pPr>
            <a:r>
              <a:rPr lang="id-ID" sz="2600" dirty="0" smtClean="0">
                <a:latin typeface="Britannic Bold" pitchFamily="34" charset="0"/>
              </a:rPr>
              <a:t>Pengembangan </a:t>
            </a:r>
            <a:r>
              <a:rPr lang="id-ID" sz="2600" dirty="0" smtClean="0">
                <a:solidFill>
                  <a:srgbClr val="FF0000"/>
                </a:solidFill>
                <a:latin typeface="Britannic Bold" pitchFamily="34" charset="0"/>
              </a:rPr>
              <a:t>produk</a:t>
            </a:r>
            <a:r>
              <a:rPr lang="en-US" sz="2600" dirty="0" smtClean="0">
                <a:solidFill>
                  <a:srgbClr val="FF0000"/>
                </a:solidFill>
                <a:latin typeface="Britannic Bold" pitchFamily="34" charset="0"/>
              </a:rPr>
              <a:t> </a:t>
            </a:r>
            <a:r>
              <a:rPr lang="en-US" sz="2600" dirty="0" err="1" smtClean="0">
                <a:solidFill>
                  <a:srgbClr val="FF0000"/>
                </a:solidFill>
                <a:latin typeface="Britannic Bold" pitchFamily="34" charset="0"/>
              </a:rPr>
              <a:t>awal</a:t>
            </a:r>
            <a:r>
              <a:rPr lang="en-US" sz="2600" dirty="0" smtClean="0">
                <a:solidFill>
                  <a:srgbClr val="FF0000"/>
                </a:solidFill>
                <a:latin typeface="Britannic Bold" pitchFamily="34" charset="0"/>
              </a:rPr>
              <a:t> (draft)</a:t>
            </a:r>
            <a:endParaRPr lang="id-ID" sz="2600" dirty="0" smtClean="0">
              <a:solidFill>
                <a:srgbClr val="FF0000"/>
              </a:solidFill>
              <a:latin typeface="Britannic Bold" pitchFamily="34" charset="0"/>
            </a:endParaRPr>
          </a:p>
          <a:p>
            <a:pPr marL="801688" indent="-357188">
              <a:buBlip>
                <a:blip r:embed="rId3"/>
              </a:buBlip>
            </a:pPr>
            <a:r>
              <a:rPr lang="id-ID" sz="2600" dirty="0" smtClean="0">
                <a:latin typeface="Britannic Bold" pitchFamily="34" charset="0"/>
              </a:rPr>
              <a:t>Pengembangan bahan pembelajaran </a:t>
            </a:r>
          </a:p>
          <a:p>
            <a:pPr marL="801688" indent="11113"/>
            <a:r>
              <a:rPr lang="id-ID" sz="2000" dirty="0" smtClean="0">
                <a:latin typeface="Britannic Bold" pitchFamily="34" charset="0"/>
              </a:rPr>
              <a:t>(sistem manajemen baru)</a:t>
            </a:r>
          </a:p>
          <a:p>
            <a:pPr marL="801688" indent="-357188">
              <a:buBlip>
                <a:blip r:embed="rId3"/>
              </a:buBlip>
            </a:pPr>
            <a:r>
              <a:rPr lang="id-ID" sz="2600" dirty="0" smtClean="0">
                <a:latin typeface="Britannic Bold" pitchFamily="34" charset="0"/>
              </a:rPr>
              <a:t>Pengembangan buku pedoman dan panduan (hand books)</a:t>
            </a:r>
          </a:p>
          <a:p>
            <a:pPr marL="801688" indent="-357188">
              <a:buBlip>
                <a:blip r:embed="rId3"/>
              </a:buBlip>
            </a:pPr>
            <a:r>
              <a:rPr lang="id-ID" sz="2600" dirty="0" smtClean="0">
                <a:latin typeface="Britannic Bold" pitchFamily="34" charset="0"/>
              </a:rPr>
              <a:t>Pengembangan instrumen evaluasi</a:t>
            </a:r>
          </a:p>
          <a:p>
            <a:pPr marL="801688" indent="-357188"/>
            <a:endParaRPr lang="id-ID" sz="2600" dirty="0" smtClean="0">
              <a:latin typeface="Britannic Bold" pitchFamily="34" charset="0"/>
            </a:endParaRPr>
          </a:p>
          <a:p>
            <a:pPr marL="723900" indent="-723900"/>
            <a:r>
              <a:rPr lang="id-ID" sz="2600" dirty="0" smtClean="0">
                <a:latin typeface="Britannic Bold" pitchFamily="34" charset="0"/>
              </a:rPr>
              <a:t>4. </a:t>
            </a:r>
            <a:r>
              <a:rPr lang="id-ID" sz="2600" dirty="0" smtClean="0">
                <a:solidFill>
                  <a:srgbClr val="FF0000"/>
                </a:solidFill>
                <a:latin typeface="Britannic Bold" pitchFamily="34" charset="0"/>
              </a:rPr>
              <a:t>Uji coba awal (evaluasi formatif)</a:t>
            </a:r>
          </a:p>
          <a:p>
            <a:pPr marL="801688" indent="-357188">
              <a:buBlip>
                <a:blip r:embed="rId3"/>
              </a:buBlip>
            </a:pPr>
            <a:r>
              <a:rPr lang="id-ID" sz="2600" dirty="0" smtClean="0">
                <a:latin typeface="Britannic Bold" pitchFamily="34" charset="0"/>
              </a:rPr>
              <a:t>Satu-tiga sekolah masing-masing 6-12 subyek (peserta didik) per sekolah</a:t>
            </a:r>
          </a:p>
          <a:p>
            <a:pPr marL="801688" indent="-357188">
              <a:buBlip>
                <a:blip r:embed="rId3"/>
              </a:buBlip>
            </a:pPr>
            <a:r>
              <a:rPr lang="id-ID" sz="2600" dirty="0" smtClean="0">
                <a:latin typeface="Britannic Bold" pitchFamily="34" charset="0"/>
              </a:rPr>
              <a:t>Interview, observasi, kuesioner, dan analisis data</a:t>
            </a:r>
          </a:p>
        </p:txBody>
      </p:sp>
      <p:sp>
        <p:nvSpPr>
          <p:cNvPr id="6" name="Rounded Rectangle 5"/>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2251542"/>
            <a:ext cx="7429552" cy="2677656"/>
          </a:xfrm>
          <a:prstGeom prst="rect">
            <a:avLst/>
          </a:prstGeom>
          <a:noFill/>
        </p:spPr>
        <p:txBody>
          <a:bodyPr wrap="square" rtlCol="0">
            <a:spAutoFit/>
          </a:bodyPr>
          <a:lstStyle/>
          <a:p>
            <a:pPr marL="536575" indent="-536575" algn="just">
              <a:buBlip>
                <a:blip r:embed="rId3"/>
              </a:buBlip>
            </a:pPr>
            <a:r>
              <a:rPr lang="id-ID" sz="2800" dirty="0" smtClean="0">
                <a:latin typeface="Britannic Bold" pitchFamily="34" charset="0"/>
              </a:rPr>
              <a:t>Model implies </a:t>
            </a:r>
            <a:r>
              <a:rPr lang="id-ID" sz="2800" dirty="0" smtClean="0">
                <a:solidFill>
                  <a:srgbClr val="FF0000"/>
                </a:solidFill>
                <a:latin typeface="Britannic Bold" pitchFamily="34" charset="0"/>
              </a:rPr>
              <a:t>a representation of reality </a:t>
            </a:r>
            <a:r>
              <a:rPr lang="id-ID" sz="2800" dirty="0" smtClean="0">
                <a:latin typeface="Britannic Bold" pitchFamily="34" charset="0"/>
              </a:rPr>
              <a:t>presented with a degree of structure and order, and models are typically idealized and simplified views of reality.</a:t>
            </a:r>
          </a:p>
          <a:p>
            <a:pPr algn="just"/>
            <a:endParaRPr lang="id-ID" sz="2800" dirty="0" smtClean="0">
              <a:latin typeface="Britannic Bold" pitchFamily="34" charset="0"/>
            </a:endParaRPr>
          </a:p>
          <a:p>
            <a:pPr algn="just"/>
            <a:endParaRPr lang="id-ID" sz="2800" dirty="0">
              <a:latin typeface="Britannic Bold" pitchFamily="34" charset="0"/>
            </a:endParaRPr>
          </a:p>
        </p:txBody>
      </p:sp>
      <p:sp>
        <p:nvSpPr>
          <p:cNvPr id="4" name="Rectangle 21"/>
          <p:cNvSpPr>
            <a:spLocks noChangeArrowheads="1"/>
          </p:cNvSpPr>
          <p:nvPr/>
        </p:nvSpPr>
        <p:spPr bwMode="auto">
          <a:xfrm>
            <a:off x="785786" y="4357694"/>
            <a:ext cx="7715304" cy="928694"/>
          </a:xfrm>
          <a:prstGeom prst="rect">
            <a:avLst/>
          </a:prstGeom>
          <a:noFill/>
          <a:ln w="9525">
            <a:noFill/>
            <a:miter lim="800000"/>
            <a:headEnd/>
            <a:tailEnd/>
          </a:ln>
        </p:spPr>
        <p:txBody>
          <a:bodyPr/>
          <a:lstStyle/>
          <a:p>
            <a:pPr>
              <a:lnSpc>
                <a:spcPct val="85000"/>
              </a:lnSpc>
              <a:buClr>
                <a:schemeClr val="tx2"/>
              </a:buClr>
            </a:pPr>
            <a:r>
              <a:rPr lang="id-ID" dirty="0" smtClean="0">
                <a:solidFill>
                  <a:srgbClr val="006600"/>
                </a:solidFill>
                <a:latin typeface="Tw Cen MT" pitchFamily="34" charset="0"/>
                <a:cs typeface="Calibri" pitchFamily="34" charset="0"/>
              </a:rPr>
              <a:t>Richey, Rita C., Klein, James D., and Tracey, Monica W. (2011).</a:t>
            </a:r>
            <a:r>
              <a:rPr lang="id-ID" i="1" dirty="0" smtClean="0">
                <a:solidFill>
                  <a:srgbClr val="006600"/>
                </a:solidFill>
                <a:latin typeface="Tw Cen MT" pitchFamily="34" charset="0"/>
                <a:cs typeface="Calibri" pitchFamily="34" charset="0"/>
              </a:rPr>
              <a:t>The Instructional Design Knowledge Base: Theory, Research, and Practice</a:t>
            </a:r>
            <a:r>
              <a:rPr lang="id-ID" dirty="0" smtClean="0">
                <a:solidFill>
                  <a:srgbClr val="006600"/>
                </a:solidFill>
                <a:latin typeface="Tw Cen MT" pitchFamily="34" charset="0"/>
                <a:cs typeface="Calibri" pitchFamily="34" charset="0"/>
              </a:rPr>
              <a:t>. New York: Routledge. (p.8)</a:t>
            </a:r>
            <a:endParaRPr lang="en-US" dirty="0">
              <a:solidFill>
                <a:srgbClr val="006600"/>
              </a:solidFill>
              <a:latin typeface="Tw Cen MT" pitchFamily="34" charset="0"/>
              <a:cs typeface="Calibri" pitchFamily="34" charset="0"/>
            </a:endParaRPr>
          </a:p>
        </p:txBody>
      </p:sp>
      <p:sp>
        <p:nvSpPr>
          <p:cNvPr id="6" name="Rectangle 5"/>
          <p:cNvSpPr/>
          <p:nvPr/>
        </p:nvSpPr>
        <p:spPr>
          <a:xfrm>
            <a:off x="6760687"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7" name="Rounded Rectangle 6"/>
          <p:cNvSpPr/>
          <p:nvPr/>
        </p:nvSpPr>
        <p:spPr bwMode="auto">
          <a:xfrm>
            <a:off x="2000232" y="428604"/>
            <a:ext cx="5857916" cy="714380"/>
          </a:xfrm>
          <a:prstGeom prst="roundRect">
            <a:avLst/>
          </a:prstGeom>
          <a:solidFill>
            <a:srgbClr val="82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4400" dirty="0" smtClean="0">
                <a:latin typeface="Britannic Bold" pitchFamily="34" charset="0"/>
                <a:cs typeface="Calibri" pitchFamily="34" charset="0"/>
              </a:rPr>
              <a:t>Definition of Models</a:t>
            </a:r>
            <a:endParaRPr lang="id-ID" sz="4400"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9" name="TextBox 8"/>
          <p:cNvSpPr txBox="1"/>
          <p:nvPr/>
        </p:nvSpPr>
        <p:spPr>
          <a:xfrm>
            <a:off x="1000100" y="1285860"/>
            <a:ext cx="7358114" cy="5293757"/>
          </a:xfrm>
          <a:prstGeom prst="rect">
            <a:avLst/>
          </a:prstGeom>
          <a:noFill/>
        </p:spPr>
        <p:txBody>
          <a:bodyPr wrap="square" rtlCol="0">
            <a:spAutoFit/>
          </a:bodyPr>
          <a:lstStyle/>
          <a:p>
            <a:pPr marL="514350" indent="-514350" algn="just">
              <a:buAutoNum type="arabicPeriod" startAt="5"/>
            </a:pPr>
            <a:r>
              <a:rPr lang="id-ID" sz="2600" dirty="0" smtClean="0">
                <a:solidFill>
                  <a:srgbClr val="FF0000"/>
                </a:solidFill>
                <a:latin typeface="Britannic Bold" pitchFamily="34" charset="0"/>
              </a:rPr>
              <a:t>Revisi utama produk</a:t>
            </a:r>
            <a:r>
              <a:rPr lang="id-ID" sz="2600" dirty="0" smtClean="0">
                <a:latin typeface="Britannic Bold" pitchFamily="34" charset="0"/>
              </a:rPr>
              <a:t> berdasarkan hasil butir empat</a:t>
            </a:r>
          </a:p>
          <a:p>
            <a:pPr marL="514350" indent="-514350" algn="just">
              <a:buAutoNum type="arabicPeriod" startAt="5"/>
            </a:pPr>
            <a:endParaRPr lang="id-ID" sz="2600" dirty="0" smtClean="0">
              <a:latin typeface="Britannic Bold" pitchFamily="34" charset="0"/>
            </a:endParaRPr>
          </a:p>
          <a:p>
            <a:pPr marL="514350" indent="-514350" algn="just">
              <a:buAutoNum type="arabicPeriod" startAt="5"/>
            </a:pPr>
            <a:r>
              <a:rPr lang="id-ID" sz="2600" dirty="0" smtClean="0">
                <a:solidFill>
                  <a:srgbClr val="FF0000"/>
                </a:solidFill>
                <a:latin typeface="Britannic Bold" pitchFamily="34" charset="0"/>
              </a:rPr>
              <a:t>Uji coba utama </a:t>
            </a:r>
            <a:r>
              <a:rPr lang="id-ID" sz="2600" dirty="0" smtClean="0">
                <a:latin typeface="Britannic Bold" pitchFamily="34" charset="0"/>
              </a:rPr>
              <a:t>(skala sedang)</a:t>
            </a:r>
          </a:p>
          <a:p>
            <a:pPr marL="900113" indent="-366713" algn="just">
              <a:buBlip>
                <a:blip r:embed="rId3"/>
              </a:buBlip>
            </a:pPr>
            <a:r>
              <a:rPr lang="id-ID" sz="2600" dirty="0" smtClean="0">
                <a:latin typeface="Britannic Bold" pitchFamily="34" charset="0"/>
              </a:rPr>
              <a:t>5-15 sekolah dengan 30-100 subyek per sekolah</a:t>
            </a:r>
          </a:p>
          <a:p>
            <a:pPr marL="900113" indent="-366713" algn="just">
              <a:buBlip>
                <a:blip r:embed="rId3"/>
              </a:buBlip>
            </a:pPr>
            <a:r>
              <a:rPr lang="id-ID" sz="2600" dirty="0" smtClean="0">
                <a:latin typeface="Britannic Bold" pitchFamily="34" charset="0"/>
              </a:rPr>
              <a:t>Data kuantitatif hasil pretest</a:t>
            </a:r>
            <a:r>
              <a:rPr lang="en-US" sz="2600" dirty="0" smtClean="0">
                <a:latin typeface="Britannic Bold" pitchFamily="34" charset="0"/>
              </a:rPr>
              <a:t> </a:t>
            </a:r>
            <a:r>
              <a:rPr lang="id-ID" sz="2600" dirty="0" smtClean="0">
                <a:latin typeface="Britannic Bold" pitchFamily="34" charset="0"/>
              </a:rPr>
              <a:t>-</a:t>
            </a:r>
            <a:r>
              <a:rPr lang="en-US" sz="2600" dirty="0" smtClean="0">
                <a:latin typeface="Britannic Bold" pitchFamily="34" charset="0"/>
              </a:rPr>
              <a:t> </a:t>
            </a:r>
            <a:r>
              <a:rPr lang="id-ID" sz="2600" dirty="0" smtClean="0">
                <a:latin typeface="Britannic Bold" pitchFamily="34" charset="0"/>
              </a:rPr>
              <a:t>post</a:t>
            </a:r>
            <a:r>
              <a:rPr lang="en-US" sz="2600" dirty="0" smtClean="0">
                <a:latin typeface="Britannic Bold" pitchFamily="34" charset="0"/>
              </a:rPr>
              <a:t> t</a:t>
            </a:r>
            <a:r>
              <a:rPr lang="id-ID" sz="2600" dirty="0" smtClean="0">
                <a:latin typeface="Britannic Bold" pitchFamily="34" charset="0"/>
              </a:rPr>
              <a:t>est dianalisis</a:t>
            </a:r>
          </a:p>
          <a:p>
            <a:pPr marL="900113" indent="-366713" algn="just">
              <a:buBlip>
                <a:blip r:embed="rId3"/>
              </a:buBlip>
            </a:pPr>
            <a:r>
              <a:rPr lang="id-ID" sz="2600" dirty="0" smtClean="0">
                <a:latin typeface="Britannic Bold" pitchFamily="34" charset="0"/>
              </a:rPr>
              <a:t>Hasil analisis dinilai atas dasar pencapaian tujuan pendidikan dan bila mungkin dibandingkan dengan kelompok kontrol </a:t>
            </a:r>
          </a:p>
          <a:p>
            <a:pPr marL="723900" indent="-723900" algn="just"/>
            <a:endParaRPr lang="id-ID" sz="2600" dirty="0" smtClean="0">
              <a:latin typeface="Britannic Bold" pitchFamily="34" charset="0"/>
            </a:endParaRPr>
          </a:p>
        </p:txBody>
      </p:sp>
      <p:sp>
        <p:nvSpPr>
          <p:cNvPr id="6" name="Rounded Rectangle 5"/>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9" name="TextBox 8"/>
          <p:cNvSpPr txBox="1"/>
          <p:nvPr/>
        </p:nvSpPr>
        <p:spPr>
          <a:xfrm>
            <a:off x="857224" y="1428736"/>
            <a:ext cx="7572428" cy="4493538"/>
          </a:xfrm>
          <a:prstGeom prst="rect">
            <a:avLst/>
          </a:prstGeom>
          <a:noFill/>
        </p:spPr>
        <p:txBody>
          <a:bodyPr wrap="square" rtlCol="0">
            <a:spAutoFit/>
          </a:bodyPr>
          <a:lstStyle/>
          <a:p>
            <a:pPr marL="533400" indent="-533400" algn="just">
              <a:buAutoNum type="arabicPeriod" startAt="7"/>
            </a:pPr>
            <a:r>
              <a:rPr lang="id-ID" sz="2600" dirty="0" smtClean="0">
                <a:solidFill>
                  <a:srgbClr val="FF0000"/>
                </a:solidFill>
                <a:latin typeface="Britannic Bold" pitchFamily="34" charset="0"/>
              </a:rPr>
              <a:t>Revisi produk</a:t>
            </a:r>
            <a:r>
              <a:rPr lang="id-ID" sz="2600" dirty="0" smtClean="0">
                <a:latin typeface="Britannic Bold" pitchFamily="34" charset="0"/>
              </a:rPr>
              <a:t> </a:t>
            </a:r>
            <a:r>
              <a:rPr lang="id-ID" sz="2600" dirty="0" smtClean="0">
                <a:solidFill>
                  <a:srgbClr val="FF0000"/>
                </a:solidFill>
                <a:latin typeface="Britannic Bold" pitchFamily="34" charset="0"/>
              </a:rPr>
              <a:t>operasional</a:t>
            </a:r>
            <a:r>
              <a:rPr lang="id-ID" sz="2600" dirty="0" smtClean="0">
                <a:latin typeface="Britannic Bold" pitchFamily="34" charset="0"/>
              </a:rPr>
              <a:t> berdasarkan hasil butir enam</a:t>
            </a:r>
          </a:p>
          <a:p>
            <a:pPr marL="533400" indent="-533400" algn="just">
              <a:buAutoNum type="arabicPeriod" startAt="7"/>
            </a:pPr>
            <a:endParaRPr lang="id-ID" sz="2600" dirty="0" smtClean="0">
              <a:latin typeface="Britannic Bold" pitchFamily="34" charset="0"/>
            </a:endParaRPr>
          </a:p>
          <a:p>
            <a:pPr marL="533400" indent="-533400" algn="just">
              <a:buAutoNum type="arabicPeriod" startAt="7"/>
            </a:pPr>
            <a:r>
              <a:rPr lang="id-ID" sz="2600" dirty="0" smtClean="0">
                <a:solidFill>
                  <a:srgbClr val="FF0000"/>
                </a:solidFill>
                <a:latin typeface="Britannic Bold" pitchFamily="34" charset="0"/>
              </a:rPr>
              <a:t>Uji coba operasional (skala luas)</a:t>
            </a:r>
          </a:p>
          <a:p>
            <a:pPr marL="723900" indent="-190500" algn="just">
              <a:buFont typeface="Arial" pitchFamily="34" charset="0"/>
              <a:buChar char="•"/>
            </a:pPr>
            <a:r>
              <a:rPr lang="id-ID" sz="2600" dirty="0" smtClean="0">
                <a:latin typeface="Britannic Bold" pitchFamily="34" charset="0"/>
              </a:rPr>
              <a:t>10-30 sekolah dengan 40-200 subyek per sekolah</a:t>
            </a:r>
          </a:p>
          <a:p>
            <a:pPr marL="723900" indent="-190500" algn="just">
              <a:buFont typeface="Arial" pitchFamily="34" charset="0"/>
              <a:buChar char="•"/>
            </a:pPr>
            <a:r>
              <a:rPr lang="id-ID" sz="2600" dirty="0" smtClean="0">
                <a:latin typeface="Britannic Bold" pitchFamily="34" charset="0"/>
              </a:rPr>
              <a:t>Interview, observasi, kuesioner, dan analisis data</a:t>
            </a:r>
          </a:p>
          <a:p>
            <a:pPr marL="723900" indent="-190500" algn="just">
              <a:buFont typeface="Arial" pitchFamily="34" charset="0"/>
              <a:buChar char="•"/>
            </a:pPr>
            <a:endParaRPr lang="id-ID" sz="2600" dirty="0" smtClean="0">
              <a:latin typeface="Britannic Bold" pitchFamily="34" charset="0"/>
            </a:endParaRPr>
          </a:p>
          <a:p>
            <a:pPr marL="533400" indent="-533400" algn="just">
              <a:buAutoNum type="arabicPeriod" startAt="9"/>
            </a:pPr>
            <a:r>
              <a:rPr lang="id-ID" sz="2600" dirty="0" smtClean="0">
                <a:solidFill>
                  <a:srgbClr val="FF0000"/>
                </a:solidFill>
                <a:latin typeface="Britannic Bold" pitchFamily="34" charset="0"/>
              </a:rPr>
              <a:t>Revisi produk final </a:t>
            </a:r>
            <a:r>
              <a:rPr lang="id-ID" sz="2600" dirty="0" smtClean="0">
                <a:latin typeface="Britannic Bold" pitchFamily="34" charset="0"/>
              </a:rPr>
              <a:t>berdasarkan hasil butir delapan</a:t>
            </a:r>
          </a:p>
        </p:txBody>
      </p:sp>
      <p:sp>
        <p:nvSpPr>
          <p:cNvPr id="6" name="Rounded Rectangle 5"/>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p:nvSpPr>
        <p:spPr>
          <a:xfrm>
            <a:off x="285720" y="928670"/>
            <a:ext cx="8286808" cy="6093976"/>
          </a:xfrm>
          <a:prstGeom prst="rect">
            <a:avLst/>
          </a:prstGeom>
          <a:noFill/>
        </p:spPr>
        <p:txBody>
          <a:bodyPr wrap="square" rtlCol="0">
            <a:spAutoFit/>
          </a:bodyPr>
          <a:lstStyle/>
          <a:p>
            <a:pPr marL="533400" indent="-533400" algn="just"/>
            <a:r>
              <a:rPr lang="id-ID" sz="2600" dirty="0" smtClean="0">
                <a:latin typeface="Britannic Bold" pitchFamily="34" charset="0"/>
              </a:rPr>
              <a:t>10. </a:t>
            </a:r>
            <a:r>
              <a:rPr lang="id-ID" sz="2600" dirty="0" smtClean="0">
                <a:solidFill>
                  <a:srgbClr val="FF0000"/>
                </a:solidFill>
                <a:latin typeface="Britannic Bold" pitchFamily="34" charset="0"/>
              </a:rPr>
              <a:t>Diseminasi dan implementasi</a:t>
            </a:r>
          </a:p>
          <a:p>
            <a:pPr marL="812800" indent="-279400" algn="just">
              <a:buBlip>
                <a:blip r:embed="rId3"/>
              </a:buBlip>
            </a:pPr>
            <a:r>
              <a:rPr lang="id-ID" sz="2600" dirty="0" smtClean="0">
                <a:latin typeface="Britannic Bold" pitchFamily="34" charset="0"/>
              </a:rPr>
              <a:t>Diseminasi bertujuan membantu pengguna potensial menjadi </a:t>
            </a:r>
            <a:r>
              <a:rPr lang="id-ID" sz="2600" dirty="0" smtClean="0">
                <a:solidFill>
                  <a:srgbClr val="FF0000"/>
                </a:solidFill>
                <a:latin typeface="Britannic Bold" pitchFamily="34" charset="0"/>
              </a:rPr>
              <a:t>sadar akan adanya produk hasil penelitian &amp; pengembangan</a:t>
            </a:r>
            <a:r>
              <a:rPr lang="id-ID" sz="2600" dirty="0" smtClean="0">
                <a:latin typeface="Britannic Bold" pitchFamily="34" charset="0"/>
              </a:rPr>
              <a:t> dan menyaksikan keberhasilan penggunaannya</a:t>
            </a:r>
          </a:p>
          <a:p>
            <a:pPr marL="812800" indent="-279400" algn="just">
              <a:buBlip>
                <a:blip r:embed="rId3"/>
              </a:buBlip>
            </a:pPr>
            <a:r>
              <a:rPr lang="id-ID" sz="2600" dirty="0" smtClean="0">
                <a:solidFill>
                  <a:srgbClr val="FF0000"/>
                </a:solidFill>
                <a:latin typeface="Britannic Bold" pitchFamily="34" charset="0"/>
              </a:rPr>
              <a:t>Laporan tentang produk, </a:t>
            </a:r>
            <a:r>
              <a:rPr lang="id-ID" sz="2600" dirty="0" smtClean="0">
                <a:latin typeface="Britannic Bold" pitchFamily="34" charset="0"/>
              </a:rPr>
              <a:t> dipresentasikan dalam pertemuan professional dan jurnal</a:t>
            </a:r>
          </a:p>
          <a:p>
            <a:pPr marL="812800" indent="-279400" algn="just">
              <a:buBlip>
                <a:blip r:embed="rId3"/>
              </a:buBlip>
            </a:pPr>
            <a:r>
              <a:rPr lang="id-ID" sz="2600" dirty="0" smtClean="0">
                <a:solidFill>
                  <a:srgbClr val="FF0000"/>
                </a:solidFill>
                <a:latin typeface="Britannic Bold" pitchFamily="34" charset="0"/>
              </a:rPr>
              <a:t>Implementasi </a:t>
            </a:r>
            <a:r>
              <a:rPr lang="id-ID" sz="2600" dirty="0" smtClean="0">
                <a:latin typeface="Britannic Bold" pitchFamily="34" charset="0"/>
              </a:rPr>
              <a:t>dengan</a:t>
            </a:r>
            <a:r>
              <a:rPr lang="id-ID" sz="2600" dirty="0" smtClean="0">
                <a:solidFill>
                  <a:srgbClr val="FF0000"/>
                </a:solidFill>
                <a:latin typeface="Britannic Bold" pitchFamily="34" charset="0"/>
              </a:rPr>
              <a:t> </a:t>
            </a:r>
            <a:r>
              <a:rPr lang="id-ID" sz="2600" dirty="0" smtClean="0">
                <a:latin typeface="Britannic Bold" pitchFamily="34" charset="0"/>
              </a:rPr>
              <a:t>membantu pengadopsi menggunakan produk tersebut di lingkungan kerjanya</a:t>
            </a:r>
          </a:p>
          <a:p>
            <a:pPr marL="812800" indent="-279400" algn="just"/>
            <a:endParaRPr lang="id-ID" sz="2600" dirty="0" smtClean="0">
              <a:latin typeface="Britannic Bold" pitchFamily="34" charset="0"/>
            </a:endParaRPr>
          </a:p>
          <a:p>
            <a:pPr marL="536575" indent="-3175" algn="just"/>
            <a:r>
              <a:rPr lang="id-ID" sz="2600" dirty="0" smtClean="0">
                <a:latin typeface="Britannic Bold" pitchFamily="34" charset="0"/>
              </a:rPr>
              <a:t>Karena ada proses diseminasi maka </a:t>
            </a:r>
            <a:r>
              <a:rPr lang="id-ID" sz="2600" dirty="0" smtClean="0">
                <a:solidFill>
                  <a:srgbClr val="FF0000"/>
                </a:solidFill>
                <a:latin typeface="Britannic Bold" pitchFamily="34" charset="0"/>
              </a:rPr>
              <a:t>R &amp; D </a:t>
            </a:r>
            <a:r>
              <a:rPr lang="id-ID" sz="2600" dirty="0" smtClean="0">
                <a:latin typeface="Britannic Bold" pitchFamily="34" charset="0"/>
              </a:rPr>
              <a:t>acap kali</a:t>
            </a:r>
            <a:r>
              <a:rPr lang="id-ID" sz="2600" dirty="0" smtClean="0">
                <a:solidFill>
                  <a:srgbClr val="FF0000"/>
                </a:solidFill>
                <a:latin typeface="Britannic Bold" pitchFamily="34" charset="0"/>
              </a:rPr>
              <a:t> </a:t>
            </a:r>
            <a:r>
              <a:rPr lang="id-ID" sz="2600" dirty="0" smtClean="0">
                <a:latin typeface="Britannic Bold" pitchFamily="34" charset="0"/>
              </a:rPr>
              <a:t>disebut</a:t>
            </a:r>
            <a:r>
              <a:rPr lang="id-ID" sz="2600" dirty="0" smtClean="0">
                <a:solidFill>
                  <a:srgbClr val="FF0000"/>
                </a:solidFill>
                <a:latin typeface="Britannic Bold" pitchFamily="34" charset="0"/>
              </a:rPr>
              <a:t> R, D, &amp; D (Research, Development, and Dissemination)</a:t>
            </a:r>
          </a:p>
          <a:p>
            <a:pPr marL="723900" indent="-723900" algn="just"/>
            <a:endParaRPr lang="id-ID" sz="2600" dirty="0" smtClean="0">
              <a:latin typeface="Britannic Bold" pitchFamily="34" charset="0"/>
            </a:endParaRPr>
          </a:p>
        </p:txBody>
      </p:sp>
      <p:sp>
        <p:nvSpPr>
          <p:cNvPr id="5" name="Rounded Rectangle 4"/>
          <p:cNvSpPr/>
          <p:nvPr/>
        </p:nvSpPr>
        <p:spPr bwMode="auto">
          <a:xfrm>
            <a:off x="6948264" y="-9312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643042" y="285728"/>
            <a:ext cx="6215106"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rPr>
              <a:t>Perhatian untuk Penerapan Siklus Lengkap R, D, &amp; D </a:t>
            </a:r>
            <a:endParaRPr lang="id-ID"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endParaRPr>
          </a:p>
        </p:txBody>
      </p:sp>
      <p:sp>
        <p:nvSpPr>
          <p:cNvPr id="6" name="TextBox 5"/>
          <p:cNvSpPr txBox="1"/>
          <p:nvPr/>
        </p:nvSpPr>
        <p:spPr>
          <a:xfrm>
            <a:off x="642910" y="1928802"/>
            <a:ext cx="7715304" cy="4493538"/>
          </a:xfrm>
          <a:prstGeom prst="rect">
            <a:avLst/>
          </a:prstGeom>
          <a:noFill/>
        </p:spPr>
        <p:txBody>
          <a:bodyPr wrap="square" rtlCol="0">
            <a:spAutoFit/>
          </a:bodyPr>
          <a:lstStyle/>
          <a:p>
            <a:pPr marL="449263" indent="-449263">
              <a:buFont typeface="+mj-lt"/>
              <a:buAutoNum type="arabicPeriod"/>
            </a:pPr>
            <a:r>
              <a:rPr lang="id-ID" sz="2600" dirty="0" smtClean="0">
                <a:latin typeface="Britannic Bold" pitchFamily="34" charset="0"/>
              </a:rPr>
              <a:t>R, D, &amp; D sesuai untuk penelitian skala besar misalnya untuk menghasilkan model pembelajaran atau model pendidikan yang akan diterapkan pada tingkat nasional, provinsi, atau minimal kabupaten</a:t>
            </a:r>
          </a:p>
          <a:p>
            <a:pPr marL="449263" indent="-449263">
              <a:buFont typeface="+mj-lt"/>
              <a:buAutoNum type="arabicPeriod"/>
            </a:pPr>
            <a:endParaRPr lang="id-ID" sz="2600" dirty="0" smtClean="0">
              <a:latin typeface="Britannic Bold" pitchFamily="34" charset="0"/>
            </a:endParaRPr>
          </a:p>
          <a:p>
            <a:pPr marL="449263" indent="-449263">
              <a:buFont typeface="+mj-lt"/>
              <a:buAutoNum type="arabicPeriod"/>
            </a:pPr>
            <a:r>
              <a:rPr lang="id-ID" sz="2600" dirty="0" smtClean="0">
                <a:latin typeface="Britannic Bold" pitchFamily="34" charset="0"/>
              </a:rPr>
              <a:t>Sesuai untuk penelitian multi-years</a:t>
            </a:r>
          </a:p>
          <a:p>
            <a:pPr marL="449263" indent="-449263">
              <a:buFont typeface="+mj-lt"/>
              <a:buAutoNum type="arabicPeriod"/>
            </a:pPr>
            <a:endParaRPr lang="id-ID" sz="2600" dirty="0" smtClean="0">
              <a:latin typeface="Britannic Bold" pitchFamily="34" charset="0"/>
            </a:endParaRPr>
          </a:p>
          <a:p>
            <a:pPr marL="449263" indent="-449263">
              <a:buFont typeface="+mj-lt"/>
              <a:buAutoNum type="arabicPeriod"/>
            </a:pPr>
            <a:r>
              <a:rPr lang="id-ID" sz="2600" dirty="0" smtClean="0">
                <a:latin typeface="Britannic Bold" pitchFamily="34" charset="0"/>
              </a:rPr>
              <a:t>Membutuhkan sumber daya (tenaga, dana, dan waktu) yang besar (milyaran rupiah).</a:t>
            </a:r>
          </a:p>
          <a:p>
            <a:pPr marL="449263" indent="-449263"/>
            <a:endParaRPr lang="id-ID" sz="2600" dirty="0" smtClean="0">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571472" y="1321435"/>
            <a:ext cx="8215370" cy="4893647"/>
          </a:xfrm>
          <a:prstGeom prst="rect">
            <a:avLst/>
          </a:prstGeom>
          <a:noFill/>
        </p:spPr>
        <p:txBody>
          <a:bodyPr wrap="square" rtlCol="0">
            <a:spAutoFit/>
          </a:bodyPr>
          <a:lstStyle/>
          <a:p>
            <a:pPr marL="514350" indent="-514350">
              <a:buAutoNum type="arabicPeriod" startAt="4"/>
            </a:pPr>
            <a:r>
              <a:rPr lang="id-ID" sz="2600" dirty="0" smtClean="0">
                <a:latin typeface="Britannic Bold" pitchFamily="34" charset="0"/>
              </a:rPr>
              <a:t>Model yang dihasilkan dengan siklus lengkap R, D, &amp; D itu misalnya berupa :</a:t>
            </a:r>
          </a:p>
          <a:p>
            <a:pPr marL="962025" indent="-425450">
              <a:buFont typeface="+mj-lt"/>
              <a:buAutoNum type="alphaLcPeriod"/>
            </a:pPr>
            <a:r>
              <a:rPr lang="id-ID" sz="2600" dirty="0" smtClean="0">
                <a:latin typeface="Britannic Bold" pitchFamily="34" charset="0"/>
              </a:rPr>
              <a:t>model pembelajaran  atau model manajemen pendidikan untuk tingkat persekolahan tertentu</a:t>
            </a:r>
          </a:p>
          <a:p>
            <a:pPr marL="962025" indent="-425450">
              <a:buFont typeface="+mj-lt"/>
              <a:buAutoNum type="alphaLcPeriod"/>
            </a:pPr>
            <a:r>
              <a:rPr lang="id-ID" sz="2600" dirty="0" smtClean="0">
                <a:latin typeface="Britannic Bold" pitchFamily="34" charset="0"/>
              </a:rPr>
              <a:t>manajemen  seleksi penerimaan mahasiswa/siswa baru</a:t>
            </a:r>
          </a:p>
          <a:p>
            <a:pPr marL="962025" indent="-425450">
              <a:buFont typeface="+mj-lt"/>
              <a:buAutoNum type="alphaLcPeriod"/>
            </a:pPr>
            <a:r>
              <a:rPr lang="id-ID" sz="2600" dirty="0" smtClean="0">
                <a:latin typeface="Britannic Bold" pitchFamily="34" charset="0"/>
              </a:rPr>
              <a:t>manajemen  ujian nasional</a:t>
            </a:r>
          </a:p>
          <a:p>
            <a:pPr marL="962025" indent="-425450">
              <a:buFont typeface="+mj-lt"/>
              <a:buAutoNum type="alphaLcPeriod"/>
            </a:pPr>
            <a:r>
              <a:rPr lang="id-ID" sz="2600" dirty="0" smtClean="0">
                <a:latin typeface="Britannic Bold" pitchFamily="34" charset="0"/>
              </a:rPr>
              <a:t>manajemen seleksi penerimaan, penempatan, dan pengembangan / pembinaan  karir guru  </a:t>
            </a:r>
          </a:p>
          <a:p>
            <a:pPr marL="962025" indent="-425450">
              <a:buFont typeface="+mj-lt"/>
              <a:buAutoNum type="alphaLcPeriod"/>
            </a:pPr>
            <a:r>
              <a:rPr lang="id-ID" sz="2600" dirty="0" smtClean="0">
                <a:latin typeface="Britannic Bold" pitchFamily="34" charset="0"/>
              </a:rPr>
              <a:t>manajemen sarana dan prasarana pendidikan</a:t>
            </a:r>
          </a:p>
          <a:p>
            <a:pPr marL="962025" indent="-425450">
              <a:buFont typeface="+mj-lt"/>
              <a:buAutoNum type="alphaLcPeriod"/>
            </a:pPr>
            <a:r>
              <a:rPr lang="id-ID" sz="2600" dirty="0" smtClean="0">
                <a:latin typeface="Britannic Bold" pitchFamily="34" charset="0"/>
              </a:rPr>
              <a:t>dan sebagainya.      </a:t>
            </a:r>
          </a:p>
          <a:p>
            <a:pPr marL="449263" indent="-449263"/>
            <a:endParaRPr lang="id-ID" sz="2600" dirty="0" smtClean="0">
              <a:latin typeface="Britannic Bold" pitchFamily="34" charset="0"/>
            </a:endParaRPr>
          </a:p>
        </p:txBody>
      </p:sp>
      <p:sp>
        <p:nvSpPr>
          <p:cNvPr id="5" name="TextBox 4"/>
          <p:cNvSpPr txBox="1"/>
          <p:nvPr/>
        </p:nvSpPr>
        <p:spPr>
          <a:xfrm>
            <a:off x="5857884" y="6305156"/>
            <a:ext cx="3429024" cy="338554"/>
          </a:xfrm>
          <a:prstGeom prst="rect">
            <a:avLst/>
          </a:prstGeom>
          <a:noFill/>
        </p:spPr>
        <p:txBody>
          <a:bodyPr wrap="square" rtlCol="0">
            <a:spAutoFit/>
          </a:bodyPr>
          <a:lstStyle/>
          <a:p>
            <a:r>
              <a:rPr lang="id-ID" sz="1600" dirty="0" smtClean="0">
                <a:solidFill>
                  <a:srgbClr val="0000CC"/>
                </a:solidFill>
                <a:latin typeface="Britannic Bold" pitchFamily="34" charset="0"/>
              </a:rPr>
              <a:t>(Atwi Suparman, 2013)</a:t>
            </a:r>
            <a:endParaRPr lang="id-ID" sz="1600" dirty="0">
              <a:solidFill>
                <a:srgbClr val="0000CC"/>
              </a:solidFill>
              <a:latin typeface="Britannic Bold" pitchFamily="34" charset="0"/>
            </a:endParaRPr>
          </a:p>
        </p:txBody>
      </p:sp>
      <p:sp>
        <p:nvSpPr>
          <p:cNvPr id="7" name="Rounded Rectangle 6"/>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302105"/>
            <a:ext cx="6215106"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rPr>
              <a:t>Perlu Diperhatikan</a:t>
            </a:r>
            <a:endParaRPr lang="id-ID"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itchFamily="34" charset="0"/>
            </a:endParaRPr>
          </a:p>
        </p:txBody>
      </p:sp>
      <p:sp>
        <p:nvSpPr>
          <p:cNvPr id="3" name="TextBox 2"/>
          <p:cNvSpPr txBox="1"/>
          <p:nvPr/>
        </p:nvSpPr>
        <p:spPr>
          <a:xfrm>
            <a:off x="785786" y="1357298"/>
            <a:ext cx="8001056" cy="3970318"/>
          </a:xfrm>
          <a:prstGeom prst="rect">
            <a:avLst/>
          </a:prstGeom>
          <a:noFill/>
        </p:spPr>
        <p:txBody>
          <a:bodyPr wrap="square" rtlCol="0">
            <a:spAutoFit/>
          </a:bodyPr>
          <a:lstStyle/>
          <a:p>
            <a:r>
              <a:rPr lang="id-ID" sz="2800" dirty="0" smtClean="0">
                <a:latin typeface="Britannic Bold" pitchFamily="34" charset="0"/>
              </a:rPr>
              <a:t>Educational R &amp; D project require substansial resources</a:t>
            </a:r>
            <a:r>
              <a:rPr lang="id-ID" sz="2800" dirty="0" smtClean="0">
                <a:solidFill>
                  <a:srgbClr val="0000CC"/>
                </a:solidFill>
                <a:latin typeface="Britannic Bold" pitchFamily="34" charset="0"/>
              </a:rPr>
              <a:t>. </a:t>
            </a:r>
            <a:r>
              <a:rPr lang="id-ID" sz="2800" dirty="0" smtClean="0">
                <a:solidFill>
                  <a:srgbClr val="FF0000"/>
                </a:solidFill>
                <a:latin typeface="Britannic Bold" pitchFamily="34" charset="0"/>
              </a:rPr>
              <a:t>It is highly unlikely that a graduate student</a:t>
            </a:r>
            <a:r>
              <a:rPr lang="id-ID" sz="2800" dirty="0" smtClean="0">
                <a:solidFill>
                  <a:srgbClr val="800000"/>
                </a:solidFill>
                <a:latin typeface="Britannic Bold" pitchFamily="34" charset="0"/>
              </a:rPr>
              <a:t> </a:t>
            </a:r>
            <a:r>
              <a:rPr lang="id-ID" sz="2800" dirty="0" smtClean="0">
                <a:latin typeface="Britannic Bold" pitchFamily="34" charset="0"/>
              </a:rPr>
              <a:t>will be able to find the financial and personnel support to complete a major R &amp; D project.</a:t>
            </a:r>
          </a:p>
          <a:p>
            <a:endParaRPr lang="id-ID" sz="2800" dirty="0" smtClean="0">
              <a:latin typeface="Britannic Bold" pitchFamily="34" charset="0"/>
            </a:endParaRPr>
          </a:p>
          <a:p>
            <a:r>
              <a:rPr lang="id-ID" sz="2800" dirty="0" smtClean="0">
                <a:latin typeface="Britannic Bold" pitchFamily="34" charset="0"/>
              </a:rPr>
              <a:t>If you plan to do an R &amp; D project or a thesis or dissertation, you should keep these cautions in mind.</a:t>
            </a:r>
            <a:endParaRPr lang="id-ID" sz="2800" dirty="0">
              <a:latin typeface="Britannic Bold" pitchFamily="34" charset="0"/>
            </a:endParaRPr>
          </a:p>
        </p:txBody>
      </p:sp>
      <p:sp>
        <p:nvSpPr>
          <p:cNvPr id="4" name="TextBox 3"/>
          <p:cNvSpPr txBox="1"/>
          <p:nvPr/>
        </p:nvSpPr>
        <p:spPr>
          <a:xfrm>
            <a:off x="1000100" y="5357826"/>
            <a:ext cx="8001056" cy="646331"/>
          </a:xfrm>
          <a:prstGeom prst="rect">
            <a:avLst/>
          </a:prstGeom>
          <a:noFill/>
        </p:spPr>
        <p:txBody>
          <a:bodyPr wrap="square" rtlCol="0">
            <a:spAutoFit/>
          </a:bodyPr>
          <a:lstStyle/>
          <a:p>
            <a:r>
              <a:rPr lang="id-ID" dirty="0" smtClean="0">
                <a:solidFill>
                  <a:srgbClr val="FF0000"/>
                </a:solidFill>
                <a:latin typeface="Tw Cen MT" pitchFamily="34" charset="0"/>
              </a:rPr>
              <a:t>Gall, Meredith, D., Gall, Joyce, P. and Borg, Walter R. (2007). </a:t>
            </a:r>
            <a:r>
              <a:rPr lang="id-ID" i="1" dirty="0" smtClean="0">
                <a:solidFill>
                  <a:srgbClr val="FF0000"/>
                </a:solidFill>
                <a:latin typeface="Tw Cen MT" pitchFamily="34" charset="0"/>
              </a:rPr>
              <a:t>Educational Research: An Introduction</a:t>
            </a:r>
            <a:r>
              <a:rPr lang="id-ID" dirty="0" smtClean="0">
                <a:solidFill>
                  <a:srgbClr val="FF0000"/>
                </a:solidFill>
                <a:latin typeface="Tw Cen MT" pitchFamily="34" charset="0"/>
              </a:rPr>
              <a:t> 8</a:t>
            </a:r>
            <a:r>
              <a:rPr lang="id-ID" baseline="30000" dirty="0" smtClean="0">
                <a:solidFill>
                  <a:srgbClr val="FF0000"/>
                </a:solidFill>
                <a:latin typeface="Tw Cen MT" pitchFamily="34" charset="0"/>
              </a:rPr>
              <a:t>th</a:t>
            </a:r>
            <a:r>
              <a:rPr lang="id-ID" dirty="0" smtClean="0">
                <a:solidFill>
                  <a:srgbClr val="FF0000"/>
                </a:solidFill>
                <a:latin typeface="Tw Cen MT" pitchFamily="34" charset="0"/>
              </a:rPr>
              <a:t> ed. Boston, MA: Pearson Education. (p. 592)</a:t>
            </a:r>
            <a:endParaRPr lang="id-ID" dirty="0">
              <a:solidFill>
                <a:srgbClr val="FF0000"/>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642910" y="1857364"/>
            <a:ext cx="7786742" cy="3693319"/>
          </a:xfrm>
          <a:prstGeom prst="rect">
            <a:avLst/>
          </a:prstGeom>
          <a:noFill/>
        </p:spPr>
        <p:txBody>
          <a:bodyPr wrap="square" rtlCol="0">
            <a:spAutoFit/>
          </a:bodyPr>
          <a:lstStyle/>
          <a:p>
            <a:pPr algn="just"/>
            <a:r>
              <a:rPr lang="id-ID" sz="2600" dirty="0" smtClean="0">
                <a:latin typeface="Britannic Bold" pitchFamily="34" charset="0"/>
              </a:rPr>
              <a:t>Jadi, kesepuluh langkah R, D, &amp; D tersebut di atas dianggap oleh pengarangnya (</a:t>
            </a:r>
            <a:r>
              <a:rPr lang="en-US" sz="2600" dirty="0" smtClean="0">
                <a:solidFill>
                  <a:srgbClr val="800080"/>
                </a:solidFill>
                <a:latin typeface="Britannic Bold" pitchFamily="34" charset="0"/>
              </a:rPr>
              <a:t>Gall, Meredith</a:t>
            </a:r>
            <a:r>
              <a:rPr lang="id-ID" sz="2600" dirty="0" smtClean="0">
                <a:solidFill>
                  <a:srgbClr val="800080"/>
                </a:solidFill>
                <a:latin typeface="Britannic Bold" pitchFamily="34" charset="0"/>
              </a:rPr>
              <a:t> </a:t>
            </a:r>
            <a:r>
              <a:rPr lang="en-US" sz="2600" dirty="0" err="1" smtClean="0">
                <a:solidFill>
                  <a:srgbClr val="800080"/>
                </a:solidFill>
                <a:latin typeface="Britannic Bold" pitchFamily="34" charset="0"/>
              </a:rPr>
              <a:t>Darmein</a:t>
            </a:r>
            <a:r>
              <a:rPr lang="id-ID" sz="2600" dirty="0" smtClean="0">
                <a:solidFill>
                  <a:srgbClr val="800080"/>
                </a:solidFill>
                <a:latin typeface="Britannic Bold" pitchFamily="34" charset="0"/>
              </a:rPr>
              <a:t>, Gall, Joyce P.</a:t>
            </a:r>
            <a:r>
              <a:rPr lang="en-US" sz="2600" dirty="0" smtClean="0">
                <a:solidFill>
                  <a:srgbClr val="800080"/>
                </a:solidFill>
                <a:latin typeface="Britannic Bold" pitchFamily="34" charset="0"/>
              </a:rPr>
              <a:t>, </a:t>
            </a:r>
            <a:r>
              <a:rPr lang="id-ID" sz="2600" dirty="0" smtClean="0">
                <a:solidFill>
                  <a:srgbClr val="800080"/>
                </a:solidFill>
                <a:latin typeface="Britannic Bold" pitchFamily="34" charset="0"/>
              </a:rPr>
              <a:t> Borg, </a:t>
            </a:r>
            <a:r>
              <a:rPr lang="en-US" sz="2600" dirty="0" smtClean="0">
                <a:solidFill>
                  <a:srgbClr val="800080"/>
                </a:solidFill>
                <a:latin typeface="Britannic Bold" pitchFamily="34" charset="0"/>
              </a:rPr>
              <a:t>Walter R.</a:t>
            </a:r>
            <a:r>
              <a:rPr lang="id-ID" sz="2600" dirty="0" smtClean="0">
                <a:solidFill>
                  <a:srgbClr val="800080"/>
                </a:solidFill>
                <a:latin typeface="Britannic Bold" pitchFamily="34" charset="0"/>
              </a:rPr>
              <a:t>, 2007, pp.589-596)</a:t>
            </a:r>
            <a:r>
              <a:rPr lang="id-ID" sz="2600" dirty="0" smtClean="0">
                <a:latin typeface="Britannic Bold" pitchFamily="34" charset="0"/>
              </a:rPr>
              <a:t> terlalu sulit untuk digunakan oleh mahasiswa yang akan menyusun tesis atau disertasi </a:t>
            </a:r>
            <a:r>
              <a:rPr lang="en-US" sz="2600" dirty="0" smtClean="0">
                <a:latin typeface="Britannic Bold" pitchFamily="34" charset="0"/>
              </a:rPr>
              <a:t>(</a:t>
            </a:r>
            <a:r>
              <a:rPr lang="id-ID" sz="2600" dirty="0" smtClean="0">
                <a:latin typeface="Britannic Bold" pitchFamily="34" charset="0"/>
              </a:rPr>
              <a:t>karena</a:t>
            </a:r>
            <a:r>
              <a:rPr lang="en-US" sz="2600" dirty="0" smtClean="0">
                <a:latin typeface="Britannic Bold" pitchFamily="34" charset="0"/>
              </a:rPr>
              <a:t> </a:t>
            </a:r>
            <a:r>
              <a:rPr lang="en-US" sz="2600" dirty="0" err="1" smtClean="0">
                <a:latin typeface="Britannic Bold" pitchFamily="34" charset="0"/>
              </a:rPr>
              <a:t>perlu</a:t>
            </a:r>
            <a:r>
              <a:rPr lang="en-US" sz="2600" dirty="0" smtClean="0">
                <a:latin typeface="Britannic Bold" pitchFamily="34" charset="0"/>
              </a:rPr>
              <a:t> </a:t>
            </a:r>
            <a:r>
              <a:rPr lang="en-US" sz="2600" dirty="0" err="1" smtClean="0">
                <a:latin typeface="Britannic Bold" pitchFamily="34" charset="0"/>
              </a:rPr>
              <a:t>biaya</a:t>
            </a:r>
            <a:r>
              <a:rPr lang="en-US" sz="2600" dirty="0" smtClean="0">
                <a:latin typeface="Britannic Bold" pitchFamily="34" charset="0"/>
              </a:rPr>
              <a:t> </a:t>
            </a:r>
            <a:r>
              <a:rPr lang="en-US" sz="2600" dirty="0" err="1" smtClean="0">
                <a:latin typeface="Britannic Bold" pitchFamily="34" charset="0"/>
              </a:rPr>
              <a:t>dan</a:t>
            </a:r>
            <a:r>
              <a:rPr lang="en-US" sz="2600" dirty="0" smtClean="0">
                <a:latin typeface="Britannic Bold" pitchFamily="34" charset="0"/>
              </a:rPr>
              <a:t> </a:t>
            </a:r>
            <a:r>
              <a:rPr lang="en-US" sz="2600" dirty="0" err="1" smtClean="0">
                <a:latin typeface="Britannic Bold" pitchFamily="34" charset="0"/>
              </a:rPr>
              <a:t>tenaga</a:t>
            </a:r>
            <a:r>
              <a:rPr lang="en-US" sz="2600" dirty="0" smtClean="0">
                <a:latin typeface="Britannic Bold" pitchFamily="34" charset="0"/>
              </a:rPr>
              <a:t> </a:t>
            </a:r>
            <a:r>
              <a:rPr lang="en-US" sz="2600" dirty="0" err="1" smtClean="0">
                <a:latin typeface="Britannic Bold" pitchFamily="34" charset="0"/>
              </a:rPr>
              <a:t>sangat</a:t>
            </a:r>
            <a:r>
              <a:rPr lang="en-US" sz="2600" dirty="0" smtClean="0">
                <a:latin typeface="Britannic Bold" pitchFamily="34" charset="0"/>
              </a:rPr>
              <a:t> </a:t>
            </a:r>
            <a:r>
              <a:rPr lang="en-US" sz="2600" dirty="0" err="1" smtClean="0">
                <a:latin typeface="Britannic Bold" pitchFamily="34" charset="0"/>
              </a:rPr>
              <a:t>besar</a:t>
            </a:r>
            <a:r>
              <a:rPr lang="en-US" sz="2600" dirty="0" smtClean="0">
                <a:latin typeface="Britannic Bold" pitchFamily="34" charset="0"/>
              </a:rPr>
              <a:t> </a:t>
            </a:r>
            <a:r>
              <a:rPr lang="id-ID" sz="2600" dirty="0" smtClean="0">
                <a:latin typeface="Britannic Bold" pitchFamily="34" charset="0"/>
              </a:rPr>
              <a:t>serta</a:t>
            </a:r>
            <a:r>
              <a:rPr lang="en-US" sz="2600" dirty="0" smtClean="0">
                <a:latin typeface="Britannic Bold" pitchFamily="34" charset="0"/>
              </a:rPr>
              <a:t> </a:t>
            </a:r>
            <a:r>
              <a:rPr lang="en-US" sz="2600" dirty="0" err="1" smtClean="0">
                <a:latin typeface="Britannic Bold" pitchFamily="34" charset="0"/>
              </a:rPr>
              <a:t>waktu</a:t>
            </a:r>
            <a:r>
              <a:rPr lang="en-US" sz="2600" dirty="0" smtClean="0">
                <a:latin typeface="Britannic Bold" pitchFamily="34" charset="0"/>
              </a:rPr>
              <a:t> yang lama)</a:t>
            </a:r>
            <a:r>
              <a:rPr lang="id-ID" sz="2600" dirty="0" smtClean="0">
                <a:latin typeface="Britannic Bold" pitchFamily="34" charset="0"/>
              </a:rPr>
              <a:t>. </a:t>
            </a:r>
          </a:p>
          <a:p>
            <a:pPr algn="just"/>
            <a:endParaRPr lang="id-ID" sz="2600" dirty="0" smtClean="0">
              <a:latin typeface="Britannic Bold" pitchFamily="34" charset="0"/>
            </a:endParaRPr>
          </a:p>
          <a:p>
            <a:pPr algn="just"/>
            <a:endParaRPr lang="id-ID" sz="2600" dirty="0" smtClean="0">
              <a:latin typeface="Britannic Bold" pitchFamily="34" charset="0"/>
            </a:endParaRPr>
          </a:p>
        </p:txBody>
      </p:sp>
      <p:sp>
        <p:nvSpPr>
          <p:cNvPr id="4" name="Rounded Rectangle 3"/>
          <p:cNvSpPr/>
          <p:nvPr/>
        </p:nvSpPr>
        <p:spPr bwMode="auto">
          <a:xfrm>
            <a:off x="7092280" y="-20538"/>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857224" y="1142984"/>
            <a:ext cx="7286676" cy="4955203"/>
          </a:xfrm>
          <a:prstGeom prst="rect">
            <a:avLst/>
          </a:prstGeom>
          <a:noFill/>
        </p:spPr>
        <p:txBody>
          <a:bodyPr wrap="square" rtlCol="0">
            <a:spAutoFit/>
          </a:bodyPr>
          <a:lstStyle/>
          <a:p>
            <a:pPr algn="just"/>
            <a:endParaRPr lang="id-ID" sz="2600" dirty="0" smtClean="0">
              <a:latin typeface="Britannic Bold" pitchFamily="34" charset="0"/>
            </a:endParaRPr>
          </a:p>
          <a:p>
            <a:pPr algn="just"/>
            <a:r>
              <a:rPr lang="id-ID" sz="2600" dirty="0" smtClean="0">
                <a:latin typeface="Britannic Bold" pitchFamily="34" charset="0"/>
              </a:rPr>
              <a:t>Sebagai alternatif mereka mengadaptasi model The Systematic Design of Instruction  </a:t>
            </a:r>
            <a:r>
              <a:rPr lang="id-ID" sz="2600" dirty="0" smtClean="0">
                <a:solidFill>
                  <a:srgbClr val="FF0000"/>
                </a:solidFill>
                <a:latin typeface="Britannic Bold" pitchFamily="34" charset="0"/>
              </a:rPr>
              <a:t>(Dick, W., Carey, L., &amp; Carey, J. O., 2005)</a:t>
            </a:r>
            <a:r>
              <a:rPr lang="en-US" sz="2600" dirty="0" smtClean="0">
                <a:latin typeface="Britannic Bold" pitchFamily="34" charset="0"/>
              </a:rPr>
              <a:t> </a:t>
            </a:r>
            <a:r>
              <a:rPr lang="en-US" sz="2600" dirty="0" err="1" smtClean="0">
                <a:latin typeface="Britannic Bold" pitchFamily="34" charset="0"/>
              </a:rPr>
              <a:t>sebagai</a:t>
            </a:r>
            <a:r>
              <a:rPr lang="en-US" sz="2600" dirty="0" smtClean="0">
                <a:latin typeface="Britannic Bold" pitchFamily="34" charset="0"/>
              </a:rPr>
              <a:t> R &amp; D yang</a:t>
            </a:r>
            <a:r>
              <a:rPr lang="id-ID" sz="2600" dirty="0" smtClean="0">
                <a:latin typeface="Britannic Bold" pitchFamily="34" charset="0"/>
              </a:rPr>
              <a:t> dipandang</a:t>
            </a:r>
            <a:r>
              <a:rPr lang="en-US" sz="2600" dirty="0" smtClean="0">
                <a:latin typeface="Britannic Bold" pitchFamily="34" charset="0"/>
              </a:rPr>
              <a:t> </a:t>
            </a:r>
            <a:r>
              <a:rPr lang="en-US" sz="2600" dirty="0" err="1" smtClean="0">
                <a:latin typeface="Britannic Bold" pitchFamily="34" charset="0"/>
              </a:rPr>
              <a:t>lebih</a:t>
            </a:r>
            <a:r>
              <a:rPr lang="en-US" sz="2600" dirty="0" smtClean="0">
                <a:latin typeface="Britannic Bold" pitchFamily="34" charset="0"/>
              </a:rPr>
              <a:t> </a:t>
            </a:r>
            <a:r>
              <a:rPr lang="id-ID" sz="2600" dirty="0" smtClean="0">
                <a:latin typeface="Britannic Bold" pitchFamily="34" charset="0"/>
              </a:rPr>
              <a:t>mungkin diterapkan untuk penulisan tesis dan disertasi bagi mahasiswa S2 dan S3.</a:t>
            </a:r>
          </a:p>
          <a:p>
            <a:pPr algn="just"/>
            <a:endParaRPr lang="id-ID" sz="2600" dirty="0" smtClean="0">
              <a:latin typeface="Britannic Bold" pitchFamily="34" charset="0"/>
            </a:endParaRPr>
          </a:p>
          <a:p>
            <a:pPr algn="just"/>
            <a:r>
              <a:rPr lang="id-ID" sz="2600" dirty="0" smtClean="0">
                <a:latin typeface="Britannic Bold" pitchFamily="34" charset="0"/>
              </a:rPr>
              <a:t>Borg dan Gall menyebut model Dick and Carey itu sebagai </a:t>
            </a:r>
            <a:r>
              <a:rPr lang="id-ID" sz="2800" b="1" spc="50" dirty="0" smtClean="0">
                <a:ln w="11430"/>
                <a:solidFill>
                  <a:srgbClr val="0000CC"/>
                </a:solidFill>
                <a:latin typeface="Britannic Bold" pitchFamily="34" charset="0"/>
              </a:rPr>
              <a:t>S</a:t>
            </a:r>
            <a:r>
              <a:rPr lang="id-ID" sz="2800" dirty="0" smtClean="0">
                <a:solidFill>
                  <a:srgbClr val="0000CC"/>
                </a:solidFill>
                <a:latin typeface="Britannic Bold" pitchFamily="34" charset="0"/>
              </a:rPr>
              <a:t>teps of System Aproach Model of Educational Research and Development</a:t>
            </a:r>
            <a:r>
              <a:rPr lang="en-US" sz="2800" dirty="0" smtClean="0">
                <a:solidFill>
                  <a:srgbClr val="0000CC"/>
                </a:solidFill>
                <a:latin typeface="Britannic Bold" pitchFamily="34" charset="0"/>
              </a:rPr>
              <a:t> </a:t>
            </a:r>
            <a:endParaRPr lang="id-ID" sz="2600" dirty="0" smtClean="0">
              <a:latin typeface="Britannic Bold" pitchFamily="34" charset="0"/>
            </a:endParaRPr>
          </a:p>
          <a:p>
            <a:pPr algn="just"/>
            <a:endParaRPr lang="id-ID" sz="2600" dirty="0" smtClean="0">
              <a:latin typeface="Britannic Bold" pitchFamily="34" charset="0"/>
            </a:endParaRPr>
          </a:p>
        </p:txBody>
      </p:sp>
      <p:sp>
        <p:nvSpPr>
          <p:cNvPr id="4" name="Rounded Rectangle 3"/>
          <p:cNvSpPr/>
          <p:nvPr/>
        </p:nvSpPr>
        <p:spPr bwMode="auto">
          <a:xfrm>
            <a:off x="6965189" y="-6251"/>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214414" y="357166"/>
            <a:ext cx="6858048" cy="267765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3200" b="1" spc="50" dirty="0" smtClean="0">
                <a:ln w="11430"/>
                <a:solidFill>
                  <a:srgbClr val="0000CC"/>
                </a:solidFill>
                <a:latin typeface="Britannic Bold" pitchFamily="34" charset="0"/>
              </a:rPr>
              <a:t>S</a:t>
            </a:r>
            <a:r>
              <a:rPr lang="id-ID" sz="3200" dirty="0" smtClean="0">
                <a:solidFill>
                  <a:srgbClr val="0000CC"/>
                </a:solidFill>
                <a:latin typeface="Britannic Bold" pitchFamily="34" charset="0"/>
              </a:rPr>
              <a:t>teps of System Aproach Model of Educational Research and Development</a:t>
            </a:r>
            <a:r>
              <a:rPr lang="en-US" sz="3200" dirty="0" smtClean="0">
                <a:solidFill>
                  <a:srgbClr val="0000CC"/>
                </a:solidFill>
                <a:latin typeface="Britannic Bold" pitchFamily="34" charset="0"/>
              </a:rPr>
              <a:t> </a:t>
            </a:r>
            <a:endParaRPr lang="id-ID" sz="3200" dirty="0" smtClean="0">
              <a:solidFill>
                <a:srgbClr val="0000CC"/>
              </a:solidFill>
              <a:latin typeface="Britannic Bold" pitchFamily="34" charset="0"/>
            </a:endParaRPr>
          </a:p>
          <a:p>
            <a:pPr algn="ctr"/>
            <a:r>
              <a:rPr lang="id-ID" sz="2400" dirty="0" smtClean="0">
                <a:solidFill>
                  <a:srgbClr val="0000CC"/>
                </a:solidFill>
                <a:latin typeface="Britannic Bold" pitchFamily="34" charset="0"/>
              </a:rPr>
              <a:t>(yang diadaptasi dari dari The Systematic Design of Instruction – Dick, Carey, and Carey, 2005 )</a:t>
            </a:r>
            <a:endParaRPr lang="en-US" sz="2400" dirty="0" smtClean="0">
              <a:solidFill>
                <a:srgbClr val="0000CC"/>
              </a:solidFill>
              <a:latin typeface="Britannic Bold" pitchFamily="34" charset="0"/>
            </a:endParaRPr>
          </a:p>
          <a:p>
            <a:pPr algn="ctr"/>
            <a:r>
              <a:rPr lang="id-ID" sz="2400" b="1" cap="none" spc="50" dirty="0" smtClean="0">
                <a:ln w="11430"/>
                <a:solidFill>
                  <a:srgbClr val="0000CC"/>
                </a:solidFill>
                <a:effectLst>
                  <a:outerShdw blurRad="76200" dist="50800" dir="5400000" algn="tl" rotWithShape="0">
                    <a:srgbClr val="000000">
                      <a:alpha val="65000"/>
                    </a:srgbClr>
                  </a:outerShdw>
                </a:effectLst>
              </a:rPr>
              <a:t> </a:t>
            </a:r>
            <a:endParaRPr lang="en-US" sz="2400" b="1" cap="none" spc="50" dirty="0">
              <a:ln w="11430"/>
              <a:solidFill>
                <a:srgbClr val="0000CC"/>
              </a:solidFill>
              <a:effectLst>
                <a:outerShdw blurRad="76200" dist="50800" dir="5400000" algn="tl" rotWithShape="0">
                  <a:srgbClr val="000000">
                    <a:alpha val="65000"/>
                  </a:srgbClr>
                </a:outerShdw>
              </a:effectLst>
            </a:endParaRPr>
          </a:p>
        </p:txBody>
      </p:sp>
      <p:sp>
        <p:nvSpPr>
          <p:cNvPr id="3" name="TextBox 2"/>
          <p:cNvSpPr txBox="1"/>
          <p:nvPr/>
        </p:nvSpPr>
        <p:spPr>
          <a:xfrm>
            <a:off x="428596" y="2878953"/>
            <a:ext cx="8358246" cy="3693319"/>
          </a:xfrm>
          <a:prstGeom prst="rect">
            <a:avLst/>
          </a:prstGeom>
          <a:noFill/>
        </p:spPr>
        <p:txBody>
          <a:bodyPr wrap="square" rtlCol="0">
            <a:spAutoFit/>
          </a:bodyPr>
          <a:lstStyle/>
          <a:p>
            <a:pPr marL="457200" indent="-457200">
              <a:buFont typeface="+mj-lt"/>
              <a:buAutoNum type="arabicPeriod"/>
            </a:pPr>
            <a:r>
              <a:rPr lang="id-ID" sz="2600" dirty="0" smtClean="0">
                <a:latin typeface="Britannic Bold" pitchFamily="34" charset="0"/>
              </a:rPr>
              <a:t>Model R &amp; D yang diadaptasi dari desain  instruksional  sangat sesuai untuk pengembangan </a:t>
            </a:r>
            <a:r>
              <a:rPr lang="id-ID" sz="2600" dirty="0" smtClean="0">
                <a:solidFill>
                  <a:srgbClr val="FF0000"/>
                </a:solidFill>
                <a:latin typeface="Britannic Bold" pitchFamily="34" charset="0"/>
              </a:rPr>
              <a:t>model pembelajaran, BUKAN model pendidikan yang lebih luas</a:t>
            </a:r>
          </a:p>
          <a:p>
            <a:pPr marL="457200" indent="-457200">
              <a:buFont typeface="+mj-lt"/>
              <a:buAutoNum type="arabicPeriod"/>
            </a:pPr>
            <a:r>
              <a:rPr lang="id-ID" sz="2600" dirty="0" smtClean="0">
                <a:latin typeface="Britannic Bold" pitchFamily="34" charset="0"/>
              </a:rPr>
              <a:t>Produk model pembelajaran itu dapat berbentuk </a:t>
            </a:r>
            <a:r>
              <a:rPr lang="id-ID" sz="2600" dirty="0" smtClean="0">
                <a:solidFill>
                  <a:srgbClr val="FF0000"/>
                </a:solidFill>
                <a:latin typeface="Britannic Bold" pitchFamily="34" charset="0"/>
              </a:rPr>
              <a:t>bahan pembelajaran </a:t>
            </a:r>
            <a:r>
              <a:rPr lang="id-ID" sz="2600" dirty="0" smtClean="0">
                <a:latin typeface="Britannic Bold" pitchFamily="34" charset="0"/>
              </a:rPr>
              <a:t>atau bahan pelatihan (untuk pengajar dan peserta didik) baik yang berbentuk media cetak, non cetak atau kombinasi keduanya (multimedia). Model seperti ini disebut </a:t>
            </a:r>
            <a:r>
              <a:rPr lang="id-ID" sz="2600" dirty="0" smtClean="0">
                <a:solidFill>
                  <a:srgbClr val="FF0000"/>
                </a:solidFill>
                <a:latin typeface="Britannic Bold" pitchFamily="34" charset="0"/>
              </a:rPr>
              <a:t>model fisikal</a:t>
            </a:r>
          </a:p>
        </p:txBody>
      </p:sp>
    </p:spTree>
  </p:cSld>
  <p:clrMapOvr>
    <a:masterClrMapping/>
  </p:clrMapOvr>
  <p:transition>
    <p:sndAc>
      <p:stSnd>
        <p:snd r:embed="rId2" name="camera.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857192" y="2571744"/>
            <a:ext cx="7143832" cy="2492990"/>
          </a:xfrm>
          <a:prstGeom prst="rect">
            <a:avLst/>
          </a:prstGeom>
          <a:noFill/>
        </p:spPr>
        <p:txBody>
          <a:bodyPr wrap="square" rtlCol="0">
            <a:spAutoFit/>
          </a:bodyPr>
          <a:lstStyle/>
          <a:p>
            <a:pPr marL="457200" indent="-457200"/>
            <a:r>
              <a:rPr lang="id-ID" sz="2600" dirty="0" smtClean="0">
                <a:latin typeface="Britannic Bold" pitchFamily="34" charset="0"/>
              </a:rPr>
              <a:t>3.  Produk  model pembelajaran itu dapat pula berbentuk  </a:t>
            </a:r>
            <a:r>
              <a:rPr lang="id-ID" sz="2600" dirty="0" smtClean="0">
                <a:solidFill>
                  <a:srgbClr val="FF0000"/>
                </a:solidFill>
                <a:latin typeface="Britannic Bold" pitchFamily="34" charset="0"/>
              </a:rPr>
              <a:t>deskripsi verbal – konseptual </a:t>
            </a:r>
            <a:r>
              <a:rPr lang="id-ID" sz="2600" dirty="0" smtClean="0">
                <a:latin typeface="Britannic Bold" pitchFamily="34" charset="0"/>
              </a:rPr>
              <a:t>tentang pembelajaran yang dilengkapi pedoman dan panduan teknis bagi pengajar dan peserta didik. Model seperti itu disebut </a:t>
            </a:r>
            <a:r>
              <a:rPr lang="id-ID" sz="2600" dirty="0" smtClean="0">
                <a:solidFill>
                  <a:srgbClr val="FF0000"/>
                </a:solidFill>
                <a:latin typeface="Britannic Bold" pitchFamily="34" charset="0"/>
              </a:rPr>
              <a:t>model konseptual</a:t>
            </a:r>
            <a:endParaRPr lang="id-ID" sz="2600" dirty="0">
              <a:solidFill>
                <a:srgbClr val="FF0000"/>
              </a:solidFill>
              <a:latin typeface="Britannic Bold" pitchFamily="34" charset="0"/>
            </a:endParaRPr>
          </a:p>
        </p:txBody>
      </p:sp>
      <p:sp>
        <p:nvSpPr>
          <p:cNvPr id="5" name="Rounded Rectangle 4"/>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1545631"/>
            <a:ext cx="7929618" cy="4955203"/>
          </a:xfrm>
          <a:prstGeom prst="rect">
            <a:avLst/>
          </a:prstGeom>
          <a:noFill/>
        </p:spPr>
        <p:txBody>
          <a:bodyPr wrap="square" rtlCol="0">
            <a:spAutoFit/>
          </a:bodyPr>
          <a:lstStyle/>
          <a:p>
            <a:pPr marL="536575" indent="-536575" algn="just">
              <a:buBlip>
                <a:blip r:embed="rId3"/>
              </a:buBlip>
            </a:pPr>
            <a:r>
              <a:rPr lang="id-ID" sz="2600" dirty="0" smtClean="0">
                <a:latin typeface="Britannic Bold" pitchFamily="34" charset="0"/>
              </a:rPr>
              <a:t>The are two kinds of models: micromorphs and paramorphs.</a:t>
            </a:r>
          </a:p>
          <a:p>
            <a:pPr marL="536575" indent="-536575" algn="just">
              <a:buBlip>
                <a:blip r:embed="rId3"/>
              </a:buBlip>
            </a:pPr>
            <a:endParaRPr lang="id-ID" sz="2600" dirty="0" smtClean="0">
              <a:latin typeface="Britannic Bold" pitchFamily="34" charset="0"/>
            </a:endParaRPr>
          </a:p>
          <a:p>
            <a:pPr marL="536575" indent="-536575" algn="just">
              <a:buBlip>
                <a:blip r:embed="rId3"/>
              </a:buBlip>
            </a:pPr>
            <a:r>
              <a:rPr lang="id-ID" sz="2600" dirty="0" smtClean="0">
                <a:latin typeface="Britannic Bold" pitchFamily="34" charset="0"/>
              </a:rPr>
              <a:t>Micromorphs </a:t>
            </a:r>
            <a:r>
              <a:rPr lang="id-ID" sz="2600" dirty="0" smtClean="0">
                <a:solidFill>
                  <a:srgbClr val="FF0000"/>
                </a:solidFill>
                <a:latin typeface="Britannic Bold" pitchFamily="34" charset="0"/>
              </a:rPr>
              <a:t>are physical, visual</a:t>
            </a:r>
            <a:r>
              <a:rPr lang="id-ID" sz="2600" dirty="0" smtClean="0">
                <a:latin typeface="Britannic Bold" pitchFamily="34" charset="0"/>
              </a:rPr>
              <a:t> replicas, such as a computer simulation or a scale  model of a large object.</a:t>
            </a:r>
          </a:p>
          <a:p>
            <a:pPr marL="536575" indent="-536575" algn="just">
              <a:buBlip>
                <a:blip r:embed="rId3"/>
              </a:buBlip>
            </a:pPr>
            <a:endParaRPr lang="id-ID" sz="2600" dirty="0" smtClean="0">
              <a:latin typeface="Britannic Bold" pitchFamily="34" charset="0"/>
            </a:endParaRPr>
          </a:p>
          <a:p>
            <a:pPr marL="536575" indent="-536575" algn="just">
              <a:buBlip>
                <a:blip r:embed="rId3"/>
              </a:buBlip>
            </a:pPr>
            <a:r>
              <a:rPr lang="id-ID" sz="2600" dirty="0" smtClean="0">
                <a:latin typeface="Britannic Bold" pitchFamily="34" charset="0"/>
              </a:rPr>
              <a:t>Paramorphs, on the other hand, are symbolic models, typically using </a:t>
            </a:r>
            <a:r>
              <a:rPr lang="id-ID" sz="2600" dirty="0" smtClean="0">
                <a:solidFill>
                  <a:srgbClr val="FF0000"/>
                </a:solidFill>
                <a:latin typeface="Britannic Bold" pitchFamily="34" charset="0"/>
              </a:rPr>
              <a:t>verbal descriptions.</a:t>
            </a:r>
          </a:p>
          <a:p>
            <a:pPr marL="536575" indent="-536575" algn="just">
              <a:buBlip>
                <a:blip r:embed="rId3"/>
              </a:buBlip>
            </a:pPr>
            <a:endParaRPr lang="id-ID" sz="2600" dirty="0" smtClean="0">
              <a:latin typeface="Britannic Bold" pitchFamily="34" charset="0"/>
            </a:endParaRPr>
          </a:p>
          <a:p>
            <a:pPr algn="just"/>
            <a:endParaRPr lang="id-ID" sz="2800" dirty="0" smtClean="0">
              <a:latin typeface="Britannic Bold" pitchFamily="34" charset="0"/>
            </a:endParaRPr>
          </a:p>
          <a:p>
            <a:pPr algn="just"/>
            <a:endParaRPr lang="id-ID" sz="2800" dirty="0">
              <a:latin typeface="Britannic Bold" pitchFamily="34" charset="0"/>
            </a:endParaRPr>
          </a:p>
        </p:txBody>
      </p:sp>
      <p:sp>
        <p:nvSpPr>
          <p:cNvPr id="4" name="Rectangle 21"/>
          <p:cNvSpPr>
            <a:spLocks noChangeArrowheads="1"/>
          </p:cNvSpPr>
          <p:nvPr/>
        </p:nvSpPr>
        <p:spPr bwMode="auto">
          <a:xfrm>
            <a:off x="928662" y="5286388"/>
            <a:ext cx="7858180" cy="928694"/>
          </a:xfrm>
          <a:prstGeom prst="rect">
            <a:avLst/>
          </a:prstGeom>
          <a:noFill/>
          <a:ln w="9525">
            <a:noFill/>
            <a:miter lim="800000"/>
            <a:headEnd/>
            <a:tailEnd/>
          </a:ln>
        </p:spPr>
        <p:txBody>
          <a:bodyPr/>
          <a:lstStyle/>
          <a:p>
            <a:pPr>
              <a:lnSpc>
                <a:spcPct val="85000"/>
              </a:lnSpc>
              <a:buClr>
                <a:schemeClr val="tx2"/>
              </a:buClr>
            </a:pPr>
            <a:r>
              <a:rPr lang="id-ID" dirty="0" smtClean="0">
                <a:solidFill>
                  <a:srgbClr val="7030A0"/>
                </a:solidFill>
                <a:latin typeface="Tw Cen MT" pitchFamily="34" charset="0"/>
                <a:cs typeface="Calibri" pitchFamily="34" charset="0"/>
              </a:rPr>
              <a:t>Harre, (1960) in Richey, Rita C., Klein, James D., and Tracey, Monica W. (2011).</a:t>
            </a:r>
            <a:r>
              <a:rPr lang="id-ID" i="1" dirty="0" smtClean="0">
                <a:solidFill>
                  <a:srgbClr val="7030A0"/>
                </a:solidFill>
                <a:latin typeface="Tw Cen MT" pitchFamily="34" charset="0"/>
                <a:cs typeface="Calibri" pitchFamily="34" charset="0"/>
              </a:rPr>
              <a:t>The Instructional Design Knowledge Base: Theory, Research, and Practice</a:t>
            </a:r>
            <a:r>
              <a:rPr lang="id-ID" dirty="0" smtClean="0">
                <a:solidFill>
                  <a:srgbClr val="7030A0"/>
                </a:solidFill>
                <a:latin typeface="Tw Cen MT" pitchFamily="34" charset="0"/>
                <a:cs typeface="Calibri" pitchFamily="34" charset="0"/>
              </a:rPr>
              <a:t>. New York: Routledge. (p.8)</a:t>
            </a:r>
            <a:endParaRPr lang="en-US" dirty="0">
              <a:solidFill>
                <a:srgbClr val="7030A0"/>
              </a:solidFill>
              <a:latin typeface="Tw Cen MT" pitchFamily="34" charset="0"/>
              <a:cs typeface="Calibri" pitchFamily="34" charset="0"/>
            </a:endParaRPr>
          </a:p>
        </p:txBody>
      </p:sp>
      <p:sp>
        <p:nvSpPr>
          <p:cNvPr id="5" name="Rectangle 4"/>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6" name="Wave 5"/>
          <p:cNvSpPr/>
          <p:nvPr/>
        </p:nvSpPr>
        <p:spPr bwMode="auto">
          <a:xfrm>
            <a:off x="7286644" y="0"/>
            <a:ext cx="1785918" cy="1071546"/>
          </a:xfrm>
          <a:prstGeom prst="wave">
            <a:avLst/>
          </a:prstGeom>
          <a:solidFill>
            <a:srgbClr val="990000"/>
          </a:solidFill>
          <a:ln w="9525">
            <a:solidFill>
              <a:srgbClr val="FFFF00"/>
            </a:solidFill>
            <a:miter lim="800000"/>
            <a:headEnd/>
            <a:tailEnd/>
          </a:ln>
        </p:spPr>
        <p:txBody>
          <a:bodyPr wrap="none" rtlCol="0" anchor="ctr"/>
          <a:lstStyle/>
          <a:p>
            <a:pPr algn="ctr"/>
            <a:r>
              <a:rPr lang="en-US" sz="2800" dirty="0" err="1" smtClean="0">
                <a:solidFill>
                  <a:schemeClr val="bg1"/>
                </a:solidFill>
                <a:latin typeface="Britannic Bold" pitchFamily="34" charset="0"/>
                <a:cs typeface="Calibri" pitchFamily="34" charset="0"/>
              </a:rPr>
              <a:t>lanjutan</a:t>
            </a:r>
            <a:endParaRPr lang="en-US" sz="2800" dirty="0">
              <a:solidFill>
                <a:schemeClr val="bg1"/>
              </a:solidFill>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642910" y="142852"/>
            <a:ext cx="8286808" cy="1754326"/>
          </a:xfrm>
          <a:prstGeom prst="rect">
            <a:avLst/>
          </a:prstGeom>
          <a:noFill/>
        </p:spPr>
        <p:txBody>
          <a:bodyPr wrap="square" rtlCol="0">
            <a:spAutoFit/>
          </a:bodyPr>
          <a:lstStyle/>
          <a:p>
            <a:pPr algn="ctr"/>
            <a:r>
              <a:rPr lang="id-ID" sz="2800" dirty="0" smtClean="0">
                <a:solidFill>
                  <a:srgbClr val="FFC000"/>
                </a:solidFill>
                <a:latin typeface="Britannic Bold" pitchFamily="34" charset="0"/>
              </a:rPr>
              <a:t>Steps of System Aproach Model of Educational Research and Development</a:t>
            </a:r>
            <a:r>
              <a:rPr lang="en-US" sz="2800" dirty="0" smtClean="0">
                <a:solidFill>
                  <a:srgbClr val="FFC000"/>
                </a:solidFill>
                <a:latin typeface="Britannic Bold" pitchFamily="34" charset="0"/>
              </a:rPr>
              <a:t> </a:t>
            </a:r>
          </a:p>
          <a:p>
            <a:pPr algn="ctr"/>
            <a:r>
              <a:rPr lang="en-US" sz="2000" dirty="0" smtClean="0">
                <a:solidFill>
                  <a:srgbClr val="FFC000"/>
                </a:solidFill>
                <a:latin typeface="Britannic Bold" pitchFamily="34" charset="0"/>
              </a:rPr>
              <a:t>(Gall, Joyce &amp; Borg, 2007)</a:t>
            </a:r>
          </a:p>
          <a:p>
            <a:pPr algn="ctr"/>
            <a:endParaRPr lang="en-US" sz="3200" dirty="0">
              <a:solidFill>
                <a:schemeClr val="bg1">
                  <a:lumMod val="95000"/>
                </a:schemeClr>
              </a:solidFill>
              <a:latin typeface="Tw Cen MT" pitchFamily="34" charset="0"/>
            </a:endParaRPr>
          </a:p>
        </p:txBody>
      </p:sp>
      <p:sp>
        <p:nvSpPr>
          <p:cNvPr id="3" name="Rectangle 2"/>
          <p:cNvSpPr/>
          <p:nvPr/>
        </p:nvSpPr>
        <p:spPr bwMode="auto">
          <a:xfrm>
            <a:off x="142844" y="2857496"/>
            <a:ext cx="1214446" cy="857256"/>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no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1" name="Rectangle 10"/>
          <p:cNvSpPr/>
          <p:nvPr/>
        </p:nvSpPr>
        <p:spPr bwMode="auto">
          <a:xfrm>
            <a:off x="4429124" y="2786058"/>
            <a:ext cx="1071570" cy="928694"/>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2" name="Rectangle 11"/>
          <p:cNvSpPr/>
          <p:nvPr/>
        </p:nvSpPr>
        <p:spPr bwMode="auto">
          <a:xfrm>
            <a:off x="5643570" y="2786058"/>
            <a:ext cx="1071570" cy="928694"/>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6858016" y="2786058"/>
            <a:ext cx="1000132" cy="928694"/>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Rectangle 14"/>
          <p:cNvSpPr/>
          <p:nvPr/>
        </p:nvSpPr>
        <p:spPr bwMode="auto">
          <a:xfrm>
            <a:off x="8072462" y="4643446"/>
            <a:ext cx="1000132"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6" name="TextBox 15"/>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7" name="TextBox 16"/>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8" name="TextBox 17"/>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9" name="TextBox 18"/>
          <p:cNvSpPr txBox="1"/>
          <p:nvPr/>
        </p:nvSpPr>
        <p:spPr>
          <a:xfrm>
            <a:off x="8001056" y="2770527"/>
            <a:ext cx="1142944" cy="1015663"/>
          </a:xfrm>
          <a:prstGeom prst="rect">
            <a:avLst/>
          </a:prstGeom>
          <a:no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20" name="TextBox 19"/>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4" name="Straight Connector 23"/>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5" name="Straight Arrow Connector 34"/>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36" name="Straight Arrow Connector 35"/>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40" name="Straight Connector 39"/>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4" name="Straight Arrow Connector 43"/>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50" name="Straight Arrow Connector 49"/>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3" name="Straight Arrow Connector 52"/>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5" name="Straight Connector 54"/>
          <p:cNvCxnSpPr>
            <a:stCxn id="19"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71" name="Straight Arrow Connector 70"/>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8" name="Straight Connector 77"/>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0" name="Straight Arrow Connector 79"/>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8" name="Straight Connector 8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0" name="Straight Connector 89"/>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03" name="Straight Arrow Connector 102"/>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5" name="TextBox 44"/>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8" name="TextBox 47"/>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9" name="TextBox 48"/>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51" name="TextBox 50"/>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52" name="TextBox 51"/>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54" name="TextBox 53"/>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6" name="TextBox 55"/>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7" name="TextBox 56"/>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8" name="TextBox 57"/>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9" name="TextBox 58"/>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60" name="TextBox 59"/>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8662" y="1500174"/>
            <a:ext cx="7143800" cy="3600986"/>
          </a:xfrm>
          <a:prstGeom prst="rect">
            <a:avLst/>
          </a:prstGeom>
          <a:noFill/>
        </p:spPr>
        <p:txBody>
          <a:bodyPr wrap="square" rtlCol="0">
            <a:spAutoFit/>
          </a:bodyPr>
          <a:lstStyle/>
          <a:p>
            <a:pPr marL="360363" indent="-360363">
              <a:buBlip>
                <a:blip r:embed="rId3"/>
              </a:buBlip>
            </a:pPr>
            <a:r>
              <a:rPr lang="id-ID" sz="2600" dirty="0" smtClean="0">
                <a:latin typeface="Britannic Bold" pitchFamily="34" charset="0"/>
              </a:rPr>
              <a:t>Seluruh proses desain instruksional Dick, Carey, and Carey </a:t>
            </a:r>
            <a:r>
              <a:rPr lang="id-ID" sz="2600" dirty="0" smtClean="0">
                <a:solidFill>
                  <a:srgbClr val="FF0000"/>
                </a:solidFill>
                <a:latin typeface="Britannic Bold" pitchFamily="34" charset="0"/>
              </a:rPr>
              <a:t>secara utuh diadaptasi sebagai educational research and development</a:t>
            </a:r>
            <a:r>
              <a:rPr lang="id-ID" sz="2600" dirty="0" smtClean="0">
                <a:latin typeface="Britannic Bold" pitchFamily="34" charset="0"/>
              </a:rPr>
              <a:t>. </a:t>
            </a:r>
            <a:r>
              <a:rPr lang="id-ID" sz="2000" dirty="0" smtClean="0">
                <a:latin typeface="Britannic Bold" pitchFamily="34" charset="0"/>
              </a:rPr>
              <a:t>(p.590).</a:t>
            </a:r>
          </a:p>
          <a:p>
            <a:pPr marL="360363" indent="-360363">
              <a:buBlip>
                <a:blip r:embed="rId3"/>
              </a:buBlip>
            </a:pPr>
            <a:endParaRPr lang="id-ID" sz="2600" dirty="0" smtClean="0">
              <a:latin typeface="Britannic Bold" pitchFamily="34" charset="0"/>
            </a:endParaRPr>
          </a:p>
          <a:p>
            <a:pPr marL="360363" indent="-360363">
              <a:buBlip>
                <a:blip r:embed="rId3"/>
              </a:buBlip>
            </a:pPr>
            <a:r>
              <a:rPr lang="id-ID" sz="2600" dirty="0" smtClean="0">
                <a:latin typeface="Britannic Bold" pitchFamily="34" charset="0"/>
              </a:rPr>
              <a:t>To truthfully represent the R &amp; D process, your project should include </a:t>
            </a:r>
            <a:r>
              <a:rPr lang="id-ID" sz="2600" dirty="0" smtClean="0">
                <a:solidFill>
                  <a:srgbClr val="FF0000"/>
                </a:solidFill>
                <a:latin typeface="Britannic Bold" pitchFamily="34" charset="0"/>
              </a:rPr>
              <a:t>at least one stage of formative or summative evaluation</a:t>
            </a:r>
            <a:r>
              <a:rPr lang="id-ID" sz="2600" dirty="0" smtClean="0">
                <a:latin typeface="Britannic Bold" pitchFamily="34" charset="0"/>
              </a:rPr>
              <a:t>. </a:t>
            </a:r>
            <a:r>
              <a:rPr lang="id-ID" sz="2000" dirty="0" smtClean="0">
                <a:latin typeface="Britannic Bold" pitchFamily="34" charset="0"/>
              </a:rPr>
              <a:t>(p.594)</a:t>
            </a:r>
            <a:endParaRPr lang="id-ID" sz="2000" dirty="0">
              <a:latin typeface="Britannic Bold" pitchFamily="34" charset="0"/>
            </a:endParaRPr>
          </a:p>
        </p:txBody>
      </p:sp>
      <p:sp>
        <p:nvSpPr>
          <p:cNvPr id="6" name="TextBox 5"/>
          <p:cNvSpPr txBox="1"/>
          <p:nvPr/>
        </p:nvSpPr>
        <p:spPr>
          <a:xfrm>
            <a:off x="857224" y="5143512"/>
            <a:ext cx="8001056" cy="646331"/>
          </a:xfrm>
          <a:prstGeom prst="rect">
            <a:avLst/>
          </a:prstGeom>
          <a:noFill/>
        </p:spPr>
        <p:txBody>
          <a:bodyPr wrap="square" rtlCol="0">
            <a:spAutoFit/>
          </a:bodyPr>
          <a:lstStyle/>
          <a:p>
            <a:r>
              <a:rPr lang="id-ID" dirty="0" smtClean="0">
                <a:solidFill>
                  <a:srgbClr val="FF0000"/>
                </a:solidFill>
                <a:latin typeface="Tw Cen MT" pitchFamily="34" charset="0"/>
              </a:rPr>
              <a:t>Gall, Meredith, D., Gall, Joyce, P. and Borg, Walter R. (2007). </a:t>
            </a:r>
            <a:r>
              <a:rPr lang="id-ID" i="1" dirty="0" smtClean="0">
                <a:solidFill>
                  <a:srgbClr val="FF0000"/>
                </a:solidFill>
                <a:latin typeface="Tw Cen MT" pitchFamily="34" charset="0"/>
              </a:rPr>
              <a:t>Educational Research: An Introduction</a:t>
            </a:r>
            <a:r>
              <a:rPr lang="id-ID" dirty="0" smtClean="0">
                <a:solidFill>
                  <a:srgbClr val="FF0000"/>
                </a:solidFill>
                <a:latin typeface="Tw Cen MT" pitchFamily="34" charset="0"/>
              </a:rPr>
              <a:t> 8</a:t>
            </a:r>
            <a:r>
              <a:rPr lang="id-ID" baseline="30000" dirty="0" smtClean="0">
                <a:solidFill>
                  <a:srgbClr val="FF0000"/>
                </a:solidFill>
                <a:latin typeface="Tw Cen MT" pitchFamily="34" charset="0"/>
              </a:rPr>
              <a:t>th</a:t>
            </a:r>
            <a:r>
              <a:rPr lang="id-ID" dirty="0" smtClean="0">
                <a:solidFill>
                  <a:srgbClr val="FF0000"/>
                </a:solidFill>
                <a:latin typeface="Tw Cen MT" pitchFamily="34" charset="0"/>
              </a:rPr>
              <a:t> ed. Boston, MA: Pearson Education. (pp. 590-594)</a:t>
            </a:r>
            <a:endParaRPr lang="id-ID" dirty="0">
              <a:solidFill>
                <a:srgbClr val="FF0000"/>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3214678" y="285728"/>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1</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71570"/>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rot="5400000">
            <a:off x="8143107" y="4230350"/>
            <a:ext cx="858051" cy="792"/>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85982" y="4000504"/>
            <a:ext cx="286546"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
        <p:nvSpPr>
          <p:cNvPr id="56" name="TextBox 55"/>
          <p:cNvSpPr txBox="1"/>
          <p:nvPr/>
        </p:nvSpPr>
        <p:spPr>
          <a:xfrm>
            <a:off x="8001056" y="2841965"/>
            <a:ext cx="1142944" cy="1015663"/>
          </a:xfrm>
          <a:prstGeom prst="rect">
            <a:avLst/>
          </a:prstGeom>
          <a:solidFill>
            <a:schemeClr val="bg1">
              <a:lumMod val="50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714480" y="285728"/>
            <a:ext cx="6786610" cy="928694"/>
          </a:xfrm>
          <a:prstGeom prst="roundRect">
            <a:avLst/>
          </a:prstGeom>
          <a:solidFill>
            <a:srgbClr val="0000CC"/>
          </a:solidFill>
          <a:ln w="9525">
            <a:noFill/>
            <a:miter lim="800000"/>
            <a:headEnd/>
            <a:tailEnd/>
          </a:ln>
        </p:spPr>
        <p:txBody>
          <a:bodyPr wrap="none" rtlCol="0" anchor="ctr"/>
          <a:lstStyle/>
          <a:p>
            <a:pPr algn="ctr"/>
            <a:r>
              <a:rPr lang="en-US" sz="3600" dirty="0" smtClean="0">
                <a:solidFill>
                  <a:schemeClr val="bg1"/>
                </a:solidFill>
                <a:latin typeface="Britannic Bold" pitchFamily="34" charset="0"/>
              </a:rPr>
              <a:t>Identify Instructional Goal (s)</a:t>
            </a:r>
            <a:endParaRPr lang="id-ID" sz="3600" dirty="0" smtClean="0">
              <a:solidFill>
                <a:schemeClr val="bg1"/>
              </a:solidFill>
              <a:latin typeface="Britannic Bold" pitchFamily="34" charset="0"/>
              <a:cs typeface="Calibri" pitchFamily="34" charset="0"/>
            </a:endParaRPr>
          </a:p>
        </p:txBody>
      </p:sp>
      <p:sp>
        <p:nvSpPr>
          <p:cNvPr id="3" name="TextBox 2"/>
          <p:cNvSpPr txBox="1"/>
          <p:nvPr/>
        </p:nvSpPr>
        <p:spPr>
          <a:xfrm>
            <a:off x="571472" y="2101888"/>
            <a:ext cx="8001056" cy="3970318"/>
          </a:xfrm>
          <a:prstGeom prst="rect">
            <a:avLst/>
          </a:prstGeom>
          <a:noFill/>
        </p:spPr>
        <p:txBody>
          <a:bodyPr wrap="square" rtlCol="0">
            <a:spAutoFit/>
          </a:bodyPr>
          <a:lstStyle/>
          <a:p>
            <a:pPr marL="360363" indent="-360363" algn="just">
              <a:buBlip>
                <a:blip r:embed="rId3"/>
              </a:buBlip>
            </a:pPr>
            <a:r>
              <a:rPr lang="id-ID" sz="2800" dirty="0" smtClean="0">
                <a:latin typeface="Britannic Bold" pitchFamily="34" charset="0"/>
              </a:rPr>
              <a:t>Kebutuhan adalah kesenjangan antara keadaan saat ini dibandingkan dengan keadaan yang diharapkan atau seharusnya. </a:t>
            </a:r>
          </a:p>
          <a:p>
            <a:pPr marL="360363" indent="-360363" algn="just">
              <a:buBlip>
                <a:blip r:embed="rId3"/>
              </a:buBlip>
            </a:pPr>
            <a:endParaRPr lang="id-ID" sz="2800" dirty="0" smtClean="0">
              <a:latin typeface="Britannic Bold" pitchFamily="34" charset="0"/>
            </a:endParaRPr>
          </a:p>
          <a:p>
            <a:pPr marL="360363" indent="-360363" algn="just">
              <a:buBlip>
                <a:blip r:embed="rId3"/>
              </a:buBlip>
            </a:pPr>
            <a:r>
              <a:rPr lang="id-ID" sz="2800" dirty="0" smtClean="0">
                <a:latin typeface="Britannic Bold" pitchFamily="34" charset="0"/>
              </a:rPr>
              <a:t>Keadaan saat ini diketahui melalui studi lapangan sedangkan keadaan yg seharusnya diketahui melalui kajian teori dan harapan stakeholders. </a:t>
            </a:r>
          </a:p>
          <a:p>
            <a:pPr marL="360363" indent="-360363" algn="just">
              <a:buBlip>
                <a:blip r:embed="rId3"/>
              </a:buBlip>
            </a:pPr>
            <a:endParaRPr lang="id-ID" sz="2800" dirty="0" smtClean="0">
              <a:latin typeface="Britannic Bold" pitchFamily="34" charset="0"/>
            </a:endParaRPr>
          </a:p>
        </p:txBody>
      </p:sp>
      <p:sp>
        <p:nvSpPr>
          <p:cNvPr id="4" name="Rectangle 3"/>
          <p:cNvSpPr/>
          <p:nvPr/>
        </p:nvSpPr>
        <p:spPr>
          <a:xfrm>
            <a:off x="6715140"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5" name="TextBox 4"/>
          <p:cNvSpPr txBox="1"/>
          <p:nvPr/>
        </p:nvSpPr>
        <p:spPr>
          <a:xfrm>
            <a:off x="285720" y="1571612"/>
            <a:ext cx="5429288" cy="646331"/>
          </a:xfrm>
          <a:prstGeom prst="rect">
            <a:avLst/>
          </a:prstGeom>
          <a:noFill/>
        </p:spPr>
        <p:txBody>
          <a:bodyPr wrap="square" rtlCol="0">
            <a:spAutoFit/>
          </a:bodyPr>
          <a:lstStyle/>
          <a:p>
            <a:r>
              <a:rPr lang="id-ID" sz="3600" dirty="0" smtClean="0">
                <a:solidFill>
                  <a:srgbClr val="0000CC"/>
                </a:solidFill>
                <a:latin typeface="Britannic Bold" pitchFamily="34" charset="0"/>
                <a:cs typeface="Calibri" pitchFamily="34" charset="0"/>
              </a:rPr>
              <a:t>Kebutuhan Instruksional</a:t>
            </a:r>
          </a:p>
        </p:txBody>
      </p:sp>
    </p:spTree>
  </p:cSld>
  <p:clrMapOvr>
    <a:masterClrMapping/>
  </p:clrMapOvr>
  <p:transition>
    <p:sndAc>
      <p:stSnd>
        <p:snd r:embed="rId2" name="camera.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1357298"/>
            <a:ext cx="8001056" cy="4401205"/>
          </a:xfrm>
          <a:prstGeom prst="rect">
            <a:avLst/>
          </a:prstGeom>
          <a:noFill/>
        </p:spPr>
        <p:txBody>
          <a:bodyPr wrap="square" rtlCol="0">
            <a:spAutoFit/>
          </a:bodyPr>
          <a:lstStyle/>
          <a:p>
            <a:pPr marL="360363" indent="-360363"/>
            <a:endParaRPr lang="id-ID" sz="2800" dirty="0" smtClean="0">
              <a:latin typeface="Britannic Bold" pitchFamily="34" charset="0"/>
            </a:endParaRPr>
          </a:p>
          <a:p>
            <a:pPr marL="360363" indent="-360363">
              <a:buBlip>
                <a:blip r:embed="rId3"/>
              </a:buBlip>
            </a:pPr>
            <a:r>
              <a:rPr lang="id-ID" sz="2800" dirty="0" smtClean="0">
                <a:latin typeface="Britannic Bold" pitchFamily="34" charset="0"/>
              </a:rPr>
              <a:t>Kesenjangan yang signifikan dan sangat penting menunjukkan adanya masalah.</a:t>
            </a:r>
          </a:p>
          <a:p>
            <a:pPr marL="360363" indent="-360363">
              <a:buBlip>
                <a:blip r:embed="rId3"/>
              </a:buBlip>
            </a:pPr>
            <a:endParaRPr lang="id-ID" sz="2800" dirty="0" smtClean="0">
              <a:latin typeface="Britannic Bold" pitchFamily="34" charset="0"/>
            </a:endParaRPr>
          </a:p>
          <a:p>
            <a:pPr marL="360363" indent="-360363">
              <a:buBlip>
                <a:blip r:embed="rId3"/>
              </a:buBlip>
            </a:pPr>
            <a:r>
              <a:rPr lang="id-ID" sz="2800" dirty="0" smtClean="0">
                <a:latin typeface="Britannic Bold" pitchFamily="34" charset="0"/>
              </a:rPr>
              <a:t>Masalah yang disebabkan kesenjangan pengetahuan, keterampilan, dan sikap diatasi dengan penyelenggaraan program instruksional sedangkan yang disebabkan faktor lain diatasi dengan perbaikan faktor lain dalam manajemen.</a:t>
            </a:r>
            <a:endParaRPr lang="id-ID" sz="2800" dirty="0">
              <a:latin typeface="Britannic Bold" pitchFamily="34" charset="0"/>
            </a:endParaRPr>
          </a:p>
        </p:txBody>
      </p:sp>
      <p:sp>
        <p:nvSpPr>
          <p:cNvPr id="4" name="Rectangle 3"/>
          <p:cNvSpPr/>
          <p:nvPr/>
        </p:nvSpPr>
        <p:spPr>
          <a:xfrm>
            <a:off x="6715140"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7" name="TextBox 6"/>
          <p:cNvSpPr txBox="1"/>
          <p:nvPr/>
        </p:nvSpPr>
        <p:spPr>
          <a:xfrm>
            <a:off x="285720" y="1214422"/>
            <a:ext cx="5429288" cy="646331"/>
          </a:xfrm>
          <a:prstGeom prst="rect">
            <a:avLst/>
          </a:prstGeom>
          <a:noFill/>
        </p:spPr>
        <p:txBody>
          <a:bodyPr wrap="square" rtlCol="0">
            <a:spAutoFit/>
          </a:bodyPr>
          <a:lstStyle/>
          <a:p>
            <a:r>
              <a:rPr lang="id-ID" sz="3600" dirty="0" smtClean="0">
                <a:solidFill>
                  <a:srgbClr val="0000CC"/>
                </a:solidFill>
                <a:latin typeface="Britannic Bold" pitchFamily="34" charset="0"/>
                <a:cs typeface="Calibri" pitchFamily="34" charset="0"/>
              </a:rPr>
              <a:t>Kebutuhan Instruksional</a:t>
            </a:r>
          </a:p>
        </p:txBody>
      </p:sp>
      <p:sp>
        <p:nvSpPr>
          <p:cNvPr id="8" name="Rounded Rectangle 7"/>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rgbClr val="000099"/>
                </a:solidFill>
                <a:latin typeface="Brush Script MT" panose="03060802040406070304" pitchFamily="66" charset="0"/>
              </a:rPr>
              <a:t>Lanjutan</a:t>
            </a:r>
            <a:endParaRPr lang="en-US" sz="3200" dirty="0">
              <a:solidFill>
                <a:srgbClr val="000099"/>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58" y="928670"/>
            <a:ext cx="8429684" cy="5632311"/>
          </a:xfrm>
          <a:prstGeom prst="rect">
            <a:avLst/>
          </a:prstGeom>
          <a:noFill/>
        </p:spPr>
        <p:txBody>
          <a:bodyPr wrap="square">
            <a:spAutoFit/>
          </a:bodyPr>
          <a:lstStyle/>
          <a:p>
            <a:pPr fontAlgn="auto">
              <a:spcBef>
                <a:spcPts val="0"/>
              </a:spcBef>
              <a:spcAft>
                <a:spcPts val="0"/>
              </a:spcAft>
              <a:defRPr/>
            </a:pPr>
            <a:r>
              <a:rPr lang="en-US" sz="3000" dirty="0">
                <a:solidFill>
                  <a:srgbClr val="FFFF00"/>
                </a:solidFill>
                <a:latin typeface="Britannic Bold" pitchFamily="34" charset="0"/>
                <a:cs typeface="Calibri" pitchFamily="34" charset="0"/>
              </a:rPr>
              <a:t>Tujuan </a:t>
            </a:r>
            <a:r>
              <a:rPr lang="en-US" sz="3000" dirty="0" err="1">
                <a:solidFill>
                  <a:srgbClr val="FFFF00"/>
                </a:solidFill>
                <a:latin typeface="Britannic Bold" pitchFamily="34" charset="0"/>
                <a:cs typeface="Calibri" pitchFamily="34" charset="0"/>
              </a:rPr>
              <a:t>Instruksional</a:t>
            </a:r>
            <a:r>
              <a:rPr lang="en-US" sz="3000" dirty="0">
                <a:solidFill>
                  <a:srgbClr val="FFFF00"/>
                </a:solidFill>
                <a:latin typeface="Britannic Bold" pitchFamily="34" charset="0"/>
                <a:cs typeface="Calibri" pitchFamily="34" charset="0"/>
              </a:rPr>
              <a:t> </a:t>
            </a:r>
            <a:r>
              <a:rPr lang="en-US" sz="3000" dirty="0" err="1" smtClean="0">
                <a:solidFill>
                  <a:srgbClr val="FFFF00"/>
                </a:solidFill>
                <a:latin typeface="Britannic Bold" pitchFamily="34" charset="0"/>
                <a:cs typeface="Calibri" pitchFamily="34" charset="0"/>
              </a:rPr>
              <a:t>Umum</a:t>
            </a:r>
            <a:r>
              <a:rPr lang="id-ID" sz="3000" dirty="0" smtClean="0">
                <a:solidFill>
                  <a:srgbClr val="FFFF00"/>
                </a:solidFill>
                <a:latin typeface="Britannic Bold" pitchFamily="34" charset="0"/>
                <a:cs typeface="Calibri" pitchFamily="34" charset="0"/>
              </a:rPr>
              <a:t> (instructional goal/s)</a:t>
            </a:r>
            <a:r>
              <a:rPr lang="en-US" sz="3000" dirty="0" smtClean="0">
                <a:solidFill>
                  <a:srgbClr val="FFFF00"/>
                </a:solidFill>
                <a:latin typeface="Britannic Bold" pitchFamily="34" charset="0"/>
                <a:cs typeface="Calibri" pitchFamily="34" charset="0"/>
              </a:rPr>
              <a:t> </a:t>
            </a:r>
            <a:r>
              <a:rPr lang="id-ID" sz="3000" dirty="0" smtClean="0">
                <a:solidFill>
                  <a:srgbClr val="FFFF00"/>
                </a:solidFill>
                <a:latin typeface="Britannic Bold" pitchFamily="34" charset="0"/>
                <a:cs typeface="Calibri" pitchFamily="34" charset="0"/>
              </a:rPr>
              <a:t>ditentukan </a:t>
            </a:r>
            <a:r>
              <a:rPr lang="en-US" sz="3000" dirty="0" err="1" smtClean="0">
                <a:solidFill>
                  <a:srgbClr val="FFFF00"/>
                </a:solidFill>
                <a:latin typeface="Britannic Bold" pitchFamily="34" charset="0"/>
                <a:cs typeface="Calibri" pitchFamily="34" charset="0"/>
              </a:rPr>
              <a:t>atas</a:t>
            </a:r>
            <a:r>
              <a:rPr lang="en-US" sz="3000" dirty="0" smtClean="0">
                <a:solidFill>
                  <a:srgbClr val="FFFF00"/>
                </a:solidFill>
                <a:latin typeface="Britannic Bold" pitchFamily="34" charset="0"/>
                <a:cs typeface="Calibri" pitchFamily="34" charset="0"/>
              </a:rPr>
              <a:t> </a:t>
            </a:r>
            <a:r>
              <a:rPr lang="en-US" sz="3000" dirty="0" err="1" smtClean="0">
                <a:solidFill>
                  <a:srgbClr val="FFFF00"/>
                </a:solidFill>
                <a:latin typeface="Britannic Bold" pitchFamily="34" charset="0"/>
                <a:cs typeface="Calibri" pitchFamily="34" charset="0"/>
              </a:rPr>
              <a:t>dasar</a:t>
            </a:r>
            <a:r>
              <a:rPr lang="id-ID" sz="3000" dirty="0" smtClean="0">
                <a:solidFill>
                  <a:srgbClr val="FFFF00"/>
                </a:solidFill>
                <a:latin typeface="Britannic Bold" pitchFamily="34" charset="0"/>
                <a:cs typeface="Calibri" pitchFamily="34" charset="0"/>
              </a:rPr>
              <a:t> :</a:t>
            </a:r>
          </a:p>
          <a:p>
            <a:pPr fontAlgn="auto">
              <a:spcBef>
                <a:spcPts val="0"/>
              </a:spcBef>
              <a:spcAft>
                <a:spcPts val="0"/>
              </a:spcAft>
              <a:defRPr/>
            </a:pPr>
            <a:endParaRPr lang="en-US" sz="3000" dirty="0">
              <a:latin typeface="Britannic Bold" pitchFamily="34" charset="0"/>
              <a:cs typeface="Calibri" pitchFamily="34" charset="0"/>
            </a:endParaRPr>
          </a:p>
          <a:p>
            <a:pPr marL="719138" indent="-539750" fontAlgn="auto">
              <a:spcBef>
                <a:spcPts val="0"/>
              </a:spcBef>
              <a:spcAft>
                <a:spcPts val="0"/>
              </a:spcAft>
              <a:buBlip>
                <a:blip r:embed="rId4"/>
              </a:buBlip>
              <a:defRPr/>
            </a:pPr>
            <a:r>
              <a:rPr lang="id-ID" sz="3000" dirty="0" smtClean="0">
                <a:solidFill>
                  <a:schemeClr val="bg1"/>
                </a:solidFill>
                <a:latin typeface="Britannic Bold" pitchFamily="34" charset="0"/>
                <a:cs typeface="Calibri" pitchFamily="34" charset="0"/>
              </a:rPr>
              <a:t>Hasil analisis kebutuhan (p</a:t>
            </a:r>
            <a:r>
              <a:rPr lang="en-US" sz="3000" dirty="0" err="1" smtClean="0">
                <a:solidFill>
                  <a:schemeClr val="bg1"/>
                </a:solidFill>
                <a:latin typeface="Britannic Bold" pitchFamily="34" charset="0"/>
                <a:cs typeface="Calibri" pitchFamily="34" charset="0"/>
              </a:rPr>
              <a:t>erformance</a:t>
            </a:r>
            <a:r>
              <a:rPr lang="en-US" sz="3000" dirty="0" smtClean="0">
                <a:solidFill>
                  <a:schemeClr val="bg1"/>
                </a:solidFill>
                <a:latin typeface="Britannic Bold" pitchFamily="34" charset="0"/>
                <a:cs typeface="Calibri" pitchFamily="34" charset="0"/>
              </a:rPr>
              <a:t> Analysis</a:t>
            </a:r>
            <a:r>
              <a:rPr lang="id-ID" sz="3000" dirty="0" smtClean="0">
                <a:solidFill>
                  <a:schemeClr val="bg1"/>
                </a:solidFill>
                <a:latin typeface="Britannic Bold" pitchFamily="34" charset="0"/>
                <a:cs typeface="Calibri" pitchFamily="34" charset="0"/>
              </a:rPr>
              <a:t>,</a:t>
            </a:r>
            <a:r>
              <a:rPr lang="en-US" sz="3000" dirty="0" smtClean="0">
                <a:solidFill>
                  <a:schemeClr val="bg1"/>
                </a:solidFill>
                <a:latin typeface="Britannic Bold" pitchFamily="34" charset="0"/>
                <a:cs typeface="Calibri" pitchFamily="34" charset="0"/>
              </a:rPr>
              <a:t> Need</a:t>
            </a:r>
            <a:r>
              <a:rPr lang="id-ID" sz="3000" dirty="0" smtClean="0">
                <a:solidFill>
                  <a:schemeClr val="bg1"/>
                </a:solidFill>
                <a:latin typeface="Britannic Bold" pitchFamily="34" charset="0"/>
                <a:cs typeface="Calibri" pitchFamily="34" charset="0"/>
              </a:rPr>
              <a:t>s</a:t>
            </a:r>
            <a:r>
              <a:rPr lang="en-US" sz="3000" dirty="0" smtClean="0">
                <a:solidFill>
                  <a:schemeClr val="bg1"/>
                </a:solidFill>
                <a:latin typeface="Britannic Bold" pitchFamily="34" charset="0"/>
                <a:cs typeface="Calibri" pitchFamily="34" charset="0"/>
              </a:rPr>
              <a:t> Assessment</a:t>
            </a:r>
            <a:r>
              <a:rPr lang="id-ID" sz="3000" dirty="0" smtClean="0">
                <a:solidFill>
                  <a:schemeClr val="bg1"/>
                </a:solidFill>
                <a:latin typeface="Britannic Bold" pitchFamily="34" charset="0"/>
                <a:cs typeface="Calibri" pitchFamily="34" charset="0"/>
              </a:rPr>
              <a:t>, Analysis of People Who Are Doing a Job, or From Some other Requirement for New Instruction)</a:t>
            </a:r>
          </a:p>
          <a:p>
            <a:pPr marL="719138" indent="-539750" fontAlgn="auto">
              <a:spcBef>
                <a:spcPts val="0"/>
              </a:spcBef>
              <a:spcAft>
                <a:spcPts val="0"/>
              </a:spcAft>
              <a:buBlip>
                <a:blip r:embed="rId4"/>
              </a:buBlip>
              <a:defRPr/>
            </a:pPr>
            <a:endParaRPr lang="en-US" sz="3000" dirty="0">
              <a:solidFill>
                <a:schemeClr val="bg1"/>
              </a:solidFill>
              <a:latin typeface="Britannic Bold" pitchFamily="34" charset="0"/>
              <a:cs typeface="Calibri" pitchFamily="34" charset="0"/>
            </a:endParaRPr>
          </a:p>
          <a:p>
            <a:pPr marL="719138" indent="-539750" fontAlgn="auto">
              <a:spcBef>
                <a:spcPts val="0"/>
              </a:spcBef>
              <a:spcAft>
                <a:spcPts val="0"/>
              </a:spcAft>
              <a:buBlip>
                <a:blip r:embed="rId4"/>
              </a:buBlip>
              <a:defRPr/>
            </a:pPr>
            <a:r>
              <a:rPr lang="en-US" sz="3000" dirty="0">
                <a:solidFill>
                  <a:schemeClr val="bg1"/>
                </a:solidFill>
                <a:latin typeface="Britannic Bold" pitchFamily="34" charset="0"/>
                <a:cs typeface="Calibri" pitchFamily="34" charset="0"/>
              </a:rPr>
              <a:t>Standar Nasional/Internasional yang </a:t>
            </a:r>
            <a:r>
              <a:rPr lang="id-ID" sz="3000" dirty="0" smtClean="0">
                <a:solidFill>
                  <a:schemeClr val="bg1"/>
                </a:solidFill>
                <a:latin typeface="Britannic Bold" pitchFamily="34" charset="0"/>
                <a:cs typeface="Calibri" pitchFamily="34" charset="0"/>
              </a:rPr>
              <a:t>dijad</a:t>
            </a:r>
            <a:r>
              <a:rPr lang="en-US" sz="3000" dirty="0" err="1" smtClean="0">
                <a:solidFill>
                  <a:schemeClr val="bg1"/>
                </a:solidFill>
                <a:latin typeface="Britannic Bold" pitchFamily="34" charset="0"/>
                <a:cs typeface="Calibri" pitchFamily="34" charset="0"/>
              </a:rPr>
              <a:t>i</a:t>
            </a:r>
            <a:r>
              <a:rPr lang="id-ID" sz="3000" dirty="0" smtClean="0">
                <a:solidFill>
                  <a:schemeClr val="bg1"/>
                </a:solidFill>
                <a:latin typeface="Britannic Bold" pitchFamily="34" charset="0"/>
                <a:cs typeface="Calibri" pitchFamily="34" charset="0"/>
              </a:rPr>
              <a:t>kan </a:t>
            </a:r>
            <a:r>
              <a:rPr lang="en-US" sz="3000" dirty="0" err="1" smtClean="0">
                <a:solidFill>
                  <a:schemeClr val="bg1"/>
                </a:solidFill>
                <a:latin typeface="Britannic Bold" pitchFamily="34" charset="0"/>
                <a:cs typeface="Calibri" pitchFamily="34" charset="0"/>
              </a:rPr>
              <a:t>acu</a:t>
            </a:r>
            <a:r>
              <a:rPr lang="id-ID" sz="3000" dirty="0" smtClean="0">
                <a:solidFill>
                  <a:schemeClr val="bg1"/>
                </a:solidFill>
                <a:latin typeface="Britannic Bold" pitchFamily="34" charset="0"/>
                <a:cs typeface="Calibri" pitchFamily="34" charset="0"/>
              </a:rPr>
              <a:t>an oleh kurikulum program studi atau mata kuliah/mata pelajaran.  </a:t>
            </a:r>
          </a:p>
          <a:p>
            <a:pPr marL="442913" indent="-263525" fontAlgn="auto">
              <a:spcBef>
                <a:spcPts val="0"/>
              </a:spcBef>
              <a:spcAft>
                <a:spcPts val="0"/>
              </a:spcAft>
              <a:defRPr/>
            </a:pPr>
            <a:endParaRPr lang="id-ID" sz="3000" dirty="0" smtClean="0">
              <a:latin typeface="Britannic Bold" pitchFamily="34" charset="0"/>
              <a:cs typeface="Calibri" pitchFamily="34" charset="0"/>
            </a:endParaRPr>
          </a:p>
        </p:txBody>
      </p:sp>
      <p:sp>
        <p:nvSpPr>
          <p:cNvPr id="5427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5" name="Rounded Rectangle 4"/>
          <p:cNvSpPr/>
          <p:nvPr/>
        </p:nvSpPr>
        <p:spPr bwMode="auto">
          <a:xfrm>
            <a:off x="6948264" y="98592"/>
            <a:ext cx="2357422" cy="785818"/>
          </a:xfrm>
          <a:prstGeom prst="round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200" dirty="0" smtClean="0">
                <a:solidFill>
                  <a:schemeClr val="bg1"/>
                </a:solidFill>
                <a:latin typeface="Brush Script MT" panose="03060802040406070304" pitchFamily="66" charset="0"/>
              </a:rPr>
              <a:t>Lanjutan</a:t>
            </a:r>
            <a:endParaRPr lang="en-US" sz="3200" dirty="0">
              <a:solidFill>
                <a:schemeClr val="bg1"/>
              </a:solidFill>
              <a:latin typeface="Brush Script MT" panose="03060802040406070304" pitchFamily="66"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 name="Isosceles Triangle 1"/>
          <p:cNvSpPr/>
          <p:nvPr/>
        </p:nvSpPr>
        <p:spPr bwMode="auto">
          <a:xfrm>
            <a:off x="2285984" y="857250"/>
            <a:ext cx="4071950" cy="3214692"/>
          </a:xfrm>
          <a:prstGeom prst="triangle">
            <a:avLst>
              <a:gd name="adj" fmla="val 50458"/>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a:lstStyle/>
          <a:p>
            <a:pPr>
              <a:defRPr/>
            </a:pPr>
            <a:endParaRPr lang="en-US" sz="2400" b="1">
              <a:solidFill>
                <a:schemeClr val="tx1"/>
              </a:solidFill>
            </a:endParaRPr>
          </a:p>
        </p:txBody>
      </p:sp>
      <p:cxnSp>
        <p:nvCxnSpPr>
          <p:cNvPr id="4" name="Straight Arrow Connector 3"/>
          <p:cNvCxnSpPr/>
          <p:nvPr/>
        </p:nvCxnSpPr>
        <p:spPr bwMode="auto">
          <a:xfrm rot="16200000" flipH="1">
            <a:off x="3857628" y="1928810"/>
            <a:ext cx="2357440" cy="1357320"/>
          </a:xfrm>
          <a:prstGeom prst="straightConnector1">
            <a:avLst/>
          </a:prstGeom>
          <a:ln>
            <a:solidFill>
              <a:schemeClr val="bg1"/>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15" name="Straight Arrow Connector 14"/>
          <p:cNvCxnSpPr/>
          <p:nvPr/>
        </p:nvCxnSpPr>
        <p:spPr bwMode="auto">
          <a:xfrm rot="5400000" flipH="1" flipV="1">
            <a:off x="2464594" y="1893094"/>
            <a:ext cx="2357438" cy="1428750"/>
          </a:xfrm>
          <a:prstGeom prst="straightConnector1">
            <a:avLst/>
          </a:prstGeom>
          <a:ln>
            <a:solidFill>
              <a:schemeClr val="bg1"/>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18" name="Straight Arrow Connector 17"/>
          <p:cNvCxnSpPr/>
          <p:nvPr/>
        </p:nvCxnSpPr>
        <p:spPr bwMode="auto">
          <a:xfrm rot="10800000" flipV="1">
            <a:off x="2928938" y="3786189"/>
            <a:ext cx="2786070" cy="1"/>
          </a:xfrm>
          <a:prstGeom prst="straightConnector1">
            <a:avLst/>
          </a:prstGeom>
          <a:ln>
            <a:solidFill>
              <a:schemeClr val="bg1"/>
            </a:solidFill>
            <a:headEnd type="none" w="med" len="med"/>
            <a:tailEnd type="arrow"/>
          </a:ln>
        </p:spPr>
        <p:style>
          <a:lnRef idx="2">
            <a:schemeClr val="accent4"/>
          </a:lnRef>
          <a:fillRef idx="0">
            <a:schemeClr val="accent4"/>
          </a:fillRef>
          <a:effectRef idx="1">
            <a:schemeClr val="accent4"/>
          </a:effectRef>
          <a:fontRef idx="minor">
            <a:schemeClr val="tx1"/>
          </a:fontRef>
        </p:style>
      </p:cxnSp>
      <p:sp>
        <p:nvSpPr>
          <p:cNvPr id="29" name="Right Arrow 28"/>
          <p:cNvSpPr/>
          <p:nvPr/>
        </p:nvSpPr>
        <p:spPr bwMode="auto">
          <a:xfrm rot="16200000">
            <a:off x="4107654" y="4036222"/>
            <a:ext cx="642936" cy="857252"/>
          </a:xfrm>
          <a:prstGeom prst="rightArrow">
            <a:avLst>
              <a:gd name="adj1" fmla="val 50000"/>
              <a:gd name="adj2" fmla="val 46884"/>
            </a:avLst>
          </a:prstGeom>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sz="2400" b="1">
              <a:solidFill>
                <a:schemeClr val="tx1"/>
              </a:solidFill>
            </a:endParaRPr>
          </a:p>
        </p:txBody>
      </p:sp>
      <p:sp>
        <p:nvSpPr>
          <p:cNvPr id="53255" name="TextBox 29"/>
          <p:cNvSpPr txBox="1">
            <a:spLocks noChangeArrowheads="1"/>
          </p:cNvSpPr>
          <p:nvPr/>
        </p:nvSpPr>
        <p:spPr bwMode="auto">
          <a:xfrm>
            <a:off x="1785918" y="26235"/>
            <a:ext cx="5143520" cy="830997"/>
          </a:xfrm>
          <a:prstGeom prst="rect">
            <a:avLst/>
          </a:prstGeom>
          <a:noFill/>
          <a:ln w="9525">
            <a:noFill/>
            <a:miter lim="800000"/>
            <a:headEnd/>
            <a:tailEnd/>
          </a:ln>
        </p:spPr>
        <p:txBody>
          <a:bodyPr wrap="square">
            <a:spAutoFit/>
          </a:bodyPr>
          <a:lstStyle/>
          <a:p>
            <a:pPr algn="ctr"/>
            <a:r>
              <a:rPr lang="en-US" sz="2400" dirty="0" err="1">
                <a:latin typeface="Britannic Bold" pitchFamily="34" charset="0"/>
                <a:cs typeface="Calibri" pitchFamily="34" charset="0"/>
              </a:rPr>
              <a:t>Kompetensi</a:t>
            </a:r>
            <a:r>
              <a:rPr lang="en-US" sz="2400" dirty="0">
                <a:latin typeface="Britannic Bold" pitchFamily="34" charset="0"/>
                <a:cs typeface="Calibri" pitchFamily="34" charset="0"/>
              </a:rPr>
              <a:t> yang </a:t>
            </a:r>
            <a:r>
              <a:rPr lang="en-US" sz="2400" dirty="0" err="1" smtClean="0">
                <a:latin typeface="Britannic Bold" pitchFamily="34" charset="0"/>
                <a:cs typeface="Calibri" pitchFamily="34" charset="0"/>
              </a:rPr>
              <a:t>akan</a:t>
            </a:r>
            <a:r>
              <a:rPr lang="en-US" sz="2400" dirty="0" smtClean="0">
                <a:latin typeface="Britannic Bold" pitchFamily="34" charset="0"/>
                <a:cs typeface="Calibri" pitchFamily="34" charset="0"/>
              </a:rPr>
              <a:t> </a:t>
            </a:r>
            <a:r>
              <a:rPr lang="en-US" sz="2400" dirty="0" err="1">
                <a:latin typeface="Britannic Bold" pitchFamily="34" charset="0"/>
                <a:cs typeface="Calibri" pitchFamily="34" charset="0"/>
              </a:rPr>
              <a:t>Dicapai</a:t>
            </a:r>
            <a:r>
              <a:rPr lang="en-US" sz="2400" dirty="0">
                <a:latin typeface="Britannic Bold" pitchFamily="34" charset="0"/>
                <a:cs typeface="Calibri" pitchFamily="34" charset="0"/>
              </a:rPr>
              <a:t> (</a:t>
            </a:r>
            <a:r>
              <a:rPr lang="en-US" sz="2400" dirty="0" err="1" smtClean="0">
                <a:latin typeface="Britannic Bold" pitchFamily="34" charset="0"/>
                <a:cs typeface="Calibri" pitchFamily="34" charset="0"/>
              </a:rPr>
              <a:t>Tujuan</a:t>
            </a:r>
            <a:r>
              <a:rPr lang="id-ID" sz="2400" dirty="0" smtClean="0">
                <a:latin typeface="Britannic Bold" pitchFamily="34" charset="0"/>
                <a:cs typeface="Calibri" pitchFamily="34" charset="0"/>
              </a:rPr>
              <a:t> Pembelajaran</a:t>
            </a:r>
            <a:r>
              <a:rPr lang="en-US" sz="2400" dirty="0" smtClean="0">
                <a:latin typeface="Britannic Bold" pitchFamily="34" charset="0"/>
                <a:cs typeface="Calibri" pitchFamily="34" charset="0"/>
              </a:rPr>
              <a:t>)</a:t>
            </a:r>
            <a:endParaRPr lang="en-US" sz="2400" dirty="0">
              <a:latin typeface="Britannic Bold" pitchFamily="34" charset="0"/>
              <a:cs typeface="Calibri" pitchFamily="34" charset="0"/>
            </a:endParaRPr>
          </a:p>
        </p:txBody>
      </p:sp>
      <p:sp>
        <p:nvSpPr>
          <p:cNvPr id="53256" name="TextBox 30"/>
          <p:cNvSpPr txBox="1">
            <a:spLocks noChangeArrowheads="1"/>
          </p:cNvSpPr>
          <p:nvPr/>
        </p:nvSpPr>
        <p:spPr bwMode="auto">
          <a:xfrm>
            <a:off x="6143625" y="2500313"/>
            <a:ext cx="2786063" cy="830997"/>
          </a:xfrm>
          <a:prstGeom prst="rect">
            <a:avLst/>
          </a:prstGeom>
          <a:noFill/>
          <a:ln w="9525">
            <a:noFill/>
            <a:miter lim="800000"/>
            <a:headEnd/>
            <a:tailEnd/>
          </a:ln>
        </p:spPr>
        <p:txBody>
          <a:bodyPr>
            <a:spAutoFit/>
          </a:bodyPr>
          <a:lstStyle/>
          <a:p>
            <a:r>
              <a:rPr lang="en-US" sz="2400" dirty="0" err="1" smtClean="0">
                <a:latin typeface="Britannic Bold" pitchFamily="34" charset="0"/>
                <a:cs typeface="Calibri" pitchFamily="34" charset="0"/>
              </a:rPr>
              <a:t>Pendidik</a:t>
            </a:r>
            <a:r>
              <a:rPr lang="id-ID" sz="2400" dirty="0" smtClean="0">
                <a:latin typeface="Britannic Bold" pitchFamily="34" charset="0"/>
                <a:cs typeface="Calibri" pitchFamily="34" charset="0"/>
              </a:rPr>
              <a:t> / Penyelenggara</a:t>
            </a:r>
            <a:endParaRPr lang="en-US" sz="2400" dirty="0">
              <a:latin typeface="Britannic Bold" pitchFamily="34" charset="0"/>
              <a:cs typeface="Calibri" pitchFamily="34" charset="0"/>
            </a:endParaRPr>
          </a:p>
        </p:txBody>
      </p:sp>
      <p:sp>
        <p:nvSpPr>
          <p:cNvPr id="53257" name="TextBox 31"/>
          <p:cNvSpPr txBox="1">
            <a:spLocks noChangeArrowheads="1"/>
          </p:cNvSpPr>
          <p:nvPr/>
        </p:nvSpPr>
        <p:spPr bwMode="auto">
          <a:xfrm>
            <a:off x="285720" y="2428868"/>
            <a:ext cx="2428879" cy="830997"/>
          </a:xfrm>
          <a:prstGeom prst="rect">
            <a:avLst/>
          </a:prstGeom>
          <a:noFill/>
          <a:ln w="9525">
            <a:noFill/>
            <a:miter lim="800000"/>
            <a:headEnd/>
            <a:tailEnd/>
          </a:ln>
        </p:spPr>
        <p:txBody>
          <a:bodyPr wrap="square">
            <a:spAutoFit/>
          </a:bodyPr>
          <a:lstStyle/>
          <a:p>
            <a:pPr algn="ctr"/>
            <a:r>
              <a:rPr lang="id-ID" sz="2400" dirty="0" smtClean="0">
                <a:latin typeface="Britannic Bold" pitchFamily="34" charset="0"/>
                <a:cs typeface="Calibri" pitchFamily="34" charset="0"/>
              </a:rPr>
              <a:t>Pesrta Didik</a:t>
            </a:r>
            <a:r>
              <a:rPr lang="en-US" sz="2400" dirty="0" smtClean="0">
                <a:latin typeface="Britannic Bold" pitchFamily="34" charset="0"/>
                <a:cs typeface="Calibri" pitchFamily="34" charset="0"/>
              </a:rPr>
              <a:t>/</a:t>
            </a:r>
            <a:endParaRPr lang="en-US" sz="2400" dirty="0">
              <a:latin typeface="Britannic Bold" pitchFamily="34" charset="0"/>
              <a:cs typeface="Calibri" pitchFamily="34" charset="0"/>
            </a:endParaRPr>
          </a:p>
          <a:p>
            <a:pPr algn="ctr"/>
            <a:r>
              <a:rPr lang="en-US" sz="2400" dirty="0" err="1">
                <a:latin typeface="Britannic Bold" pitchFamily="34" charset="0"/>
                <a:cs typeface="Calibri" pitchFamily="34" charset="0"/>
              </a:rPr>
              <a:t>Lulusan</a:t>
            </a:r>
            <a:endParaRPr lang="en-US" sz="2400" dirty="0">
              <a:latin typeface="Britannic Bold" pitchFamily="34" charset="0"/>
              <a:cs typeface="Calibri" pitchFamily="34" charset="0"/>
            </a:endParaRPr>
          </a:p>
        </p:txBody>
      </p:sp>
      <p:sp>
        <p:nvSpPr>
          <p:cNvPr id="53258" name="TextBox 32"/>
          <p:cNvSpPr txBox="1">
            <a:spLocks noChangeArrowheads="1"/>
          </p:cNvSpPr>
          <p:nvPr/>
        </p:nvSpPr>
        <p:spPr bwMode="auto">
          <a:xfrm>
            <a:off x="785786" y="4357694"/>
            <a:ext cx="3500462" cy="461665"/>
          </a:xfrm>
          <a:prstGeom prst="rect">
            <a:avLst/>
          </a:prstGeom>
          <a:noFill/>
          <a:ln w="9525">
            <a:noFill/>
            <a:miter lim="800000"/>
            <a:headEnd/>
            <a:tailEnd/>
          </a:ln>
        </p:spPr>
        <p:txBody>
          <a:bodyPr wrap="square">
            <a:spAutoFit/>
          </a:bodyPr>
          <a:lstStyle/>
          <a:p>
            <a:pPr algn="ctr"/>
            <a:r>
              <a:rPr lang="en-US" sz="2400" dirty="0" err="1" smtClean="0">
                <a:latin typeface="Britannic Bold" pitchFamily="34" charset="0"/>
                <a:cs typeface="Calibri" pitchFamily="34" charset="0"/>
              </a:rPr>
              <a:t>Masyarakat</a:t>
            </a:r>
            <a:r>
              <a:rPr lang="id-ID" sz="2400" dirty="0" smtClean="0">
                <a:latin typeface="Britannic Bold" pitchFamily="34" charset="0"/>
                <a:cs typeface="Calibri" pitchFamily="34" charset="0"/>
              </a:rPr>
              <a:t> Pengguna</a:t>
            </a:r>
            <a:endParaRPr lang="en-US" sz="2400" dirty="0">
              <a:latin typeface="Britannic Bold" pitchFamily="34" charset="0"/>
              <a:cs typeface="Calibri" pitchFamily="34" charset="0"/>
            </a:endParaRPr>
          </a:p>
        </p:txBody>
      </p:sp>
      <p:sp>
        <p:nvSpPr>
          <p:cNvPr id="53259" name="TextBox 33"/>
          <p:cNvSpPr txBox="1">
            <a:spLocks noChangeArrowheads="1"/>
          </p:cNvSpPr>
          <p:nvPr/>
        </p:nvSpPr>
        <p:spPr bwMode="auto">
          <a:xfrm>
            <a:off x="3786184" y="4775200"/>
            <a:ext cx="1285882" cy="461665"/>
          </a:xfrm>
          <a:prstGeom prst="rect">
            <a:avLst/>
          </a:prstGeom>
          <a:noFill/>
          <a:ln w="9525">
            <a:noFill/>
            <a:miter lim="800000"/>
            <a:headEnd/>
            <a:tailEnd/>
          </a:ln>
        </p:spPr>
        <p:txBody>
          <a:bodyPr wrap="square">
            <a:spAutoFit/>
          </a:bodyPr>
          <a:lstStyle/>
          <a:p>
            <a:pPr algn="ctr"/>
            <a:r>
              <a:rPr lang="en-US" sz="2400" dirty="0" err="1">
                <a:latin typeface="Britannic Bold" pitchFamily="34" charset="0"/>
                <a:cs typeface="Calibri" pitchFamily="34" charset="0"/>
              </a:rPr>
              <a:t>Masuk</a:t>
            </a:r>
            <a:endParaRPr lang="en-US" sz="2400" dirty="0">
              <a:latin typeface="Britannic Bold" pitchFamily="34" charset="0"/>
              <a:cs typeface="Calibri" pitchFamily="34" charset="0"/>
            </a:endParaRPr>
          </a:p>
        </p:txBody>
      </p:sp>
      <p:sp>
        <p:nvSpPr>
          <p:cNvPr id="53260" name="TextBox 34"/>
          <p:cNvSpPr txBox="1">
            <a:spLocks noChangeArrowheads="1"/>
          </p:cNvSpPr>
          <p:nvPr/>
        </p:nvSpPr>
        <p:spPr bwMode="auto">
          <a:xfrm>
            <a:off x="4643436" y="4429132"/>
            <a:ext cx="2928960" cy="461665"/>
          </a:xfrm>
          <a:prstGeom prst="rect">
            <a:avLst/>
          </a:prstGeom>
          <a:noFill/>
          <a:ln w="9525">
            <a:noFill/>
            <a:miter lim="800000"/>
            <a:headEnd/>
            <a:tailEnd/>
          </a:ln>
        </p:spPr>
        <p:txBody>
          <a:bodyPr wrap="square">
            <a:spAutoFit/>
          </a:bodyPr>
          <a:lstStyle/>
          <a:p>
            <a:pPr algn="ctr"/>
            <a:r>
              <a:rPr lang="id-ID" sz="2400" dirty="0" smtClean="0">
                <a:latin typeface="Britannic Bold" pitchFamily="34" charset="0"/>
                <a:cs typeface="Calibri" pitchFamily="34" charset="0"/>
              </a:rPr>
              <a:t>Y</a:t>
            </a:r>
            <a:r>
              <a:rPr lang="en-US" sz="2400" dirty="0" err="1" smtClean="0">
                <a:latin typeface="Britannic Bold" pitchFamily="34" charset="0"/>
                <a:cs typeface="Calibri" pitchFamily="34" charset="0"/>
              </a:rPr>
              <a:t>ang</a:t>
            </a:r>
            <a:r>
              <a:rPr lang="en-US" sz="2400" dirty="0" smtClean="0">
                <a:latin typeface="Britannic Bold" pitchFamily="34" charset="0"/>
                <a:cs typeface="Calibri" pitchFamily="34" charset="0"/>
              </a:rPr>
              <a:t> </a:t>
            </a:r>
            <a:r>
              <a:rPr lang="en-US" sz="2400" dirty="0" err="1" smtClean="0">
                <a:latin typeface="Britannic Bold" pitchFamily="34" charset="0"/>
                <a:cs typeface="Calibri" pitchFamily="34" charset="0"/>
              </a:rPr>
              <a:t>Akan</a:t>
            </a:r>
            <a:r>
              <a:rPr lang="en-US" sz="2400" dirty="0" smtClean="0">
                <a:latin typeface="Britannic Bold" pitchFamily="34" charset="0"/>
                <a:cs typeface="Calibri" pitchFamily="34" charset="0"/>
              </a:rPr>
              <a:t> </a:t>
            </a:r>
            <a:r>
              <a:rPr lang="en-US" sz="2400" dirty="0" err="1">
                <a:latin typeface="Britannic Bold" pitchFamily="34" charset="0"/>
                <a:cs typeface="Calibri" pitchFamily="34" charset="0"/>
              </a:rPr>
              <a:t>Dilayani</a:t>
            </a:r>
            <a:endParaRPr lang="en-US" sz="2400" dirty="0">
              <a:latin typeface="Britannic Bold" pitchFamily="34" charset="0"/>
              <a:cs typeface="Calibri" pitchFamily="34" charset="0"/>
            </a:endParaRPr>
          </a:p>
        </p:txBody>
      </p:sp>
      <p:sp>
        <p:nvSpPr>
          <p:cNvPr id="53261" name="Rectangle 13"/>
          <p:cNvSpPr>
            <a:spLocks noChangeArrowheads="1"/>
          </p:cNvSpPr>
          <p:nvPr/>
        </p:nvSpPr>
        <p:spPr bwMode="auto">
          <a:xfrm>
            <a:off x="357159" y="5500688"/>
            <a:ext cx="7929618" cy="1071584"/>
          </a:xfrm>
          <a:prstGeom prst="rect">
            <a:avLst/>
          </a:prstGeom>
          <a:solidFill>
            <a:srgbClr val="FFFF00"/>
          </a:solidFill>
          <a:ln w="9525" algn="ctr">
            <a:noFill/>
            <a:round/>
            <a:headEnd/>
            <a:tailEnd/>
          </a:ln>
        </p:spPr>
        <p:txBody>
          <a:bodyPr/>
          <a:lstStyle/>
          <a:p>
            <a:endParaRPr lang="en-US" sz="2400" b="1" dirty="0">
              <a:latin typeface="Britannic Bold" pitchFamily="34" charset="0"/>
            </a:endParaRPr>
          </a:p>
        </p:txBody>
      </p:sp>
      <p:sp>
        <p:nvSpPr>
          <p:cNvPr id="53262" name="TextBox 35"/>
          <p:cNvSpPr txBox="1">
            <a:spLocks noChangeArrowheads="1"/>
          </p:cNvSpPr>
          <p:nvPr/>
        </p:nvSpPr>
        <p:spPr bwMode="auto">
          <a:xfrm>
            <a:off x="285720" y="5572140"/>
            <a:ext cx="8072494" cy="923330"/>
          </a:xfrm>
          <a:prstGeom prst="rect">
            <a:avLst/>
          </a:prstGeom>
          <a:noFill/>
          <a:ln w="9525">
            <a:noFill/>
            <a:miter lim="800000"/>
            <a:headEnd/>
            <a:tailEnd/>
          </a:ln>
        </p:spPr>
        <p:txBody>
          <a:bodyPr wrap="square">
            <a:spAutoFit/>
          </a:bodyPr>
          <a:lstStyle/>
          <a:p>
            <a:pPr algn="ctr"/>
            <a:r>
              <a:rPr lang="en-US" dirty="0" err="1">
                <a:latin typeface="Britannic Bold" pitchFamily="34" charset="0"/>
                <a:cs typeface="Calibri" pitchFamily="34" charset="0"/>
              </a:rPr>
              <a:t>Hubungan</a:t>
            </a:r>
            <a:r>
              <a:rPr lang="en-US" dirty="0">
                <a:latin typeface="Britannic Bold" pitchFamily="34" charset="0"/>
                <a:cs typeface="Calibri" pitchFamily="34" charset="0"/>
              </a:rPr>
              <a:t> </a:t>
            </a:r>
            <a:r>
              <a:rPr lang="en-US" dirty="0" err="1">
                <a:latin typeface="Britannic Bold" pitchFamily="34" charset="0"/>
                <a:cs typeface="Calibri" pitchFamily="34" charset="0"/>
              </a:rPr>
              <a:t>Kerjasama</a:t>
            </a:r>
            <a:r>
              <a:rPr lang="en-US" dirty="0">
                <a:latin typeface="Britannic Bold" pitchFamily="34" charset="0"/>
                <a:cs typeface="Calibri" pitchFamily="34" charset="0"/>
              </a:rPr>
              <a:t> </a:t>
            </a:r>
            <a:r>
              <a:rPr lang="en-US" dirty="0" err="1">
                <a:latin typeface="Britannic Bold" pitchFamily="34" charset="0"/>
                <a:cs typeface="Calibri" pitchFamily="34" charset="0"/>
              </a:rPr>
              <a:t>dan</a:t>
            </a:r>
            <a:r>
              <a:rPr lang="en-US" dirty="0">
                <a:latin typeface="Britannic Bold" pitchFamily="34" charset="0"/>
                <a:cs typeface="Calibri" pitchFamily="34" charset="0"/>
              </a:rPr>
              <a:t> </a:t>
            </a:r>
            <a:r>
              <a:rPr lang="id-ID" dirty="0" smtClean="0">
                <a:latin typeface="Britannic Bold" pitchFamily="34" charset="0"/>
                <a:cs typeface="Calibri" pitchFamily="34" charset="0"/>
              </a:rPr>
              <a:t>P</a:t>
            </a:r>
            <a:r>
              <a:rPr lang="en-US" dirty="0" err="1" smtClean="0">
                <a:latin typeface="Britannic Bold" pitchFamily="34" charset="0"/>
                <a:cs typeface="Calibri" pitchFamily="34" charset="0"/>
              </a:rPr>
              <a:t>artisipasi</a:t>
            </a:r>
            <a:r>
              <a:rPr lang="en-US" dirty="0" smtClean="0">
                <a:latin typeface="Britannic Bold" pitchFamily="34" charset="0"/>
                <a:cs typeface="Calibri" pitchFamily="34" charset="0"/>
              </a:rPr>
              <a:t> </a:t>
            </a:r>
            <a:r>
              <a:rPr lang="en-US" dirty="0" err="1">
                <a:latin typeface="Britannic Bold" pitchFamily="34" charset="0"/>
                <a:cs typeface="Calibri" pitchFamily="34" charset="0"/>
              </a:rPr>
              <a:t>Tiga</a:t>
            </a:r>
            <a:r>
              <a:rPr lang="en-US" dirty="0">
                <a:latin typeface="Britannic Bold" pitchFamily="34" charset="0"/>
                <a:cs typeface="Calibri" pitchFamily="34" charset="0"/>
              </a:rPr>
              <a:t> </a:t>
            </a:r>
            <a:r>
              <a:rPr lang="en-US" dirty="0" err="1">
                <a:latin typeface="Britannic Bold" pitchFamily="34" charset="0"/>
                <a:cs typeface="Calibri" pitchFamily="34" charset="0"/>
              </a:rPr>
              <a:t>Mitra</a:t>
            </a:r>
            <a:r>
              <a:rPr lang="en-US" dirty="0">
                <a:latin typeface="Britannic Bold" pitchFamily="34" charset="0"/>
                <a:cs typeface="Calibri" pitchFamily="34" charset="0"/>
              </a:rPr>
              <a:t> </a:t>
            </a:r>
            <a:endParaRPr lang="id-ID" dirty="0" smtClean="0">
              <a:latin typeface="Britannic Bold" pitchFamily="34" charset="0"/>
              <a:cs typeface="Calibri" pitchFamily="34" charset="0"/>
            </a:endParaRPr>
          </a:p>
          <a:p>
            <a:pPr algn="ctr"/>
            <a:r>
              <a:rPr lang="en-US" dirty="0" err="1" smtClean="0">
                <a:latin typeface="Britannic Bold" pitchFamily="34" charset="0"/>
                <a:cs typeface="Calibri" pitchFamily="34" charset="0"/>
              </a:rPr>
              <a:t>dalam</a:t>
            </a:r>
            <a:r>
              <a:rPr lang="en-US" dirty="0" smtClean="0">
                <a:latin typeface="Britannic Bold" pitchFamily="34" charset="0"/>
                <a:cs typeface="Calibri" pitchFamily="34" charset="0"/>
              </a:rPr>
              <a:t> </a:t>
            </a:r>
            <a:r>
              <a:rPr lang="en-US" dirty="0" err="1">
                <a:latin typeface="Britannic Bold" pitchFamily="34" charset="0"/>
                <a:cs typeface="Calibri" pitchFamily="34" charset="0"/>
              </a:rPr>
              <a:t>Mengidentifikasi</a:t>
            </a:r>
            <a:r>
              <a:rPr lang="en-US" dirty="0">
                <a:latin typeface="Britannic Bold" pitchFamily="34" charset="0"/>
                <a:cs typeface="Calibri" pitchFamily="34" charset="0"/>
              </a:rPr>
              <a:t> </a:t>
            </a:r>
            <a:r>
              <a:rPr lang="en-US" dirty="0" err="1">
                <a:latin typeface="Britannic Bold" pitchFamily="34" charset="0"/>
                <a:cs typeface="Calibri" pitchFamily="34" charset="0"/>
              </a:rPr>
              <a:t>Kebutuhan</a:t>
            </a:r>
            <a:r>
              <a:rPr lang="en-US" dirty="0">
                <a:latin typeface="Britannic Bold" pitchFamily="34" charset="0"/>
                <a:cs typeface="Calibri" pitchFamily="34" charset="0"/>
              </a:rPr>
              <a:t> </a:t>
            </a:r>
            <a:r>
              <a:rPr lang="id-ID" dirty="0" smtClean="0">
                <a:latin typeface="Britannic Bold" pitchFamily="34" charset="0"/>
                <a:cs typeface="Calibri" pitchFamily="34" charset="0"/>
              </a:rPr>
              <a:t>Pembelajaran</a:t>
            </a:r>
            <a:r>
              <a:rPr lang="en-US" dirty="0" smtClean="0">
                <a:latin typeface="Britannic Bold" pitchFamily="34" charset="0"/>
                <a:cs typeface="Calibri" pitchFamily="34" charset="0"/>
              </a:rPr>
              <a:t> </a:t>
            </a:r>
            <a:r>
              <a:rPr lang="en-US" dirty="0" err="1">
                <a:latin typeface="Britannic Bold" pitchFamily="34" charset="0"/>
                <a:cs typeface="Calibri" pitchFamily="34" charset="0"/>
              </a:rPr>
              <a:t>dan</a:t>
            </a:r>
            <a:r>
              <a:rPr lang="en-US" dirty="0">
                <a:latin typeface="Britannic Bold" pitchFamily="34" charset="0"/>
                <a:cs typeface="Calibri" pitchFamily="34" charset="0"/>
              </a:rPr>
              <a:t> </a:t>
            </a:r>
            <a:r>
              <a:rPr lang="id-ID" dirty="0" smtClean="0">
                <a:latin typeface="Britannic Bold" pitchFamily="34" charset="0"/>
                <a:cs typeface="Calibri" pitchFamily="34" charset="0"/>
              </a:rPr>
              <a:t>Tujuan</a:t>
            </a:r>
            <a:r>
              <a:rPr lang="en-US" dirty="0" err="1" smtClean="0">
                <a:latin typeface="Britannic Bold" pitchFamily="34" charset="0"/>
                <a:cs typeface="Calibri" pitchFamily="34" charset="0"/>
              </a:rPr>
              <a:t>Pemb</a:t>
            </a:r>
            <a:r>
              <a:rPr lang="id-ID" dirty="0" smtClean="0">
                <a:latin typeface="Britannic Bold" pitchFamily="34" charset="0"/>
                <a:cs typeface="Calibri" pitchFamily="34" charset="0"/>
              </a:rPr>
              <a:t>e</a:t>
            </a:r>
            <a:r>
              <a:rPr lang="en-US" dirty="0" err="1" smtClean="0">
                <a:latin typeface="Britannic Bold" pitchFamily="34" charset="0"/>
                <a:cs typeface="Calibri" pitchFamily="34" charset="0"/>
              </a:rPr>
              <a:t>lajaran</a:t>
            </a:r>
            <a:endParaRPr lang="en-US" dirty="0">
              <a:latin typeface="Britannic Bold" pitchFamily="34" charset="0"/>
              <a:cs typeface="Calibri" pitchFamily="34" charset="0"/>
            </a:endParaRPr>
          </a:p>
          <a:p>
            <a:pPr algn="ctr"/>
            <a:r>
              <a:rPr lang="en-US" dirty="0" err="1">
                <a:latin typeface="Britannic Bold" pitchFamily="34" charset="0"/>
                <a:cs typeface="Calibri" pitchFamily="34" charset="0"/>
              </a:rPr>
              <a:t>Atwi</a:t>
            </a:r>
            <a:r>
              <a:rPr lang="en-US" dirty="0">
                <a:latin typeface="Britannic Bold" pitchFamily="34" charset="0"/>
                <a:cs typeface="Calibri" pitchFamily="34" charset="0"/>
              </a:rPr>
              <a:t> </a:t>
            </a:r>
            <a:r>
              <a:rPr lang="en-US" dirty="0" err="1" smtClean="0">
                <a:latin typeface="Britannic Bold" pitchFamily="34" charset="0"/>
                <a:cs typeface="Calibri" pitchFamily="34" charset="0"/>
              </a:rPr>
              <a:t>Suparman</a:t>
            </a:r>
            <a:r>
              <a:rPr lang="en-US" dirty="0" smtClean="0">
                <a:latin typeface="Britannic Bold" pitchFamily="34" charset="0"/>
                <a:cs typeface="Calibri" pitchFamily="34" charset="0"/>
              </a:rPr>
              <a:t>, </a:t>
            </a:r>
            <a:r>
              <a:rPr lang="en-US" dirty="0">
                <a:latin typeface="Britannic Bold" pitchFamily="34" charset="0"/>
                <a:cs typeface="Calibri" pitchFamily="34" charset="0"/>
              </a:rPr>
              <a:t>(</a:t>
            </a:r>
            <a:r>
              <a:rPr lang="en-US" dirty="0" smtClean="0">
                <a:latin typeface="Britannic Bold" pitchFamily="34" charset="0"/>
                <a:cs typeface="Calibri" pitchFamily="34" charset="0"/>
              </a:rPr>
              <a:t>201</a:t>
            </a:r>
            <a:r>
              <a:rPr lang="id-ID" dirty="0" smtClean="0">
                <a:latin typeface="Britannic Bold" pitchFamily="34" charset="0"/>
                <a:cs typeface="Calibri" pitchFamily="34" charset="0"/>
              </a:rPr>
              <a:t>3</a:t>
            </a:r>
            <a:r>
              <a:rPr lang="en-US" dirty="0" smtClean="0">
                <a:latin typeface="Britannic Bold" pitchFamily="34" charset="0"/>
                <a:cs typeface="Calibri" pitchFamily="34" charset="0"/>
              </a:rPr>
              <a:t>). </a:t>
            </a:r>
            <a:r>
              <a:rPr lang="en-US" dirty="0" err="1">
                <a:latin typeface="Britannic Bold" pitchFamily="34" charset="0"/>
                <a:cs typeface="Calibri" pitchFamily="34" charset="0"/>
              </a:rPr>
              <a:t>Modifikasi</a:t>
            </a:r>
            <a:r>
              <a:rPr lang="en-US" dirty="0">
                <a:latin typeface="Britannic Bold" pitchFamily="34" charset="0"/>
                <a:cs typeface="Calibri" pitchFamily="34" charset="0"/>
              </a:rPr>
              <a:t> </a:t>
            </a:r>
            <a:r>
              <a:rPr lang="en-US" dirty="0" err="1">
                <a:latin typeface="Britannic Bold" pitchFamily="34" charset="0"/>
                <a:cs typeface="Calibri" pitchFamily="34" charset="0"/>
              </a:rPr>
              <a:t>dari</a:t>
            </a:r>
            <a:r>
              <a:rPr lang="en-US" dirty="0">
                <a:latin typeface="Britannic Bold" pitchFamily="34" charset="0"/>
                <a:cs typeface="Calibri" pitchFamily="34" charset="0"/>
              </a:rPr>
              <a:t> </a:t>
            </a:r>
            <a:r>
              <a:rPr lang="en-US" dirty="0" err="1">
                <a:latin typeface="Britannic Bold" pitchFamily="34" charset="0"/>
                <a:cs typeface="Calibri" pitchFamily="34" charset="0"/>
              </a:rPr>
              <a:t>Harles</a:t>
            </a:r>
            <a:r>
              <a:rPr lang="en-US" dirty="0">
                <a:latin typeface="Britannic Bold" pitchFamily="34" charset="0"/>
                <a:cs typeface="Calibri" pitchFamily="34" charset="0"/>
              </a:rPr>
              <a:t> </a:t>
            </a:r>
            <a:r>
              <a:rPr lang="en-US" dirty="0" smtClean="0">
                <a:latin typeface="Britannic Bold" pitchFamily="34" charset="0"/>
                <a:cs typeface="Calibri" pitchFamily="34" charset="0"/>
              </a:rPr>
              <a:t>1975.</a:t>
            </a:r>
            <a:endParaRPr lang="en-US" dirty="0">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5852" y="1500174"/>
            <a:ext cx="6786610" cy="4401205"/>
          </a:xfrm>
          <a:prstGeom prst="rect">
            <a:avLst/>
          </a:prstGeom>
          <a:noFill/>
        </p:spPr>
        <p:txBody>
          <a:bodyPr wrap="square" rtlCol="0">
            <a:spAutoFit/>
          </a:bodyPr>
          <a:lstStyle/>
          <a:p>
            <a:r>
              <a:rPr lang="id-ID" sz="2800" dirty="0" smtClean="0">
                <a:latin typeface="Britannic Bold" pitchFamily="34" charset="0"/>
              </a:rPr>
              <a:t>Proses mengidentifikasi kebutuhan instruksional dan merumuskan tujuan instruksional umum dilakukan melalui penelitian awal. </a:t>
            </a:r>
          </a:p>
          <a:p>
            <a:endParaRPr lang="id-ID" sz="2800" dirty="0">
              <a:latin typeface="Britannic Bold" pitchFamily="34" charset="0"/>
            </a:endParaRPr>
          </a:p>
          <a:p>
            <a:r>
              <a:rPr lang="id-ID" sz="2800" dirty="0" smtClean="0">
                <a:latin typeface="Britannic Bold" pitchFamily="34" charset="0"/>
              </a:rPr>
              <a:t>Proses tersebut  dalam rangka </a:t>
            </a:r>
            <a:r>
              <a:rPr lang="id-ID" sz="2800" i="1" dirty="0" smtClean="0">
                <a:latin typeface="Britannic Bold" pitchFamily="34" charset="0"/>
              </a:rPr>
              <a:t>research and information collecting  </a:t>
            </a:r>
            <a:r>
              <a:rPr lang="id-ID" sz="2800" dirty="0" smtClean="0">
                <a:latin typeface="Britannic Bold" pitchFamily="34" charset="0"/>
              </a:rPr>
              <a:t>seperti yang dimaksud dalam langkah pertama dalam model R &amp; D edisi 4 dari Borg and Gall (1983)</a:t>
            </a:r>
            <a:endParaRPr lang="id-ID" sz="2800" i="1" dirty="0">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2</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500570"/>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536712"/>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222319" y="4135623"/>
            <a:ext cx="699642" cy="777"/>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107387" y="2320917"/>
            <a:ext cx="786612"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357430"/>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00" y="4143380"/>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3" name="camera.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63" y="2643188"/>
            <a:ext cx="8215312" cy="3281362"/>
          </a:xfrm>
        </p:spPr>
        <p:txBody>
          <a:bodyPr/>
          <a:lstStyle/>
          <a:p>
            <a:r>
              <a:rPr lang="en-US" dirty="0" err="1" smtClean="0">
                <a:latin typeface="Britannic Bold" pitchFamily="34" charset="0"/>
              </a:rPr>
              <a:t>Analisis</a:t>
            </a:r>
            <a:r>
              <a:rPr lang="en-US" dirty="0" smtClean="0">
                <a:latin typeface="Britannic Bold" pitchFamily="34" charset="0"/>
              </a:rPr>
              <a:t> </a:t>
            </a:r>
            <a:r>
              <a:rPr lang="en-US" dirty="0" err="1" smtClean="0">
                <a:latin typeface="Britannic Bold" pitchFamily="34" charset="0"/>
              </a:rPr>
              <a:t>Instruksional</a:t>
            </a:r>
            <a:r>
              <a:rPr lang="en-US" dirty="0" smtClean="0">
                <a:latin typeface="Britannic Bold" pitchFamily="34" charset="0"/>
              </a:rPr>
              <a:t> </a:t>
            </a:r>
            <a:r>
              <a:rPr lang="en-US" dirty="0" err="1" smtClean="0">
                <a:latin typeface="Britannic Bold" pitchFamily="34" charset="0"/>
              </a:rPr>
              <a:t>adalah</a:t>
            </a:r>
            <a:r>
              <a:rPr lang="en-US" dirty="0" smtClean="0">
                <a:latin typeface="Britannic Bold" pitchFamily="34" charset="0"/>
              </a:rPr>
              <a:t> </a:t>
            </a:r>
            <a:r>
              <a:rPr lang="en-US" dirty="0" err="1" smtClean="0">
                <a:latin typeface="Britannic Bold" pitchFamily="34" charset="0"/>
              </a:rPr>
              <a:t>proses</a:t>
            </a:r>
            <a:r>
              <a:rPr lang="en-US" dirty="0" smtClean="0">
                <a:latin typeface="Britannic Bold" pitchFamily="34" charset="0"/>
              </a:rPr>
              <a:t> </a:t>
            </a:r>
            <a:r>
              <a:rPr lang="en-US" dirty="0" err="1" smtClean="0">
                <a:latin typeface="Britannic Bold" pitchFamily="34" charset="0"/>
              </a:rPr>
              <a:t>menjabarkan</a:t>
            </a:r>
            <a:r>
              <a:rPr lang="en-US" dirty="0" smtClean="0">
                <a:latin typeface="Britannic Bold" pitchFamily="34" charset="0"/>
              </a:rPr>
              <a:t> </a:t>
            </a:r>
            <a:r>
              <a:rPr lang="en-US" dirty="0" err="1" smtClean="0">
                <a:latin typeface="Britannic Bold" pitchFamily="34" charset="0"/>
              </a:rPr>
              <a:t>perilaku</a:t>
            </a:r>
            <a:r>
              <a:rPr lang="en-US" dirty="0" smtClean="0">
                <a:latin typeface="Britannic Bold" pitchFamily="34" charset="0"/>
              </a:rPr>
              <a:t> </a:t>
            </a:r>
            <a:r>
              <a:rPr lang="en-US" dirty="0" err="1" smtClean="0">
                <a:latin typeface="Britannic Bold" pitchFamily="34" charset="0"/>
              </a:rPr>
              <a:t>umum</a:t>
            </a:r>
            <a:r>
              <a:rPr lang="en-US" dirty="0" smtClean="0">
                <a:latin typeface="Britannic Bold" pitchFamily="34" charset="0"/>
              </a:rPr>
              <a:t> </a:t>
            </a:r>
            <a:r>
              <a:rPr lang="en-US" dirty="0" err="1" smtClean="0">
                <a:latin typeface="Britannic Bold" pitchFamily="34" charset="0"/>
              </a:rPr>
              <a:t>menjadi</a:t>
            </a:r>
            <a:r>
              <a:rPr lang="en-US" dirty="0" smtClean="0">
                <a:latin typeface="Britannic Bold" pitchFamily="34" charset="0"/>
              </a:rPr>
              <a:t> </a:t>
            </a:r>
            <a:r>
              <a:rPr lang="en-US" dirty="0" err="1" smtClean="0">
                <a:latin typeface="Britannic Bold" pitchFamily="34" charset="0"/>
              </a:rPr>
              <a:t>perilaku</a:t>
            </a:r>
            <a:r>
              <a:rPr lang="en-US" dirty="0" smtClean="0">
                <a:latin typeface="Britannic Bold" pitchFamily="34" charset="0"/>
              </a:rPr>
              <a:t> </a:t>
            </a:r>
            <a:r>
              <a:rPr lang="en-US" dirty="0" err="1" smtClean="0">
                <a:latin typeface="Britannic Bold" pitchFamily="34" charset="0"/>
              </a:rPr>
              <a:t>khusus</a:t>
            </a:r>
            <a:r>
              <a:rPr lang="en-US" dirty="0" smtClean="0">
                <a:latin typeface="Britannic Bold" pitchFamily="34" charset="0"/>
              </a:rPr>
              <a:t> </a:t>
            </a:r>
            <a:r>
              <a:rPr lang="id-ID" dirty="0" smtClean="0">
                <a:latin typeface="Britannic Bold" pitchFamily="34" charset="0"/>
              </a:rPr>
              <a:t>sehingga</a:t>
            </a:r>
            <a:r>
              <a:rPr lang="en-US" dirty="0" smtClean="0">
                <a:latin typeface="Britannic Bold" pitchFamily="34" charset="0"/>
              </a:rPr>
              <a:t> </a:t>
            </a:r>
            <a:r>
              <a:rPr lang="en-US" dirty="0" err="1" smtClean="0">
                <a:latin typeface="Britannic Bold" pitchFamily="34" charset="0"/>
              </a:rPr>
              <a:t>tersusun</a:t>
            </a:r>
            <a:r>
              <a:rPr lang="en-US" dirty="0" smtClean="0">
                <a:latin typeface="Britannic Bold" pitchFamily="34" charset="0"/>
              </a:rPr>
              <a:t> </a:t>
            </a:r>
            <a:r>
              <a:rPr lang="id-ID" dirty="0" smtClean="0">
                <a:latin typeface="Britannic Bold" pitchFamily="34" charset="0"/>
              </a:rPr>
              <a:t>dan terkait </a:t>
            </a:r>
            <a:r>
              <a:rPr lang="en-US" dirty="0" err="1" smtClean="0">
                <a:latin typeface="Britannic Bold" pitchFamily="34" charset="0"/>
              </a:rPr>
              <a:t>secara</a:t>
            </a:r>
            <a:r>
              <a:rPr lang="en-US" dirty="0" smtClean="0">
                <a:latin typeface="Britannic Bold" pitchFamily="34" charset="0"/>
              </a:rPr>
              <a:t> </a:t>
            </a:r>
            <a:r>
              <a:rPr lang="en-US" dirty="0" err="1" smtClean="0">
                <a:latin typeface="Britannic Bold" pitchFamily="34" charset="0"/>
              </a:rPr>
              <a:t>logis</a:t>
            </a:r>
            <a:r>
              <a:rPr lang="en-US" dirty="0" smtClean="0">
                <a:latin typeface="Britannic Bold" pitchFamily="34" charset="0"/>
              </a:rPr>
              <a:t> </a:t>
            </a:r>
            <a:r>
              <a:rPr lang="en-US" dirty="0" err="1" smtClean="0">
                <a:latin typeface="Britannic Bold" pitchFamily="34" charset="0"/>
              </a:rPr>
              <a:t>dan</a:t>
            </a:r>
            <a:r>
              <a:rPr lang="en-US" dirty="0" smtClean="0">
                <a:latin typeface="Britannic Bold" pitchFamily="34" charset="0"/>
              </a:rPr>
              <a:t> </a:t>
            </a:r>
            <a:r>
              <a:rPr lang="en-US" dirty="0" err="1" smtClean="0">
                <a:latin typeface="Britannic Bold" pitchFamily="34" charset="0"/>
              </a:rPr>
              <a:t>sistematis</a:t>
            </a:r>
            <a:endParaRPr lang="en-US" dirty="0" smtClean="0">
              <a:latin typeface="Britannic Bold" pitchFamily="34" charset="0"/>
            </a:endParaRPr>
          </a:p>
        </p:txBody>
      </p:sp>
      <p:sp>
        <p:nvSpPr>
          <p:cNvPr id="75780"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ounded Rectangle 5"/>
          <p:cNvSpPr/>
          <p:nvPr/>
        </p:nvSpPr>
        <p:spPr bwMode="auto">
          <a:xfrm>
            <a:off x="2143108" y="285728"/>
            <a:ext cx="6429420" cy="1214446"/>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solidFill>
                  <a:schemeClr val="bg1"/>
                </a:solidFill>
                <a:latin typeface="Britannic Bold" pitchFamily="34" charset="0"/>
                <a:cs typeface="Calibri" pitchFamily="34" charset="0"/>
              </a:rPr>
              <a:t>Conduct Instructional Analysis</a:t>
            </a:r>
          </a:p>
          <a:p>
            <a:pPr algn="ctr"/>
            <a:r>
              <a:rPr lang="id-ID" sz="2800" dirty="0" smtClean="0">
                <a:solidFill>
                  <a:schemeClr val="bg1"/>
                </a:solidFill>
                <a:latin typeface="Britannic Bold" pitchFamily="34" charset="0"/>
                <a:cs typeface="Calibri" pitchFamily="34" charset="0"/>
              </a:rPr>
              <a:t>(Melakukan </a:t>
            </a:r>
            <a:r>
              <a:rPr lang="en-US" sz="2800" dirty="0" err="1" smtClean="0">
                <a:solidFill>
                  <a:schemeClr val="bg1"/>
                </a:solidFill>
                <a:latin typeface="Britannic Bold" pitchFamily="34" charset="0"/>
              </a:rPr>
              <a:t>Analisis</a:t>
            </a:r>
            <a:r>
              <a:rPr lang="en-US" sz="2800" dirty="0" smtClean="0">
                <a:solidFill>
                  <a:schemeClr val="bg1"/>
                </a:solidFill>
                <a:latin typeface="Britannic Bold" pitchFamily="34" charset="0"/>
              </a:rPr>
              <a:t> </a:t>
            </a:r>
            <a:r>
              <a:rPr lang="en-US" sz="2800" dirty="0" err="1" smtClean="0">
                <a:solidFill>
                  <a:schemeClr val="bg1"/>
                </a:solidFill>
                <a:latin typeface="Britannic Bold" pitchFamily="34" charset="0"/>
              </a:rPr>
              <a:t>Instruksional</a:t>
            </a:r>
            <a:r>
              <a:rPr lang="id-ID" sz="2800" dirty="0" smtClean="0">
                <a:solidFill>
                  <a:schemeClr val="bg1"/>
                </a:solidFill>
                <a:latin typeface="Britannic Bold" pitchFamily="34" charset="0"/>
              </a:rPr>
              <a:t>)</a:t>
            </a:r>
            <a:endParaRPr lang="id-ID" sz="2800" dirty="0" smtClean="0">
              <a:solidFill>
                <a:schemeClr val="bg1"/>
              </a:solidFill>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857224" y="1285860"/>
            <a:ext cx="7929618" cy="4401205"/>
          </a:xfrm>
          <a:prstGeom prst="rect">
            <a:avLst/>
          </a:prstGeom>
          <a:noFill/>
        </p:spPr>
        <p:txBody>
          <a:bodyPr wrap="square" rtlCol="0">
            <a:spAutoFit/>
          </a:bodyPr>
          <a:lstStyle/>
          <a:p>
            <a:pPr marL="536575" indent="-536575" algn="just"/>
            <a:r>
              <a:rPr lang="id-ID" sz="3200" dirty="0" smtClean="0">
                <a:latin typeface="Britannic Bold" pitchFamily="34" charset="0"/>
              </a:rPr>
              <a:t>Paramorphs can be categorized as either:</a:t>
            </a:r>
          </a:p>
          <a:p>
            <a:pPr marL="536575" indent="-536575" algn="just"/>
            <a:endParaRPr lang="id-ID" sz="3200" dirty="0" smtClean="0">
              <a:latin typeface="Britannic Bold" pitchFamily="34" charset="0"/>
            </a:endParaRPr>
          </a:p>
          <a:p>
            <a:pPr marL="812800" indent="-363538" algn="just">
              <a:buBlip>
                <a:blip r:embed="rId4"/>
              </a:buBlip>
            </a:pPr>
            <a:r>
              <a:rPr lang="id-ID" sz="3200" dirty="0" smtClean="0">
                <a:latin typeface="Britannic Bold" pitchFamily="34" charset="0"/>
              </a:rPr>
              <a:t>Conceptual models;</a:t>
            </a:r>
          </a:p>
          <a:p>
            <a:pPr marL="812800" indent="-363538" algn="just">
              <a:buBlip>
                <a:blip r:embed="rId4"/>
              </a:buBlip>
            </a:pPr>
            <a:endParaRPr lang="id-ID" sz="3200" dirty="0" smtClean="0">
              <a:latin typeface="Britannic Bold" pitchFamily="34" charset="0"/>
            </a:endParaRPr>
          </a:p>
          <a:p>
            <a:pPr marL="812800" indent="-363538" algn="just">
              <a:buBlip>
                <a:blip r:embed="rId4"/>
              </a:buBlip>
            </a:pPr>
            <a:r>
              <a:rPr lang="id-ID" sz="3200" dirty="0" smtClean="0">
                <a:latin typeface="Britannic Bold" pitchFamily="34" charset="0"/>
              </a:rPr>
              <a:t>Procedural models; or</a:t>
            </a:r>
          </a:p>
          <a:p>
            <a:pPr marL="812800" indent="-363538" algn="just">
              <a:buBlip>
                <a:blip r:embed="rId4"/>
              </a:buBlip>
            </a:pPr>
            <a:endParaRPr lang="id-ID" sz="3200" dirty="0" smtClean="0">
              <a:latin typeface="Britannic Bold" pitchFamily="34" charset="0"/>
            </a:endParaRPr>
          </a:p>
          <a:p>
            <a:pPr marL="812800" indent="-363538" algn="just">
              <a:buBlip>
                <a:blip r:embed="rId4"/>
              </a:buBlip>
            </a:pPr>
            <a:r>
              <a:rPr lang="id-ID" sz="3200" dirty="0" smtClean="0">
                <a:latin typeface="Britannic Bold" pitchFamily="34" charset="0"/>
              </a:rPr>
              <a:t>Mathematical models.</a:t>
            </a:r>
          </a:p>
          <a:p>
            <a:pPr algn="just"/>
            <a:endParaRPr lang="id-ID" sz="2800" dirty="0" smtClean="0">
              <a:latin typeface="Britannic Bold" pitchFamily="34" charset="0"/>
            </a:endParaRPr>
          </a:p>
          <a:p>
            <a:pPr algn="just"/>
            <a:endParaRPr lang="id-ID" sz="2800" dirty="0">
              <a:latin typeface="Britannic Bold" pitchFamily="34" charset="0"/>
            </a:endParaRPr>
          </a:p>
        </p:txBody>
      </p:sp>
      <p:sp>
        <p:nvSpPr>
          <p:cNvPr id="4" name="Rectangle 21"/>
          <p:cNvSpPr>
            <a:spLocks noChangeArrowheads="1"/>
          </p:cNvSpPr>
          <p:nvPr/>
        </p:nvSpPr>
        <p:spPr bwMode="auto">
          <a:xfrm>
            <a:off x="857224" y="5357826"/>
            <a:ext cx="7858180" cy="928694"/>
          </a:xfrm>
          <a:prstGeom prst="rect">
            <a:avLst/>
          </a:prstGeom>
          <a:noFill/>
          <a:ln w="9525">
            <a:noFill/>
            <a:miter lim="800000"/>
            <a:headEnd/>
            <a:tailEnd/>
          </a:ln>
        </p:spPr>
        <p:txBody>
          <a:bodyPr/>
          <a:lstStyle/>
          <a:p>
            <a:pPr>
              <a:lnSpc>
                <a:spcPct val="85000"/>
              </a:lnSpc>
              <a:buClr>
                <a:schemeClr val="tx2"/>
              </a:buClr>
            </a:pPr>
            <a:r>
              <a:rPr lang="id-ID" dirty="0" smtClean="0">
                <a:solidFill>
                  <a:srgbClr val="7030A0"/>
                </a:solidFill>
                <a:latin typeface="Tw Cen MT" pitchFamily="34" charset="0"/>
                <a:cs typeface="Calibri" pitchFamily="34" charset="0"/>
              </a:rPr>
              <a:t>Harre, (1960) in Richey, Rita C., Klein, James D., and Tracey, Monica W. (2011).</a:t>
            </a:r>
            <a:r>
              <a:rPr lang="id-ID" i="1" dirty="0" smtClean="0">
                <a:solidFill>
                  <a:srgbClr val="7030A0"/>
                </a:solidFill>
                <a:latin typeface="Tw Cen MT" pitchFamily="34" charset="0"/>
                <a:cs typeface="Calibri" pitchFamily="34" charset="0"/>
              </a:rPr>
              <a:t>The Instructional Design Knowledge Base: Theory, Research, and Practice</a:t>
            </a:r>
            <a:r>
              <a:rPr lang="id-ID" dirty="0" smtClean="0">
                <a:solidFill>
                  <a:srgbClr val="7030A0"/>
                </a:solidFill>
                <a:latin typeface="Tw Cen MT" pitchFamily="34" charset="0"/>
                <a:cs typeface="Calibri" pitchFamily="34" charset="0"/>
              </a:rPr>
              <a:t>. New York: Routledge. (p.8)</a:t>
            </a:r>
            <a:endParaRPr lang="en-US" dirty="0">
              <a:solidFill>
                <a:srgbClr val="7030A0"/>
              </a:solidFill>
              <a:latin typeface="Tw Cen MT" pitchFamily="34" charset="0"/>
              <a:cs typeface="Calibri" pitchFamily="34" charset="0"/>
            </a:endParaRPr>
          </a:p>
        </p:txBody>
      </p:sp>
      <p:sp>
        <p:nvSpPr>
          <p:cNvPr id="5" name="Rectangle 4"/>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6" name="Wave 5"/>
          <p:cNvSpPr/>
          <p:nvPr/>
        </p:nvSpPr>
        <p:spPr bwMode="auto">
          <a:xfrm>
            <a:off x="7286644" y="0"/>
            <a:ext cx="1785918" cy="1071546"/>
          </a:xfrm>
          <a:prstGeom prst="wave">
            <a:avLst/>
          </a:prstGeom>
          <a:solidFill>
            <a:srgbClr val="990000"/>
          </a:solidFill>
          <a:ln w="9525">
            <a:solidFill>
              <a:srgbClr val="FFFF00"/>
            </a:solidFill>
            <a:miter lim="800000"/>
            <a:headEnd/>
            <a:tailEnd/>
          </a:ln>
        </p:spPr>
        <p:txBody>
          <a:bodyPr wrap="none" rtlCol="0" anchor="ctr"/>
          <a:lstStyle/>
          <a:p>
            <a:pPr algn="ctr"/>
            <a:r>
              <a:rPr lang="en-US" sz="2800" dirty="0" err="1" smtClean="0">
                <a:solidFill>
                  <a:schemeClr val="bg1"/>
                </a:solidFill>
                <a:latin typeface="Britannic Bold" pitchFamily="34" charset="0"/>
                <a:cs typeface="Calibri" pitchFamily="34" charset="0"/>
              </a:rPr>
              <a:t>lanjutan</a:t>
            </a:r>
            <a:endParaRPr lang="en-US" sz="2800" dirty="0">
              <a:solidFill>
                <a:schemeClr val="bg1"/>
              </a:solidFill>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357298"/>
            <a:ext cx="5572123" cy="2357454"/>
          </a:xfrm>
        </p:spPr>
        <p:txBody>
          <a:bodyPr/>
          <a:lstStyle/>
          <a:p>
            <a:pPr marL="1079500" indent="-1079500" algn="l"/>
            <a:r>
              <a:rPr lang="id-ID" sz="3600" b="1" dirty="0" smtClean="0">
                <a:solidFill>
                  <a:srgbClr val="0000CC"/>
                </a:solidFill>
                <a:latin typeface="Britannic Bold" pitchFamily="34" charset="0"/>
              </a:rPr>
              <a:t>Ada </a:t>
            </a:r>
            <a:r>
              <a:rPr lang="en-US" sz="3600" b="1" dirty="0" err="1" smtClean="0">
                <a:solidFill>
                  <a:srgbClr val="0000CC"/>
                </a:solidFill>
                <a:latin typeface="Britannic Bold" pitchFamily="34" charset="0"/>
              </a:rPr>
              <a:t>Empat</a:t>
            </a:r>
            <a:r>
              <a:rPr lang="en-US" sz="3600" b="1" dirty="0" smtClean="0">
                <a:solidFill>
                  <a:srgbClr val="0000CC"/>
                </a:solidFill>
                <a:latin typeface="Britannic Bold" pitchFamily="34" charset="0"/>
              </a:rPr>
              <a:t> </a:t>
            </a:r>
            <a:r>
              <a:rPr lang="en-US" sz="3600" b="1" dirty="0" err="1" smtClean="0">
                <a:solidFill>
                  <a:srgbClr val="0000CC"/>
                </a:solidFill>
                <a:latin typeface="Britannic Bold" pitchFamily="34" charset="0"/>
              </a:rPr>
              <a:t>Macam</a:t>
            </a:r>
            <a:r>
              <a:rPr lang="en-US" sz="3600" b="1" dirty="0" smtClean="0">
                <a:solidFill>
                  <a:srgbClr val="0000CC"/>
                </a:solidFill>
                <a:latin typeface="Britannic Bold" pitchFamily="34" charset="0"/>
              </a:rPr>
              <a:t> </a:t>
            </a:r>
            <a:r>
              <a:rPr lang="id-ID" sz="3600" b="1" dirty="0" smtClean="0">
                <a:solidFill>
                  <a:srgbClr val="0000CC"/>
                </a:solidFill>
                <a:latin typeface="Britannic Bold" pitchFamily="34" charset="0"/>
              </a:rPr>
              <a:t/>
            </a:r>
            <a:br>
              <a:rPr lang="id-ID" sz="3600" b="1" dirty="0" smtClean="0">
                <a:solidFill>
                  <a:srgbClr val="0000CC"/>
                </a:solidFill>
                <a:latin typeface="Britannic Bold" pitchFamily="34" charset="0"/>
              </a:rPr>
            </a:br>
            <a:r>
              <a:rPr lang="en-US" sz="3600" b="1" dirty="0" err="1" smtClean="0">
                <a:solidFill>
                  <a:srgbClr val="0000CC"/>
                </a:solidFill>
                <a:latin typeface="Britannic Bold" pitchFamily="34" charset="0"/>
              </a:rPr>
              <a:t>Struktur</a:t>
            </a:r>
            <a:r>
              <a:rPr lang="en-US" sz="3600" b="1" dirty="0" smtClean="0">
                <a:solidFill>
                  <a:srgbClr val="0000CC"/>
                </a:solidFill>
                <a:latin typeface="Britannic Bold" pitchFamily="34" charset="0"/>
              </a:rPr>
              <a:t> </a:t>
            </a:r>
            <a:r>
              <a:rPr lang="en-US" sz="3600" b="1" dirty="0" err="1" smtClean="0">
                <a:solidFill>
                  <a:srgbClr val="0000CC"/>
                </a:solidFill>
                <a:latin typeface="Britannic Bold" pitchFamily="34" charset="0"/>
              </a:rPr>
              <a:t>Perilaku</a:t>
            </a:r>
            <a:endParaRPr lang="en-US" sz="3600" b="1" dirty="0" smtClean="0">
              <a:solidFill>
                <a:srgbClr val="0000CC"/>
              </a:solidFill>
              <a:latin typeface="Britannic Bold" pitchFamily="34" charset="0"/>
            </a:endParaRPr>
          </a:p>
        </p:txBody>
      </p:sp>
      <p:sp>
        <p:nvSpPr>
          <p:cNvPr id="76803"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5" name="Rounded Rectangle 4"/>
          <p:cNvSpPr/>
          <p:nvPr/>
        </p:nvSpPr>
        <p:spPr bwMode="auto">
          <a:xfrm>
            <a:off x="1785918" y="285728"/>
            <a:ext cx="7143800" cy="1143008"/>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Pengetahuan Dasar untuk </a:t>
            </a:r>
          </a:p>
          <a:p>
            <a:pPr algn="ctr"/>
            <a:r>
              <a:rPr lang="id-ID" sz="3600" dirty="0" smtClean="0">
                <a:latin typeface="Britannic Bold" pitchFamily="34" charset="0"/>
                <a:cs typeface="Calibri" pitchFamily="34" charset="0"/>
              </a:rPr>
              <a:t>Melakukan Analisis Instruksional</a:t>
            </a:r>
            <a:endParaRPr lang="id-ID" sz="3600" dirty="0">
              <a:latin typeface="Britannic Bold" pitchFamily="34" charset="0"/>
              <a:cs typeface="Calibri" pitchFamily="34" charset="0"/>
            </a:endParaRPr>
          </a:p>
        </p:txBody>
      </p:sp>
      <p:sp>
        <p:nvSpPr>
          <p:cNvPr id="6" name="TextBox 5"/>
          <p:cNvSpPr txBox="1"/>
          <p:nvPr/>
        </p:nvSpPr>
        <p:spPr>
          <a:xfrm>
            <a:off x="1928794" y="3399068"/>
            <a:ext cx="6429420" cy="1815882"/>
          </a:xfrm>
          <a:prstGeom prst="rect">
            <a:avLst/>
          </a:prstGeom>
          <a:noFill/>
        </p:spPr>
        <p:txBody>
          <a:bodyPr wrap="square" rtlCol="0">
            <a:spAutoFit/>
          </a:bodyPr>
          <a:lstStyle/>
          <a:p>
            <a:pPr marL="630238" indent="-630238">
              <a:lnSpc>
                <a:spcPct val="50000"/>
              </a:lnSpc>
              <a:buBlip>
                <a:blip r:embed="rId3"/>
              </a:buBlip>
            </a:pPr>
            <a:r>
              <a:rPr lang="id-ID" sz="3200" dirty="0" smtClean="0">
                <a:solidFill>
                  <a:srgbClr val="0000CC"/>
                </a:solidFill>
                <a:latin typeface="Britannic Bold" pitchFamily="34" charset="0"/>
              </a:rPr>
              <a:t>Hirarkis (</a:t>
            </a:r>
            <a:r>
              <a:rPr lang="id-ID" sz="3200" i="1" dirty="0" smtClean="0">
                <a:solidFill>
                  <a:srgbClr val="0000CC"/>
                </a:solidFill>
                <a:latin typeface="Britannic Bold" pitchFamily="34" charset="0"/>
              </a:rPr>
              <a:t>hierarchical</a:t>
            </a:r>
            <a:r>
              <a:rPr lang="id-ID" sz="3200" dirty="0" smtClean="0">
                <a:solidFill>
                  <a:srgbClr val="0000CC"/>
                </a:solidFill>
                <a:latin typeface="Britannic Bold" pitchFamily="34" charset="0"/>
              </a:rPr>
              <a:t>)</a:t>
            </a:r>
          </a:p>
          <a:p>
            <a:pPr marL="630238" indent="-630238">
              <a:buBlip>
                <a:blip r:embed="rId3"/>
              </a:buBlip>
            </a:pPr>
            <a:r>
              <a:rPr lang="id-ID" sz="3200" dirty="0" smtClean="0">
                <a:solidFill>
                  <a:srgbClr val="0000CC"/>
                </a:solidFill>
                <a:latin typeface="Britannic Bold" pitchFamily="34" charset="0"/>
              </a:rPr>
              <a:t>Prosedural (</a:t>
            </a:r>
            <a:r>
              <a:rPr lang="id-ID" sz="3200" i="1" dirty="0" smtClean="0">
                <a:solidFill>
                  <a:srgbClr val="0000CC"/>
                </a:solidFill>
                <a:latin typeface="Britannic Bold" pitchFamily="34" charset="0"/>
              </a:rPr>
              <a:t>procedural</a:t>
            </a:r>
            <a:r>
              <a:rPr lang="id-ID" sz="3200" dirty="0" smtClean="0">
                <a:solidFill>
                  <a:srgbClr val="0000CC"/>
                </a:solidFill>
                <a:latin typeface="Britannic Bold" pitchFamily="34" charset="0"/>
              </a:rPr>
              <a:t>)</a:t>
            </a:r>
          </a:p>
          <a:p>
            <a:pPr marL="630238" indent="-630238">
              <a:buBlip>
                <a:blip r:embed="rId3"/>
              </a:buBlip>
            </a:pPr>
            <a:r>
              <a:rPr lang="id-ID" sz="3200" dirty="0" smtClean="0">
                <a:solidFill>
                  <a:srgbClr val="0000CC"/>
                </a:solidFill>
                <a:latin typeface="Britannic Bold" pitchFamily="34" charset="0"/>
              </a:rPr>
              <a:t>Pengelompokan (</a:t>
            </a:r>
            <a:r>
              <a:rPr lang="id-ID" sz="3200" i="1" dirty="0" smtClean="0">
                <a:solidFill>
                  <a:srgbClr val="0000CC"/>
                </a:solidFill>
                <a:latin typeface="Britannic Bold" pitchFamily="34" charset="0"/>
              </a:rPr>
              <a:t>cluster</a:t>
            </a:r>
            <a:r>
              <a:rPr lang="id-ID" sz="3200" dirty="0" smtClean="0">
                <a:solidFill>
                  <a:srgbClr val="0000CC"/>
                </a:solidFill>
                <a:latin typeface="Britannic Bold" pitchFamily="34" charset="0"/>
              </a:rPr>
              <a:t>)</a:t>
            </a:r>
          </a:p>
          <a:p>
            <a:pPr marL="630238" indent="-630238">
              <a:buBlip>
                <a:blip r:embed="rId3"/>
              </a:buBlip>
            </a:pPr>
            <a:r>
              <a:rPr lang="id-ID" sz="3200" dirty="0" smtClean="0">
                <a:solidFill>
                  <a:srgbClr val="0000CC"/>
                </a:solidFill>
                <a:latin typeface="Britannic Bold" pitchFamily="34" charset="0"/>
              </a:rPr>
              <a:t>Kombinasi (</a:t>
            </a:r>
            <a:r>
              <a:rPr lang="id-ID" sz="3200" i="1" dirty="0" smtClean="0">
                <a:solidFill>
                  <a:srgbClr val="0000CC"/>
                </a:solidFill>
                <a:latin typeface="Britannic Bold" pitchFamily="34" charset="0"/>
              </a:rPr>
              <a:t>combination</a:t>
            </a:r>
            <a:r>
              <a:rPr lang="id-ID" sz="3200" dirty="0" smtClean="0">
                <a:solidFill>
                  <a:srgbClr val="0000CC"/>
                </a:solidFill>
                <a:latin typeface="Britannic Bold" pitchFamily="34" charset="0"/>
              </a:rPr>
              <a:t>)</a:t>
            </a:r>
            <a:endParaRPr lang="id-ID" sz="3200" dirty="0">
              <a:solidFill>
                <a:srgbClr val="0000CC"/>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25"/>
            <a:ext cx="7772400" cy="714375"/>
          </a:xfrm>
        </p:spPr>
        <p:txBody>
          <a:bodyPr/>
          <a:lstStyle/>
          <a:p>
            <a:r>
              <a:rPr lang="en-US" dirty="0" smtClean="0">
                <a:solidFill>
                  <a:schemeClr val="tx1"/>
                </a:solidFill>
                <a:latin typeface="Britannic Bold" pitchFamily="34" charset="0"/>
              </a:rPr>
              <a:t>1. H</a:t>
            </a:r>
            <a:r>
              <a:rPr lang="id-ID" dirty="0" smtClean="0">
                <a:solidFill>
                  <a:schemeClr val="tx1"/>
                </a:solidFill>
                <a:latin typeface="Britannic Bold" pitchFamily="34" charset="0"/>
              </a:rPr>
              <a:t>irarkis</a:t>
            </a:r>
            <a:endParaRPr lang="en-US" dirty="0" smtClean="0">
              <a:solidFill>
                <a:schemeClr val="tx1"/>
              </a:solidFill>
              <a:latin typeface="Britannic Bold" pitchFamily="34" charset="0"/>
            </a:endParaRPr>
          </a:p>
        </p:txBody>
      </p:sp>
      <p:sp>
        <p:nvSpPr>
          <p:cNvPr id="4" name="TextBox 3"/>
          <p:cNvSpPr txBox="1"/>
          <p:nvPr/>
        </p:nvSpPr>
        <p:spPr>
          <a:xfrm>
            <a:off x="2071688" y="2071688"/>
            <a:ext cx="4714875" cy="1200150"/>
          </a:xfrm>
          <a:prstGeom prst="rect">
            <a:avLst/>
          </a:prstGeom>
          <a:solidFill>
            <a:srgbClr val="0000CC"/>
          </a:solidFill>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sz="3600" dirty="0" err="1">
                <a:latin typeface="Britannic Bold" pitchFamily="34" charset="0"/>
              </a:rPr>
              <a:t>Menerapkan</a:t>
            </a:r>
            <a:r>
              <a:rPr lang="en-US" sz="3600" dirty="0">
                <a:latin typeface="Britannic Bold" pitchFamily="34" charset="0"/>
              </a:rPr>
              <a:t> </a:t>
            </a:r>
            <a:r>
              <a:rPr lang="en-US" sz="3600" dirty="0" err="1">
                <a:latin typeface="Britannic Bold" pitchFamily="34" charset="0"/>
              </a:rPr>
              <a:t>Statistika</a:t>
            </a:r>
            <a:r>
              <a:rPr lang="en-US" sz="3600" dirty="0">
                <a:latin typeface="Britannic Bold" pitchFamily="34" charset="0"/>
              </a:rPr>
              <a:t> </a:t>
            </a:r>
            <a:r>
              <a:rPr lang="en-US" sz="3600" dirty="0" err="1">
                <a:latin typeface="Britannic Bold" pitchFamily="34" charset="0"/>
              </a:rPr>
              <a:t>Lanjutan</a:t>
            </a:r>
            <a:endParaRPr lang="en-US" sz="3600" dirty="0">
              <a:latin typeface="Britannic Bold" pitchFamily="34" charset="0"/>
            </a:endParaRPr>
          </a:p>
        </p:txBody>
      </p:sp>
      <p:sp>
        <p:nvSpPr>
          <p:cNvPr id="5" name="TextBox 4"/>
          <p:cNvSpPr txBox="1"/>
          <p:nvPr/>
        </p:nvSpPr>
        <p:spPr>
          <a:xfrm>
            <a:off x="2071688" y="3929063"/>
            <a:ext cx="4714875" cy="1200150"/>
          </a:xfrm>
          <a:prstGeom prst="rect">
            <a:avLst/>
          </a:prstGeom>
          <a:solidFill>
            <a:srgbClr val="0000CC"/>
          </a:solidFill>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sz="3600" dirty="0" err="1">
                <a:latin typeface="Britannic Bold" pitchFamily="34" charset="0"/>
              </a:rPr>
              <a:t>Menerapkan</a:t>
            </a:r>
            <a:r>
              <a:rPr lang="en-US" sz="3600" dirty="0">
                <a:latin typeface="Britannic Bold" pitchFamily="34" charset="0"/>
              </a:rPr>
              <a:t> </a:t>
            </a:r>
            <a:r>
              <a:rPr lang="en-US" sz="3600" dirty="0" err="1">
                <a:latin typeface="Britannic Bold" pitchFamily="34" charset="0"/>
              </a:rPr>
              <a:t>Statistika</a:t>
            </a:r>
            <a:r>
              <a:rPr lang="en-US" sz="3600" dirty="0">
                <a:latin typeface="Britannic Bold" pitchFamily="34" charset="0"/>
              </a:rPr>
              <a:t> </a:t>
            </a:r>
            <a:r>
              <a:rPr lang="en-US" sz="3600" dirty="0" err="1">
                <a:latin typeface="Britannic Bold" pitchFamily="34" charset="0"/>
              </a:rPr>
              <a:t>Dasar</a:t>
            </a:r>
            <a:endParaRPr lang="en-US" sz="3600" dirty="0">
              <a:latin typeface="Britannic Bold" pitchFamily="34" charset="0"/>
            </a:endParaRPr>
          </a:p>
        </p:txBody>
      </p:sp>
      <p:sp>
        <p:nvSpPr>
          <p:cNvPr id="77830"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9" name="Up Arrow 8"/>
          <p:cNvSpPr/>
          <p:nvPr/>
        </p:nvSpPr>
        <p:spPr bwMode="auto">
          <a:xfrm>
            <a:off x="4143372" y="3286124"/>
            <a:ext cx="571504" cy="642942"/>
          </a:xfrm>
          <a:prstGeom prst="upArrow">
            <a:avLst/>
          </a:prstGeom>
          <a:solidFill>
            <a:srgbClr val="FF0000"/>
          </a:solidFill>
          <a:ln w="9525">
            <a:noFill/>
            <a:miter lim="800000"/>
            <a:headEnd/>
            <a:tailEnd/>
          </a:ln>
        </p:spPr>
        <p:txBody>
          <a:bodyPr wrap="none" rtlCol="0" anchor="ctr"/>
          <a:lstStyle/>
          <a:p>
            <a:pPr algn="ctr"/>
            <a:endParaRPr lang="id-ID">
              <a:latin typeface="Calibri" pitchFamily="34" charset="0"/>
              <a:cs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00128" y="285728"/>
            <a:ext cx="7772400" cy="1143000"/>
          </a:xfrm>
        </p:spPr>
        <p:txBody>
          <a:bodyPr/>
          <a:lstStyle/>
          <a:p>
            <a:r>
              <a:rPr lang="en-US" sz="6000" dirty="0" smtClean="0">
                <a:solidFill>
                  <a:srgbClr val="0000CC"/>
                </a:solidFill>
                <a:latin typeface="Britannic Bold" pitchFamily="34" charset="0"/>
              </a:rPr>
              <a:t>2. </a:t>
            </a:r>
            <a:r>
              <a:rPr lang="en-US" sz="6000" dirty="0" err="1" smtClean="0">
                <a:solidFill>
                  <a:srgbClr val="0000CC"/>
                </a:solidFill>
                <a:latin typeface="Britannic Bold" pitchFamily="34" charset="0"/>
              </a:rPr>
              <a:t>Prosedural</a:t>
            </a:r>
            <a:endParaRPr lang="en-US" sz="6000" dirty="0" smtClean="0">
              <a:solidFill>
                <a:srgbClr val="0000CC"/>
              </a:solidFill>
              <a:latin typeface="Britannic Bold" pitchFamily="34" charset="0"/>
            </a:endParaRPr>
          </a:p>
        </p:txBody>
      </p:sp>
      <p:sp>
        <p:nvSpPr>
          <p:cNvPr id="3" name="TextBox 2"/>
          <p:cNvSpPr txBox="1"/>
          <p:nvPr/>
        </p:nvSpPr>
        <p:spPr>
          <a:xfrm>
            <a:off x="357188" y="2645157"/>
            <a:ext cx="2786062" cy="1569660"/>
          </a:xfrm>
          <a:prstGeom prst="rect">
            <a:avLst/>
          </a:prstGeom>
          <a:solidFill>
            <a:srgbClr val="0000CC"/>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defRPr/>
            </a:pPr>
            <a:r>
              <a:rPr lang="en-US" sz="3200" dirty="0" smtClean="0">
                <a:solidFill>
                  <a:schemeClr val="bg1"/>
                </a:solidFill>
                <a:latin typeface="Britannic Bold" pitchFamily="34" charset="0"/>
                <a:cs typeface="Calibri" pitchFamily="34" charset="0"/>
              </a:rPr>
              <a:t>Men</a:t>
            </a:r>
            <a:r>
              <a:rPr lang="id-ID" sz="3200" dirty="0" smtClean="0">
                <a:solidFill>
                  <a:schemeClr val="bg1"/>
                </a:solidFill>
                <a:latin typeface="Britannic Bold" pitchFamily="34" charset="0"/>
                <a:cs typeface="Calibri" pitchFamily="34" charset="0"/>
              </a:rPr>
              <a:t>yalakan laptop</a:t>
            </a:r>
          </a:p>
          <a:p>
            <a:pPr algn="ctr">
              <a:defRPr/>
            </a:pPr>
            <a:endParaRPr lang="en-US" sz="3200" dirty="0">
              <a:solidFill>
                <a:schemeClr val="bg1"/>
              </a:solidFill>
              <a:latin typeface="Britannic Bold" pitchFamily="34" charset="0"/>
              <a:cs typeface="Calibri" pitchFamily="34" charset="0"/>
            </a:endParaRPr>
          </a:p>
        </p:txBody>
      </p:sp>
      <p:sp>
        <p:nvSpPr>
          <p:cNvPr id="5" name="TextBox 4"/>
          <p:cNvSpPr txBox="1"/>
          <p:nvPr/>
        </p:nvSpPr>
        <p:spPr>
          <a:xfrm>
            <a:off x="6858001" y="2645158"/>
            <a:ext cx="2071717" cy="1569660"/>
          </a:xfrm>
          <a:prstGeom prst="rect">
            <a:avLst/>
          </a:prstGeom>
          <a:solidFill>
            <a:srgbClr val="0000CC"/>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defRPr/>
            </a:pPr>
            <a:r>
              <a:rPr lang="en-US" sz="3200" dirty="0" err="1" smtClean="0">
                <a:solidFill>
                  <a:schemeClr val="bg1"/>
                </a:solidFill>
                <a:latin typeface="Britannic Bold" pitchFamily="34" charset="0"/>
                <a:cs typeface="Calibri" pitchFamily="34" charset="0"/>
              </a:rPr>
              <a:t>Meng</a:t>
            </a:r>
            <a:r>
              <a:rPr lang="id-ID" sz="3200" dirty="0" smtClean="0">
                <a:solidFill>
                  <a:schemeClr val="bg1"/>
                </a:solidFill>
                <a:latin typeface="Britannic Bold" pitchFamily="34" charset="0"/>
                <a:cs typeface="Calibri" pitchFamily="34" charset="0"/>
              </a:rPr>
              <a:t>klik file</a:t>
            </a:r>
            <a:endParaRPr lang="en-US" sz="3200" dirty="0">
              <a:solidFill>
                <a:schemeClr val="bg1"/>
              </a:solidFill>
              <a:latin typeface="Britannic Bold" pitchFamily="34" charset="0"/>
              <a:cs typeface="Calibri" pitchFamily="34" charset="0"/>
            </a:endParaRPr>
          </a:p>
          <a:p>
            <a:pPr algn="ctr">
              <a:defRPr/>
            </a:pPr>
            <a:endParaRPr lang="en-US" sz="3200" dirty="0">
              <a:solidFill>
                <a:schemeClr val="bg1"/>
              </a:solidFill>
              <a:latin typeface="Britannic Bold" pitchFamily="34" charset="0"/>
              <a:cs typeface="Calibri" pitchFamily="34" charset="0"/>
            </a:endParaRPr>
          </a:p>
        </p:txBody>
      </p:sp>
      <p:sp>
        <p:nvSpPr>
          <p:cNvPr id="78856"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4" name="TextBox 3"/>
          <p:cNvSpPr txBox="1"/>
          <p:nvPr/>
        </p:nvSpPr>
        <p:spPr>
          <a:xfrm>
            <a:off x="3786188" y="2645158"/>
            <a:ext cx="2428886" cy="1569660"/>
          </a:xfrm>
          <a:prstGeom prst="rect">
            <a:avLst/>
          </a:prstGeom>
          <a:solidFill>
            <a:srgbClr val="0000CC"/>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defRPr/>
            </a:pPr>
            <a:r>
              <a:rPr lang="en-US" sz="3200" dirty="0" smtClean="0">
                <a:solidFill>
                  <a:schemeClr val="bg1"/>
                </a:solidFill>
                <a:latin typeface="Britannic Bold" pitchFamily="34" charset="0"/>
                <a:cs typeface="Calibri" pitchFamily="34" charset="0"/>
              </a:rPr>
              <a:t>Men</a:t>
            </a:r>
            <a:r>
              <a:rPr lang="id-ID" sz="3200" dirty="0" smtClean="0">
                <a:solidFill>
                  <a:schemeClr val="bg1"/>
                </a:solidFill>
                <a:latin typeface="Britannic Bold" pitchFamily="34" charset="0"/>
                <a:cs typeface="Calibri" pitchFamily="34" charset="0"/>
              </a:rPr>
              <a:t>gklik program</a:t>
            </a:r>
            <a:endParaRPr lang="en-US" sz="3200" dirty="0">
              <a:solidFill>
                <a:schemeClr val="bg1"/>
              </a:solidFill>
              <a:latin typeface="Britannic Bold" pitchFamily="34" charset="0"/>
              <a:cs typeface="Calibri" pitchFamily="34" charset="0"/>
            </a:endParaRPr>
          </a:p>
          <a:p>
            <a:pPr algn="ctr">
              <a:defRPr/>
            </a:pPr>
            <a:endParaRPr lang="en-US" sz="3200" dirty="0">
              <a:solidFill>
                <a:schemeClr val="bg1"/>
              </a:solidFill>
              <a:latin typeface="Britannic Bold" pitchFamily="34" charset="0"/>
              <a:cs typeface="Calibri" pitchFamily="34" charset="0"/>
            </a:endParaRPr>
          </a:p>
        </p:txBody>
      </p:sp>
      <p:sp>
        <p:nvSpPr>
          <p:cNvPr id="10" name="Right Arrow 9"/>
          <p:cNvSpPr/>
          <p:nvPr/>
        </p:nvSpPr>
        <p:spPr bwMode="auto">
          <a:xfrm>
            <a:off x="3143240" y="3252373"/>
            <a:ext cx="642942" cy="500066"/>
          </a:xfrm>
          <a:prstGeom prst="rightArrow">
            <a:avLst/>
          </a:prstGeom>
          <a:solidFill>
            <a:srgbClr val="FF0000"/>
          </a:solidFill>
          <a:ln w="9525">
            <a:noFill/>
            <a:miter lim="800000"/>
            <a:headEnd/>
            <a:tailEnd/>
          </a:ln>
        </p:spPr>
        <p:txBody>
          <a:bodyPr wrap="none" rtlCol="0" anchor="ctr"/>
          <a:lstStyle/>
          <a:p>
            <a:pPr algn="ctr"/>
            <a:endParaRPr lang="id-ID">
              <a:latin typeface="Britannic Bold" pitchFamily="34" charset="0"/>
              <a:cs typeface="Calibri" pitchFamily="34" charset="0"/>
            </a:endParaRPr>
          </a:p>
        </p:txBody>
      </p:sp>
      <p:sp>
        <p:nvSpPr>
          <p:cNvPr id="12" name="Right Arrow 11"/>
          <p:cNvSpPr/>
          <p:nvPr/>
        </p:nvSpPr>
        <p:spPr bwMode="auto">
          <a:xfrm>
            <a:off x="6215074" y="3180935"/>
            <a:ext cx="642942" cy="500066"/>
          </a:xfrm>
          <a:prstGeom prst="rightArrow">
            <a:avLst/>
          </a:prstGeom>
          <a:solidFill>
            <a:srgbClr val="FF0000"/>
          </a:solidFill>
          <a:ln w="9525">
            <a:noFill/>
            <a:miter lim="800000"/>
            <a:headEnd/>
            <a:tailEnd/>
          </a:ln>
        </p:spPr>
        <p:txBody>
          <a:bodyPr wrap="none" rtlCol="0" anchor="ctr"/>
          <a:lstStyle/>
          <a:p>
            <a:pPr algn="ctr"/>
            <a:endParaRPr lang="id-ID">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to="" calcmode="lin" valueType="num">
                                      <p:cBhvr>
                                        <p:cTn id="28" dur="1" fill="hold"/>
                                        <p:tgtEl>
                                          <p:spTgt spid="12"/>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3" grpId="0" animBg="1"/>
      <p:bldP spid="5" grpId="0" animBg="1"/>
      <p:bldP spid="4" grpId="0" animBg="1"/>
      <p:bldP spid="10"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587C34"/>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a:xfrm>
            <a:off x="685800" y="-24"/>
            <a:ext cx="7772400" cy="785812"/>
          </a:xfrm>
        </p:spPr>
        <p:txBody>
          <a:bodyPr/>
          <a:lstStyle/>
          <a:p>
            <a:r>
              <a:rPr lang="en-US" sz="4000" dirty="0" smtClean="0">
                <a:solidFill>
                  <a:schemeClr val="bg1"/>
                </a:solidFill>
                <a:latin typeface="Britannic Bold" pitchFamily="34" charset="0"/>
              </a:rPr>
              <a:t>3.  </a:t>
            </a:r>
            <a:r>
              <a:rPr lang="en-US" sz="4000" dirty="0" err="1" smtClean="0">
                <a:solidFill>
                  <a:schemeClr val="bg1"/>
                </a:solidFill>
                <a:latin typeface="Britannic Bold" pitchFamily="34" charset="0"/>
              </a:rPr>
              <a:t>Pengelompokan</a:t>
            </a:r>
            <a:endParaRPr lang="en-US" sz="4000" dirty="0" smtClean="0">
              <a:solidFill>
                <a:schemeClr val="bg1"/>
              </a:solidFill>
              <a:latin typeface="Britannic Bold" pitchFamily="34" charset="0"/>
            </a:endParaRPr>
          </a:p>
        </p:txBody>
      </p:sp>
      <p:sp>
        <p:nvSpPr>
          <p:cNvPr id="5" name="TextBox 4"/>
          <p:cNvSpPr txBox="1"/>
          <p:nvPr/>
        </p:nvSpPr>
        <p:spPr>
          <a:xfrm>
            <a:off x="642938" y="2286000"/>
            <a:ext cx="1785937" cy="1323975"/>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Lampung</a:t>
            </a:r>
          </a:p>
        </p:txBody>
      </p:sp>
      <p:sp>
        <p:nvSpPr>
          <p:cNvPr id="6" name="TextBox 5"/>
          <p:cNvSpPr txBox="1"/>
          <p:nvPr/>
        </p:nvSpPr>
        <p:spPr>
          <a:xfrm>
            <a:off x="642938" y="4500563"/>
            <a:ext cx="1785937" cy="1631950"/>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Bengkulu</a:t>
            </a:r>
          </a:p>
          <a:p>
            <a:pPr algn="ctr">
              <a:defRPr/>
            </a:pPr>
            <a:endParaRPr lang="en-US" sz="2000" dirty="0">
              <a:solidFill>
                <a:schemeClr val="bg1"/>
              </a:solidFill>
              <a:latin typeface="Britannic Bold" pitchFamily="34" charset="0"/>
              <a:cs typeface="Calibri" pitchFamily="34" charset="0"/>
            </a:endParaRPr>
          </a:p>
        </p:txBody>
      </p:sp>
      <p:sp>
        <p:nvSpPr>
          <p:cNvPr id="7" name="TextBox 6"/>
          <p:cNvSpPr txBox="1"/>
          <p:nvPr/>
        </p:nvSpPr>
        <p:spPr>
          <a:xfrm>
            <a:off x="2786063" y="4500563"/>
            <a:ext cx="1785937" cy="1631950"/>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Jambi</a:t>
            </a:r>
          </a:p>
          <a:p>
            <a:pPr algn="ctr">
              <a:defRPr/>
            </a:pPr>
            <a:endParaRPr lang="en-US" sz="2000" dirty="0">
              <a:solidFill>
                <a:schemeClr val="bg1"/>
              </a:solidFill>
              <a:latin typeface="Britannic Bold" pitchFamily="34" charset="0"/>
              <a:cs typeface="Calibri" pitchFamily="34" charset="0"/>
            </a:endParaRPr>
          </a:p>
        </p:txBody>
      </p:sp>
      <p:sp>
        <p:nvSpPr>
          <p:cNvPr id="8" name="TextBox 7"/>
          <p:cNvSpPr txBox="1"/>
          <p:nvPr/>
        </p:nvSpPr>
        <p:spPr>
          <a:xfrm>
            <a:off x="4929188" y="4500563"/>
            <a:ext cx="1785937" cy="1631950"/>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Sumatera</a:t>
            </a:r>
          </a:p>
          <a:p>
            <a:pPr algn="ctr">
              <a:defRPr/>
            </a:pPr>
            <a:r>
              <a:rPr lang="en-US" sz="2000" dirty="0">
                <a:solidFill>
                  <a:schemeClr val="bg1"/>
                </a:solidFill>
                <a:latin typeface="Britannic Bold" pitchFamily="34" charset="0"/>
                <a:cs typeface="Calibri" pitchFamily="34" charset="0"/>
              </a:rPr>
              <a:t>Barat</a:t>
            </a:r>
          </a:p>
        </p:txBody>
      </p:sp>
      <p:sp>
        <p:nvSpPr>
          <p:cNvPr id="9" name="TextBox 8"/>
          <p:cNvSpPr txBox="1"/>
          <p:nvPr/>
        </p:nvSpPr>
        <p:spPr>
          <a:xfrm>
            <a:off x="7000875" y="4500563"/>
            <a:ext cx="1785938" cy="1631950"/>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Aceh NAD</a:t>
            </a:r>
          </a:p>
          <a:p>
            <a:pPr algn="ctr">
              <a:defRPr/>
            </a:pPr>
            <a:endParaRPr lang="en-US" sz="2000" dirty="0">
              <a:solidFill>
                <a:schemeClr val="bg1"/>
              </a:solidFill>
              <a:latin typeface="Britannic Bold" pitchFamily="34" charset="0"/>
              <a:cs typeface="Calibri" pitchFamily="34" charset="0"/>
            </a:endParaRPr>
          </a:p>
        </p:txBody>
      </p:sp>
      <p:sp>
        <p:nvSpPr>
          <p:cNvPr id="10" name="TextBox 9"/>
          <p:cNvSpPr txBox="1"/>
          <p:nvPr/>
        </p:nvSpPr>
        <p:spPr>
          <a:xfrm>
            <a:off x="2714625" y="2286000"/>
            <a:ext cx="1785938" cy="1323975"/>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Sumatera Selatan</a:t>
            </a:r>
          </a:p>
        </p:txBody>
      </p:sp>
      <p:sp>
        <p:nvSpPr>
          <p:cNvPr id="11" name="TextBox 10"/>
          <p:cNvSpPr txBox="1"/>
          <p:nvPr/>
        </p:nvSpPr>
        <p:spPr>
          <a:xfrm>
            <a:off x="4857750" y="2286000"/>
            <a:ext cx="1785938" cy="1323975"/>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r>
              <a:rPr lang="en-US" sz="2000" dirty="0">
                <a:solidFill>
                  <a:schemeClr val="bg1"/>
                </a:solidFill>
                <a:latin typeface="Britannic Bold" pitchFamily="34" charset="0"/>
                <a:cs typeface="Calibri" pitchFamily="34" charset="0"/>
              </a:rPr>
              <a:t> </a:t>
            </a: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Sumatera Utara</a:t>
            </a:r>
          </a:p>
        </p:txBody>
      </p:sp>
      <p:sp>
        <p:nvSpPr>
          <p:cNvPr id="12" name="TextBox 11"/>
          <p:cNvSpPr txBox="1"/>
          <p:nvPr/>
        </p:nvSpPr>
        <p:spPr>
          <a:xfrm>
            <a:off x="7000875" y="2286000"/>
            <a:ext cx="1785938" cy="1323975"/>
          </a:xfrm>
          <a:prstGeom prst="rect">
            <a:avLst/>
          </a:prstGeom>
          <a:ln>
            <a:solidFill>
              <a:srgbClr val="FFFF00"/>
            </a:solidFill>
          </a:ln>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n-US" sz="2000" dirty="0" err="1">
                <a:solidFill>
                  <a:schemeClr val="bg1"/>
                </a:solidFill>
                <a:latin typeface="Britannic Bold" pitchFamily="34" charset="0"/>
                <a:cs typeface="Calibri" pitchFamily="34" charset="0"/>
              </a:rPr>
              <a:t>Menunjukkan</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batas</a:t>
            </a:r>
            <a:r>
              <a:rPr lang="en-US" sz="2000" dirty="0">
                <a:solidFill>
                  <a:schemeClr val="bg1"/>
                </a:solidFill>
                <a:latin typeface="Britannic Bold" pitchFamily="34" charset="0"/>
                <a:cs typeface="Calibri" pitchFamily="34" charset="0"/>
              </a:rPr>
              <a:t> </a:t>
            </a:r>
          </a:p>
          <a:p>
            <a:pPr algn="ctr">
              <a:defRPr/>
            </a:pPr>
            <a:r>
              <a:rPr lang="en-US" sz="2000" dirty="0" err="1">
                <a:solidFill>
                  <a:schemeClr val="bg1"/>
                </a:solidFill>
                <a:latin typeface="Britannic Bold" pitchFamily="34" charset="0"/>
                <a:cs typeface="Calibri" pitchFamily="34" charset="0"/>
              </a:rPr>
              <a:t>provinsi</a:t>
            </a:r>
            <a:endParaRPr lang="en-US" sz="2000" dirty="0">
              <a:solidFill>
                <a:schemeClr val="bg1"/>
              </a:solidFill>
              <a:latin typeface="Britannic Bold" pitchFamily="34" charset="0"/>
              <a:cs typeface="Calibri" pitchFamily="34" charset="0"/>
            </a:endParaRPr>
          </a:p>
          <a:p>
            <a:pPr algn="ctr">
              <a:defRPr/>
            </a:pPr>
            <a:r>
              <a:rPr lang="en-US" sz="2000" dirty="0">
                <a:solidFill>
                  <a:schemeClr val="bg1"/>
                </a:solidFill>
                <a:latin typeface="Britannic Bold" pitchFamily="34" charset="0"/>
                <a:cs typeface="Calibri" pitchFamily="34" charset="0"/>
              </a:rPr>
              <a:t>Riau</a:t>
            </a:r>
          </a:p>
        </p:txBody>
      </p:sp>
      <p:cxnSp>
        <p:nvCxnSpPr>
          <p:cNvPr id="79884" name="Straight Connector 13"/>
          <p:cNvCxnSpPr>
            <a:cxnSpLocks noChangeShapeType="1"/>
          </p:cNvCxnSpPr>
          <p:nvPr/>
        </p:nvCxnSpPr>
        <p:spPr bwMode="auto">
          <a:xfrm rot="5400000" flipH="1" flipV="1">
            <a:off x="1285081" y="2070894"/>
            <a:ext cx="428625" cy="1588"/>
          </a:xfrm>
          <a:prstGeom prst="line">
            <a:avLst/>
          </a:prstGeom>
          <a:noFill/>
          <a:ln w="28575" algn="ctr">
            <a:solidFill>
              <a:srgbClr val="FF0000"/>
            </a:solidFill>
            <a:round/>
            <a:headEnd/>
            <a:tailEnd/>
          </a:ln>
        </p:spPr>
      </p:cxnSp>
      <p:cxnSp>
        <p:nvCxnSpPr>
          <p:cNvPr id="79885" name="Straight Connector 15"/>
          <p:cNvCxnSpPr>
            <a:cxnSpLocks noChangeShapeType="1"/>
          </p:cNvCxnSpPr>
          <p:nvPr/>
        </p:nvCxnSpPr>
        <p:spPr bwMode="auto">
          <a:xfrm>
            <a:off x="1500188" y="1857375"/>
            <a:ext cx="6429375" cy="1588"/>
          </a:xfrm>
          <a:prstGeom prst="line">
            <a:avLst/>
          </a:prstGeom>
          <a:noFill/>
          <a:ln w="28575" algn="ctr">
            <a:solidFill>
              <a:srgbClr val="FF0000"/>
            </a:solidFill>
            <a:round/>
            <a:headEnd/>
            <a:tailEnd/>
          </a:ln>
        </p:spPr>
      </p:cxnSp>
      <p:cxnSp>
        <p:nvCxnSpPr>
          <p:cNvPr id="18" name="Straight Connector 17"/>
          <p:cNvCxnSpPr/>
          <p:nvPr/>
        </p:nvCxnSpPr>
        <p:spPr bwMode="auto">
          <a:xfrm rot="16200000" flipH="1">
            <a:off x="7715250" y="2071688"/>
            <a:ext cx="428625" cy="0"/>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bwMode="auto">
          <a:xfrm rot="5400000">
            <a:off x="3496397" y="2854251"/>
            <a:ext cx="2436174" cy="785"/>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3643313" y="4071938"/>
            <a:ext cx="2214562" cy="1587"/>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rot="5400000">
            <a:off x="3429794" y="4287044"/>
            <a:ext cx="428625" cy="1587"/>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rot="5400000">
            <a:off x="5642769" y="4287044"/>
            <a:ext cx="428625" cy="1587"/>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rot="5400000">
            <a:off x="5751513" y="2965450"/>
            <a:ext cx="2214562"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6858000" y="4071938"/>
            <a:ext cx="1000125" cy="1587"/>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a:off x="7643019" y="4287044"/>
            <a:ext cx="428625" cy="1587"/>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rot="5400000">
            <a:off x="1500187" y="2928938"/>
            <a:ext cx="2144713"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rot="10800000">
            <a:off x="1500188" y="4000500"/>
            <a:ext cx="1071562"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rot="5400000">
            <a:off x="1250156" y="4250532"/>
            <a:ext cx="500063" cy="0"/>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79897"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cxnSp>
        <p:nvCxnSpPr>
          <p:cNvPr id="27" name="Straight Connector 13"/>
          <p:cNvCxnSpPr>
            <a:cxnSpLocks noChangeShapeType="1"/>
          </p:cNvCxnSpPr>
          <p:nvPr/>
        </p:nvCxnSpPr>
        <p:spPr bwMode="auto">
          <a:xfrm rot="5400000" flipH="1" flipV="1">
            <a:off x="3429788" y="2070883"/>
            <a:ext cx="428625" cy="1588"/>
          </a:xfrm>
          <a:prstGeom prst="line">
            <a:avLst/>
          </a:prstGeom>
          <a:noFill/>
          <a:ln w="28575" algn="ctr">
            <a:solidFill>
              <a:srgbClr val="FF0000"/>
            </a:solidFill>
            <a:round/>
            <a:headEnd/>
            <a:tailEnd/>
          </a:ln>
        </p:spPr>
      </p:cxnSp>
      <p:cxnSp>
        <p:nvCxnSpPr>
          <p:cNvPr id="29" name="Straight Connector 13"/>
          <p:cNvCxnSpPr>
            <a:cxnSpLocks noChangeShapeType="1"/>
          </p:cNvCxnSpPr>
          <p:nvPr/>
        </p:nvCxnSpPr>
        <p:spPr bwMode="auto">
          <a:xfrm rot="5400000" flipH="1" flipV="1">
            <a:off x="5501490" y="2070883"/>
            <a:ext cx="428625" cy="1588"/>
          </a:xfrm>
          <a:prstGeom prst="line">
            <a:avLst/>
          </a:prstGeom>
          <a:noFill/>
          <a:ln w="28575" algn="ctr">
            <a:solidFill>
              <a:srgbClr val="FF0000"/>
            </a:solidFill>
            <a:round/>
            <a:headEnd/>
            <a:tailEnd/>
          </a:ln>
        </p:spPr>
      </p:cxnSp>
      <p:sp>
        <p:nvSpPr>
          <p:cNvPr id="37" name="Rounded Rectangle 36"/>
          <p:cNvSpPr/>
          <p:nvPr/>
        </p:nvSpPr>
        <p:spPr bwMode="auto">
          <a:xfrm>
            <a:off x="1285852" y="1071546"/>
            <a:ext cx="6643734" cy="571504"/>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defRPr/>
            </a:pPr>
            <a:r>
              <a:rPr lang="en-US" sz="2200" dirty="0" err="1" smtClean="0">
                <a:solidFill>
                  <a:schemeClr val="bg1"/>
                </a:solidFill>
                <a:latin typeface="Britannic Bold" pitchFamily="34" charset="0"/>
                <a:cs typeface="Calibri" pitchFamily="34" charset="0"/>
              </a:rPr>
              <a:t>Menunjukkan</a:t>
            </a:r>
            <a:r>
              <a:rPr lang="en-US" sz="2200" dirty="0" smtClean="0">
                <a:solidFill>
                  <a:schemeClr val="bg1"/>
                </a:solidFill>
                <a:latin typeface="Britannic Bold" pitchFamily="34" charset="0"/>
                <a:cs typeface="Calibri" pitchFamily="34" charset="0"/>
              </a:rPr>
              <a:t> Batas </a:t>
            </a:r>
            <a:r>
              <a:rPr lang="en-US" sz="2200" dirty="0" err="1" smtClean="0">
                <a:solidFill>
                  <a:schemeClr val="bg1"/>
                </a:solidFill>
                <a:latin typeface="Britannic Bold" pitchFamily="34" charset="0"/>
                <a:cs typeface="Calibri" pitchFamily="34" charset="0"/>
              </a:rPr>
              <a:t>Provinsi</a:t>
            </a:r>
            <a:r>
              <a:rPr lang="en-US" sz="2200" dirty="0" smtClean="0">
                <a:solidFill>
                  <a:schemeClr val="bg1"/>
                </a:solidFill>
                <a:latin typeface="Britannic Bold" pitchFamily="34" charset="0"/>
                <a:cs typeface="Calibri" pitchFamily="34" charset="0"/>
              </a:rPr>
              <a:t> </a:t>
            </a:r>
            <a:r>
              <a:rPr lang="id-ID" sz="2200" dirty="0" smtClean="0">
                <a:solidFill>
                  <a:schemeClr val="bg1"/>
                </a:solidFill>
                <a:latin typeface="Britannic Bold" pitchFamily="34" charset="0"/>
                <a:cs typeface="Calibri" pitchFamily="34" charset="0"/>
              </a:rPr>
              <a:t>di </a:t>
            </a:r>
            <a:r>
              <a:rPr lang="en-US" sz="2200" dirty="0" err="1" smtClean="0">
                <a:solidFill>
                  <a:schemeClr val="bg1"/>
                </a:solidFill>
                <a:latin typeface="Britannic Bold" pitchFamily="34" charset="0"/>
                <a:cs typeface="Calibri" pitchFamily="34" charset="0"/>
              </a:rPr>
              <a:t>Pulau</a:t>
            </a:r>
            <a:r>
              <a:rPr lang="en-US" sz="2200" dirty="0" smtClean="0">
                <a:solidFill>
                  <a:schemeClr val="bg1"/>
                </a:solidFill>
                <a:latin typeface="Britannic Bold" pitchFamily="34" charset="0"/>
                <a:cs typeface="Calibri" pitchFamily="34" charset="0"/>
              </a:rPr>
              <a:t> Sumatera</a:t>
            </a:r>
          </a:p>
        </p:txBody>
      </p:sp>
    </p:spTree>
  </p:cSld>
  <p:clrMapOvr>
    <a:masterClrMapping/>
  </p:clrMapOvr>
  <p:transition>
    <p:sndAc>
      <p:stSnd>
        <p:snd r:embed="rId2" name="camera.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428596" y="71414"/>
            <a:ext cx="8572560" cy="646331"/>
          </a:xfrm>
          <a:prstGeom prst="rect">
            <a:avLst/>
          </a:prstGeom>
          <a:noFill/>
        </p:spPr>
        <p:txBody>
          <a:bodyPr wrap="square" rtlCol="0">
            <a:spAutoFit/>
          </a:bodyPr>
          <a:lstStyle/>
          <a:p>
            <a:pPr algn="ctr"/>
            <a:r>
              <a:rPr lang="en-US" sz="2000" b="1" dirty="0" smtClean="0">
                <a:solidFill>
                  <a:srgbClr val="FFFF00"/>
                </a:solidFill>
              </a:rPr>
              <a:t>  </a:t>
            </a:r>
            <a:r>
              <a:rPr lang="en-US" sz="2000" dirty="0" err="1" smtClean="0">
                <a:solidFill>
                  <a:srgbClr val="FFFF00"/>
                </a:solidFill>
                <a:latin typeface="Britannic Bold" pitchFamily="34" charset="0"/>
              </a:rPr>
              <a:t>Analisis</a:t>
            </a:r>
            <a:r>
              <a:rPr lang="en-US" sz="2000" dirty="0" smtClean="0">
                <a:solidFill>
                  <a:srgbClr val="FFFF00"/>
                </a:solidFill>
                <a:latin typeface="Britannic Bold" pitchFamily="34" charset="0"/>
              </a:rPr>
              <a:t> </a:t>
            </a:r>
            <a:r>
              <a:rPr lang="en-US" sz="2000" dirty="0" err="1" smtClean="0">
                <a:solidFill>
                  <a:srgbClr val="FFFF00"/>
                </a:solidFill>
                <a:latin typeface="Britannic Bold" pitchFamily="34" charset="0"/>
              </a:rPr>
              <a:t>Instruksional</a:t>
            </a:r>
            <a:r>
              <a:rPr lang="en-US" sz="2000" dirty="0" smtClean="0">
                <a:solidFill>
                  <a:srgbClr val="FFFF00"/>
                </a:solidFill>
                <a:latin typeface="Britannic Bold" pitchFamily="34" charset="0"/>
              </a:rPr>
              <a:t> </a:t>
            </a:r>
            <a:r>
              <a:rPr lang="id-ID" sz="2000" dirty="0" smtClean="0">
                <a:solidFill>
                  <a:srgbClr val="FFFF00"/>
                </a:solidFill>
                <a:latin typeface="Britannic Bold" pitchFamily="34" charset="0"/>
              </a:rPr>
              <a:t>Tujuan Matakuliah </a:t>
            </a:r>
            <a:r>
              <a:rPr lang="en-US" sz="2000" dirty="0" err="1" smtClean="0">
                <a:solidFill>
                  <a:srgbClr val="FFFF00"/>
                </a:solidFill>
                <a:latin typeface="Britannic Bold" pitchFamily="34" charset="0"/>
              </a:rPr>
              <a:t>Penelitian</a:t>
            </a:r>
            <a:r>
              <a:rPr lang="en-US" sz="2000" dirty="0" smtClean="0">
                <a:solidFill>
                  <a:srgbClr val="FFFF00"/>
                </a:solidFill>
                <a:latin typeface="Britannic Bold" pitchFamily="34" charset="0"/>
              </a:rPr>
              <a:t> </a:t>
            </a:r>
            <a:r>
              <a:rPr lang="en-US" sz="2000" dirty="0" err="1" smtClean="0">
                <a:solidFill>
                  <a:srgbClr val="FFFF00"/>
                </a:solidFill>
                <a:latin typeface="Britannic Bold" pitchFamily="34" charset="0"/>
              </a:rPr>
              <a:t>Pendidikan</a:t>
            </a:r>
            <a:endParaRPr lang="en-US" sz="2000" dirty="0" smtClean="0">
              <a:solidFill>
                <a:srgbClr val="FFFF00"/>
              </a:solidFill>
              <a:latin typeface="Britannic Bold" pitchFamily="34" charset="0"/>
            </a:endParaRPr>
          </a:p>
          <a:p>
            <a:pPr algn="ctr"/>
            <a:r>
              <a:rPr lang="en-US" sz="1600" dirty="0" smtClean="0">
                <a:solidFill>
                  <a:srgbClr val="FFFF00"/>
                </a:solidFill>
                <a:latin typeface="Britannic Bold" pitchFamily="34" charset="0"/>
              </a:rPr>
              <a:t>(</a:t>
            </a:r>
            <a:r>
              <a:rPr lang="en-US" sz="1600" dirty="0" err="1" smtClean="0">
                <a:solidFill>
                  <a:srgbClr val="FFFF00"/>
                </a:solidFill>
                <a:latin typeface="Britannic Bold" pitchFamily="34" charset="0"/>
              </a:rPr>
              <a:t>Atwi</a:t>
            </a:r>
            <a:r>
              <a:rPr lang="en-US" sz="1600" dirty="0" smtClean="0">
                <a:solidFill>
                  <a:srgbClr val="FFFF00"/>
                </a:solidFill>
                <a:latin typeface="Britannic Bold" pitchFamily="34" charset="0"/>
              </a:rPr>
              <a:t> </a:t>
            </a:r>
            <a:r>
              <a:rPr lang="en-US" sz="1600" dirty="0" err="1" smtClean="0">
                <a:solidFill>
                  <a:srgbClr val="FFFF00"/>
                </a:solidFill>
                <a:latin typeface="Britannic Bold" pitchFamily="34" charset="0"/>
              </a:rPr>
              <a:t>Suparman</a:t>
            </a:r>
            <a:r>
              <a:rPr lang="en-US" sz="1600" dirty="0" smtClean="0">
                <a:solidFill>
                  <a:srgbClr val="FFFF00"/>
                </a:solidFill>
                <a:latin typeface="Britannic Bold" pitchFamily="34" charset="0"/>
              </a:rPr>
              <a:t>, 201</a:t>
            </a:r>
            <a:r>
              <a:rPr lang="id-ID" sz="1600" dirty="0" smtClean="0">
                <a:solidFill>
                  <a:srgbClr val="FFFF00"/>
                </a:solidFill>
                <a:latin typeface="Britannic Bold" pitchFamily="34" charset="0"/>
              </a:rPr>
              <a:t>3</a:t>
            </a:r>
            <a:r>
              <a:rPr lang="en-US" sz="1600" dirty="0" smtClean="0">
                <a:solidFill>
                  <a:srgbClr val="FFFF00"/>
                </a:solidFill>
                <a:latin typeface="Britannic Bold" pitchFamily="34" charset="0"/>
              </a:rPr>
              <a:t>)</a:t>
            </a:r>
            <a:endParaRPr lang="en-US" sz="1600" dirty="0">
              <a:solidFill>
                <a:srgbClr val="FFFF00"/>
              </a:solidFill>
              <a:latin typeface="Britannic Bold" pitchFamily="34" charset="0"/>
            </a:endParaRPr>
          </a:p>
        </p:txBody>
      </p:sp>
      <p:sp>
        <p:nvSpPr>
          <p:cNvPr id="2087" name="Text Box 39"/>
          <p:cNvSpPr txBox="1">
            <a:spLocks noChangeArrowheads="1"/>
          </p:cNvSpPr>
          <p:nvPr/>
        </p:nvSpPr>
        <p:spPr bwMode="auto">
          <a:xfrm>
            <a:off x="285720" y="2357430"/>
            <a:ext cx="3071834" cy="714380"/>
          </a:xfrm>
          <a:prstGeom prst="rect">
            <a:avLst/>
          </a:prstGeom>
          <a:ln>
            <a:solidFill>
              <a:srgbClr val="FF0000"/>
            </a:solidFill>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11.    </a:t>
            </a:r>
            <a:r>
              <a:rPr kumimoji="0" lang="id-ID"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Menyusun</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rencana</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penelitian</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pendidikan</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dalam</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bidang</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yang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menjadi</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minat</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Anda</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endParaRPr kumimoji="0" lang="en-US" sz="1300"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86" name="Text Box 38"/>
          <p:cNvSpPr txBox="1">
            <a:spLocks noChangeArrowheads="1"/>
          </p:cNvSpPr>
          <p:nvPr/>
        </p:nvSpPr>
        <p:spPr bwMode="auto">
          <a:xfrm>
            <a:off x="6715140" y="2357430"/>
            <a:ext cx="2357454" cy="714380"/>
          </a:xfrm>
          <a:prstGeom prst="rect">
            <a:avLst/>
          </a:prstGeom>
          <a:ln>
            <a:solidFill>
              <a:srgbClr val="FF0000"/>
            </a:solidFill>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2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1</a:t>
            </a:r>
            <a:r>
              <a:rPr kumimoji="0" lang="id-ID" sz="12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3.</a:t>
            </a:r>
            <a:r>
              <a:rPr kumimoji="0" lang="en-US" sz="12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lang="id-ID" sz="1300" dirty="0" smtClean="0">
                <a:solidFill>
                  <a:schemeClr val="bg1"/>
                </a:solidFill>
                <a:latin typeface="Britannic Bold" pitchFamily="34" charset="0"/>
                <a:ea typeface="Calibri" pitchFamily="34" charset="0"/>
                <a:cs typeface="Cordia New" pitchFamily="34" charset="-34"/>
              </a:rPr>
              <a:t>Menulis </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laporan</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penelitian</a:t>
            </a:r>
            <a:r>
              <a:rPr kumimoji="0" lang="en-US" sz="1300" i="0" u="none" strike="noStrike" cap="none" normalizeH="0" baseline="0" dirty="0" smtClean="0">
                <a:ln>
                  <a:noFill/>
                </a:ln>
                <a:solidFill>
                  <a:schemeClr val="bg1"/>
                </a:solidFill>
                <a:effectLst/>
                <a:latin typeface="Britannic Bold" pitchFamily="34" charset="0"/>
                <a:ea typeface="Calibri" pitchFamily="34" charset="0"/>
                <a:cs typeface="Cordia New" pitchFamily="34" charset="-34"/>
              </a:rPr>
              <a:t> </a:t>
            </a:r>
            <a:r>
              <a:rPr kumimoji="0" lang="en-US" sz="1300" i="0" u="none" strike="noStrike" cap="none" normalizeH="0" baseline="0" dirty="0" err="1" smtClean="0">
                <a:ln>
                  <a:noFill/>
                </a:ln>
                <a:solidFill>
                  <a:schemeClr val="bg1"/>
                </a:solidFill>
                <a:effectLst/>
                <a:latin typeface="Britannic Bold" pitchFamily="34" charset="0"/>
                <a:ea typeface="Calibri" pitchFamily="34" charset="0"/>
                <a:cs typeface="Cordia New" pitchFamily="34" charset="-34"/>
              </a:rPr>
              <a:t>pendidikan</a:t>
            </a:r>
            <a:endParaRPr kumimoji="0" lang="en-US" sz="1300"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85" name="Text Box 37"/>
          <p:cNvSpPr txBox="1">
            <a:spLocks noChangeArrowheads="1"/>
          </p:cNvSpPr>
          <p:nvPr/>
        </p:nvSpPr>
        <p:spPr bwMode="auto">
          <a:xfrm>
            <a:off x="6935803" y="5486422"/>
            <a:ext cx="1565287" cy="1085850"/>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ritannic Bold" pitchFamily="34" charset="0"/>
              <a:cs typeface="Arial" pitchFamily="34" charset="0"/>
            </a:endParaRPr>
          </a:p>
        </p:txBody>
      </p:sp>
      <p:sp>
        <p:nvSpPr>
          <p:cNvPr id="2084" name="Text Box 36"/>
          <p:cNvSpPr txBox="1">
            <a:spLocks noChangeArrowheads="1"/>
          </p:cNvSpPr>
          <p:nvPr/>
        </p:nvSpPr>
        <p:spPr bwMode="auto">
          <a:xfrm>
            <a:off x="6215074" y="3643314"/>
            <a:ext cx="1409703" cy="1285884"/>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83" name="Text Box 35"/>
          <p:cNvSpPr txBox="1">
            <a:spLocks noChangeArrowheads="1"/>
          </p:cNvSpPr>
          <p:nvPr/>
        </p:nvSpPr>
        <p:spPr bwMode="auto">
          <a:xfrm>
            <a:off x="357158" y="5467372"/>
            <a:ext cx="1627237" cy="1176338"/>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ritannic Bold" pitchFamily="34" charset="0"/>
              <a:cs typeface="Arial" pitchFamily="34" charset="0"/>
            </a:endParaRPr>
          </a:p>
        </p:txBody>
      </p:sp>
      <p:sp>
        <p:nvSpPr>
          <p:cNvPr id="2082" name="Text Box 34"/>
          <p:cNvSpPr txBox="1">
            <a:spLocks noChangeArrowheads="1"/>
          </p:cNvSpPr>
          <p:nvPr/>
        </p:nvSpPr>
        <p:spPr bwMode="auto">
          <a:xfrm>
            <a:off x="2500298" y="5467372"/>
            <a:ext cx="1500198" cy="1176338"/>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ritannic Bold" pitchFamily="34" charset="0"/>
              <a:cs typeface="Arial" pitchFamily="34" charset="0"/>
            </a:endParaRPr>
          </a:p>
        </p:txBody>
      </p:sp>
      <p:sp>
        <p:nvSpPr>
          <p:cNvPr id="2081" name="Text Box 33"/>
          <p:cNvSpPr txBox="1">
            <a:spLocks noChangeArrowheads="1"/>
          </p:cNvSpPr>
          <p:nvPr/>
        </p:nvSpPr>
        <p:spPr bwMode="auto">
          <a:xfrm>
            <a:off x="4643438" y="5467372"/>
            <a:ext cx="1714512" cy="1176338"/>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ritannic Bold" pitchFamily="34" charset="0"/>
              <a:cs typeface="Arial" pitchFamily="34" charset="0"/>
            </a:endParaRPr>
          </a:p>
        </p:txBody>
      </p:sp>
      <p:sp>
        <p:nvSpPr>
          <p:cNvPr id="2080" name="Text Box 32"/>
          <p:cNvSpPr txBox="1">
            <a:spLocks noChangeArrowheads="1"/>
          </p:cNvSpPr>
          <p:nvPr/>
        </p:nvSpPr>
        <p:spPr bwMode="auto">
          <a:xfrm>
            <a:off x="4572000" y="3643314"/>
            <a:ext cx="1500198" cy="1285884"/>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75" name="AutoShape 27"/>
          <p:cNvSpPr>
            <a:spLocks noChangeShapeType="1"/>
          </p:cNvSpPr>
          <p:nvPr/>
        </p:nvSpPr>
        <p:spPr bwMode="auto">
          <a:xfrm>
            <a:off x="5143504" y="5287985"/>
            <a:ext cx="0" cy="179387"/>
          </a:xfrm>
          <a:prstGeom prst="straightConnector1">
            <a:avLst/>
          </a:prstGeom>
          <a:ln>
            <a:solidFill>
              <a:srgbClr val="FFFF00"/>
            </a:solidFill>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latin typeface="Britannic Bold" pitchFamily="34" charset="0"/>
            </a:endParaRPr>
          </a:p>
        </p:txBody>
      </p:sp>
      <p:sp>
        <p:nvSpPr>
          <p:cNvPr id="2068" name="Text Box 20"/>
          <p:cNvSpPr txBox="1">
            <a:spLocks noChangeArrowheads="1"/>
          </p:cNvSpPr>
          <p:nvPr/>
        </p:nvSpPr>
        <p:spPr bwMode="auto">
          <a:xfrm>
            <a:off x="71406" y="3643314"/>
            <a:ext cx="1571636" cy="1214446"/>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177800" marR="0" lvl="0" indent="-17780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67" name="Text Box 19"/>
          <p:cNvSpPr txBox="1">
            <a:spLocks noChangeArrowheads="1"/>
          </p:cNvSpPr>
          <p:nvPr/>
        </p:nvSpPr>
        <p:spPr bwMode="auto">
          <a:xfrm>
            <a:off x="1714480" y="3643314"/>
            <a:ext cx="1357322" cy="1285884"/>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177800" marR="0" lvl="0" indent="-17780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60" name="Text Box 12"/>
          <p:cNvSpPr txBox="1">
            <a:spLocks noChangeArrowheads="1"/>
          </p:cNvSpPr>
          <p:nvPr/>
        </p:nvSpPr>
        <p:spPr bwMode="auto">
          <a:xfrm>
            <a:off x="7715272" y="3643314"/>
            <a:ext cx="1357322" cy="1285884"/>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ritannic Bold" pitchFamily="34" charset="0"/>
              <a:cs typeface="Arial" pitchFamily="34" charset="0"/>
            </a:endParaRPr>
          </a:p>
        </p:txBody>
      </p:sp>
      <p:sp>
        <p:nvSpPr>
          <p:cNvPr id="2059" name="Text Box 11"/>
          <p:cNvSpPr txBox="1">
            <a:spLocks noChangeArrowheads="1"/>
          </p:cNvSpPr>
          <p:nvPr/>
        </p:nvSpPr>
        <p:spPr bwMode="auto">
          <a:xfrm>
            <a:off x="3214678" y="3643314"/>
            <a:ext cx="1214446" cy="1285884"/>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Britannic Bold" pitchFamily="34" charset="0"/>
              <a:cs typeface="Arial" pitchFamily="34" charset="0"/>
            </a:endParaRPr>
          </a:p>
        </p:txBody>
      </p:sp>
      <p:sp>
        <p:nvSpPr>
          <p:cNvPr id="2051" name="AutoShape 3"/>
          <p:cNvSpPr>
            <a:spLocks noChangeShapeType="1"/>
          </p:cNvSpPr>
          <p:nvPr/>
        </p:nvSpPr>
        <p:spPr bwMode="auto">
          <a:xfrm>
            <a:off x="5000628" y="4965722"/>
            <a:ext cx="0" cy="180975"/>
          </a:xfrm>
          <a:prstGeom prst="straightConnector1">
            <a:avLst/>
          </a:prstGeom>
          <a:ln>
            <a:solidFill>
              <a:srgbClr val="FFFF00"/>
            </a:solidFill>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latin typeface="Britannic Bold" pitchFamily="34" charset="0"/>
            </a:endParaRPr>
          </a:p>
        </p:txBody>
      </p:sp>
      <p:sp>
        <p:nvSpPr>
          <p:cNvPr id="2088" name="Rectangle 40"/>
          <p:cNvSpPr>
            <a:spLocks noChangeArrowheads="1"/>
          </p:cNvSpPr>
          <p:nvPr/>
        </p:nvSpPr>
        <p:spPr bwMode="auto">
          <a:xfrm>
            <a:off x="285720" y="0"/>
            <a:ext cx="88582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1" name="Rectangle 5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2101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3"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4" name="Rectangle 5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2" name="Straight Connector 51"/>
          <p:cNvCxnSpPr/>
          <p:nvPr/>
        </p:nvCxnSpPr>
        <p:spPr bwMode="auto">
          <a:xfrm rot="5400000">
            <a:off x="822299"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928662" y="3429000"/>
            <a:ext cx="7500990"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rot="5400000">
            <a:off x="2251059"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rot="5400000">
            <a:off x="3608381"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2" name="TextBox 61"/>
          <p:cNvSpPr txBox="1"/>
          <p:nvPr/>
        </p:nvSpPr>
        <p:spPr>
          <a:xfrm>
            <a:off x="1643042" y="3643314"/>
            <a:ext cx="1428760" cy="1308050"/>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9.Mengaplikasi-</a:t>
            </a:r>
          </a:p>
          <a:p>
            <a:pPr lvl="0" algn="ctr"/>
            <a:r>
              <a:rPr lang="en-US" sz="1300" dirty="0" err="1" smtClean="0">
                <a:solidFill>
                  <a:schemeClr val="bg1"/>
                </a:solidFill>
                <a:latin typeface="Britannic Bold" pitchFamily="34" charset="0"/>
                <a:ea typeface="Calibri" pitchFamily="34" charset="0"/>
                <a:cs typeface="Cordia New" pitchFamily="34" charset="-34"/>
              </a:rPr>
              <a:t>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prosedur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surve</a:t>
            </a:r>
            <a:r>
              <a:rPr lang="en-US" sz="1400" dirty="0" err="1" smtClean="0">
                <a:solidFill>
                  <a:schemeClr val="bg1"/>
                </a:solidFill>
                <a:latin typeface="Britannic Bold" pitchFamily="34" charset="0"/>
                <a:ea typeface="Calibri" pitchFamily="34" charset="0"/>
                <a:cs typeface="Cordia New" pitchFamily="34" charset="-34"/>
              </a:rPr>
              <a:t>i</a:t>
            </a:r>
            <a:endParaRPr lang="en-US" sz="1400" dirty="0" smtClean="0">
              <a:solidFill>
                <a:schemeClr val="bg1"/>
              </a:solidFill>
              <a:latin typeface="Britannic Bold" pitchFamily="34" charset="0"/>
              <a:cs typeface="Arial" pitchFamily="34" charset="0"/>
            </a:endParaRPr>
          </a:p>
        </p:txBody>
      </p:sp>
      <p:sp>
        <p:nvSpPr>
          <p:cNvPr id="63" name="TextBox 62"/>
          <p:cNvSpPr txBox="1"/>
          <p:nvPr/>
        </p:nvSpPr>
        <p:spPr>
          <a:xfrm>
            <a:off x="-32" y="3693715"/>
            <a:ext cx="1714512" cy="1092607"/>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8. M</a:t>
            </a:r>
            <a:r>
              <a:rPr lang="id-ID" sz="1300" dirty="0" smtClean="0">
                <a:solidFill>
                  <a:schemeClr val="bg1"/>
                </a:solidFill>
                <a:latin typeface="Britannic Bold" pitchFamily="34" charset="0"/>
                <a:ea typeface="Calibri" pitchFamily="34" charset="0"/>
                <a:cs typeface="Cordia New" pitchFamily="34" charset="-34"/>
              </a:rPr>
              <a:t>engaplikasikan konsep dan pro-sedur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ekperimental</a:t>
            </a:r>
            <a:endParaRPr lang="en-US" sz="1300" dirty="0" smtClean="0">
              <a:solidFill>
                <a:schemeClr val="bg1"/>
              </a:solidFill>
              <a:latin typeface="Britannic Bold" pitchFamily="34" charset="0"/>
              <a:cs typeface="Arial" pitchFamily="34" charset="0"/>
            </a:endParaRPr>
          </a:p>
        </p:txBody>
      </p:sp>
      <p:sp>
        <p:nvSpPr>
          <p:cNvPr id="64" name="TextBox 63"/>
          <p:cNvSpPr txBox="1"/>
          <p:nvPr/>
        </p:nvSpPr>
        <p:spPr>
          <a:xfrm>
            <a:off x="3143240" y="3714752"/>
            <a:ext cx="1357322" cy="1092607"/>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10.Mengaplika</a:t>
            </a:r>
            <a:r>
              <a:rPr lang="id-ID" sz="1300" dirty="0" smtClean="0">
                <a:solidFill>
                  <a:schemeClr val="bg1"/>
                </a:solidFill>
                <a:latin typeface="Britannic Bold" pitchFamily="34" charset="0"/>
                <a:ea typeface="Calibri" pitchFamily="34" charset="0"/>
                <a:cs typeface="Cordia New" pitchFamily="34" charset="-34"/>
              </a:rPr>
              <a:t>-</a:t>
            </a:r>
            <a:r>
              <a:rPr lang="en-US" sz="1300" dirty="0" err="1" smtClean="0">
                <a:solidFill>
                  <a:schemeClr val="bg1"/>
                </a:solidFill>
                <a:latin typeface="Britannic Bold" pitchFamily="34" charset="0"/>
                <a:ea typeface="Calibri" pitchFamily="34" charset="0"/>
                <a:cs typeface="Cordia New" pitchFamily="34" charset="-34"/>
              </a:rPr>
              <a:t>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a:t>
            </a:r>
            <a:r>
              <a:rPr lang="id-ID" sz="1300" dirty="0" smtClean="0">
                <a:solidFill>
                  <a:schemeClr val="bg1"/>
                </a:solidFill>
                <a:latin typeface="Britannic Bold" pitchFamily="34" charset="0"/>
                <a:ea typeface="Calibri" pitchFamily="34" charset="0"/>
                <a:cs typeface="Cordia New" pitchFamily="34" charset="-34"/>
              </a:rPr>
              <a:t>prosedur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Korelasional</a:t>
            </a:r>
            <a:endParaRPr lang="en-US" sz="1300" dirty="0" smtClean="0">
              <a:solidFill>
                <a:schemeClr val="bg1"/>
              </a:solidFill>
              <a:latin typeface="Britannic Bold" pitchFamily="34" charset="0"/>
              <a:cs typeface="Arial" pitchFamily="34" charset="0"/>
            </a:endParaRPr>
          </a:p>
        </p:txBody>
      </p:sp>
      <p:sp>
        <p:nvSpPr>
          <p:cNvPr id="65" name="TextBox 64"/>
          <p:cNvSpPr txBox="1"/>
          <p:nvPr/>
        </p:nvSpPr>
        <p:spPr>
          <a:xfrm>
            <a:off x="4500562" y="3643314"/>
            <a:ext cx="1571636" cy="1292662"/>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5.Men</a:t>
            </a:r>
            <a:r>
              <a:rPr lang="id-ID" sz="1300" dirty="0" smtClean="0">
                <a:solidFill>
                  <a:schemeClr val="bg1"/>
                </a:solidFill>
                <a:latin typeface="Britannic Bold" pitchFamily="34" charset="0"/>
                <a:ea typeface="Calibri" pitchFamily="34" charset="0"/>
                <a:cs typeface="Cordia New" pitchFamily="34" charset="-34"/>
              </a:rPr>
              <a:t>gaplikasikan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prosedur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tindakan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dalam</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bidang</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cs typeface="Arial" pitchFamily="34" charset="0"/>
            </a:endParaRPr>
          </a:p>
        </p:txBody>
      </p:sp>
      <p:sp>
        <p:nvSpPr>
          <p:cNvPr id="66" name="TextBox 65"/>
          <p:cNvSpPr txBox="1"/>
          <p:nvPr/>
        </p:nvSpPr>
        <p:spPr>
          <a:xfrm>
            <a:off x="6072198" y="3735505"/>
            <a:ext cx="1643074" cy="1107996"/>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6. </a:t>
            </a:r>
            <a:r>
              <a:rPr lang="en-US" sz="1300" dirty="0" err="1" smtClean="0">
                <a:solidFill>
                  <a:schemeClr val="bg1"/>
                </a:solidFill>
                <a:latin typeface="Britannic Bold" pitchFamily="34" charset="0"/>
                <a:ea typeface="Calibri" pitchFamily="34" charset="0"/>
                <a:cs typeface="Cordia New" pitchFamily="34" charset="-34"/>
              </a:rPr>
              <a:t>Mengaplikasi</a:t>
            </a:r>
            <a:r>
              <a:rPr lang="id-ID" sz="1300" dirty="0" smtClean="0">
                <a:solidFill>
                  <a:schemeClr val="bg1"/>
                </a:solidFill>
                <a:latin typeface="Britannic Bold" pitchFamily="34" charset="0"/>
                <a:ea typeface="Calibri" pitchFamily="34" charset="0"/>
                <a:cs typeface="Cordia New" pitchFamily="34" charset="-34"/>
              </a:rPr>
              <a:t>-</a:t>
            </a:r>
            <a:r>
              <a:rPr lang="en-US" sz="1300" dirty="0" err="1" smtClean="0">
                <a:solidFill>
                  <a:schemeClr val="bg1"/>
                </a:solidFill>
                <a:latin typeface="Britannic Bold" pitchFamily="34" charset="0"/>
                <a:ea typeface="Calibri" pitchFamily="34" charset="0"/>
                <a:cs typeface="Cordia New" pitchFamily="34" charset="-34"/>
              </a:rPr>
              <a:t>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pro</a:t>
            </a:r>
            <a:r>
              <a:rPr lang="id-ID" sz="1300" dirty="0" smtClean="0">
                <a:solidFill>
                  <a:schemeClr val="bg1"/>
                </a:solidFill>
                <a:latin typeface="Britannic Bold" pitchFamily="34" charset="0"/>
                <a:ea typeface="Calibri" pitchFamily="34" charset="0"/>
                <a:cs typeface="Cordia New" pitchFamily="34" charset="-34"/>
              </a:rPr>
              <a:t>-</a:t>
            </a:r>
            <a:r>
              <a:rPr lang="en-US" sz="1300" dirty="0" err="1" smtClean="0">
                <a:solidFill>
                  <a:schemeClr val="bg1"/>
                </a:solidFill>
                <a:latin typeface="Britannic Bold" pitchFamily="34" charset="0"/>
                <a:ea typeface="Calibri" pitchFamily="34" charset="0"/>
                <a:cs typeface="Cordia New" pitchFamily="34" charset="-34"/>
              </a:rPr>
              <a:t>sedur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endParaRPr lang="id-ID" sz="1300" dirty="0" smtClean="0">
              <a:solidFill>
                <a:schemeClr val="bg1"/>
              </a:solidFill>
              <a:latin typeface="Britannic Bold" pitchFamily="34" charset="0"/>
              <a:ea typeface="Calibri" pitchFamily="34" charset="0"/>
              <a:cs typeface="Cordia New" pitchFamily="34" charset="-34"/>
            </a:endParaRPr>
          </a:p>
          <a:p>
            <a:pPr lvl="0" algn="ctr"/>
            <a:r>
              <a:rPr lang="en-US" sz="1300" dirty="0" err="1" smtClean="0">
                <a:solidFill>
                  <a:schemeClr val="bg1"/>
                </a:solidFill>
                <a:latin typeface="Britannic Bold" pitchFamily="34" charset="0"/>
                <a:ea typeface="Calibri" pitchFamily="34" charset="0"/>
                <a:cs typeface="Cordia New" pitchFamily="34" charset="-34"/>
              </a:rPr>
              <a:t>tindakan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kel</a:t>
            </a:r>
            <a:r>
              <a:rPr lang="en-US" sz="1400" dirty="0" err="1" smtClean="0">
                <a:solidFill>
                  <a:schemeClr val="bg1"/>
                </a:solidFill>
                <a:latin typeface="Britannic Bold" pitchFamily="34" charset="0"/>
                <a:ea typeface="Calibri" pitchFamily="34" charset="0"/>
                <a:cs typeface="Cordia New" pitchFamily="34" charset="-34"/>
              </a:rPr>
              <a:t>as</a:t>
            </a:r>
            <a:endParaRPr lang="en-US" sz="1400" dirty="0" smtClean="0">
              <a:solidFill>
                <a:schemeClr val="bg1"/>
              </a:solidFill>
              <a:latin typeface="Britannic Bold" pitchFamily="34" charset="0"/>
              <a:cs typeface="Arial" pitchFamily="34" charset="0"/>
            </a:endParaRPr>
          </a:p>
        </p:txBody>
      </p:sp>
      <p:sp>
        <p:nvSpPr>
          <p:cNvPr id="67" name="TextBox 66"/>
          <p:cNvSpPr txBox="1"/>
          <p:nvPr/>
        </p:nvSpPr>
        <p:spPr>
          <a:xfrm>
            <a:off x="285720" y="5608282"/>
            <a:ext cx="1643074" cy="892552"/>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1. </a:t>
            </a:r>
            <a:r>
              <a:rPr lang="en-US" sz="1300" dirty="0" err="1" smtClean="0">
                <a:solidFill>
                  <a:schemeClr val="bg1"/>
                </a:solidFill>
                <a:latin typeface="Britannic Bold" pitchFamily="34" charset="0"/>
                <a:ea typeface="Calibri" pitchFamily="34" charset="0"/>
                <a:cs typeface="Cordia New" pitchFamily="34" charset="-34"/>
              </a:rPr>
              <a:t>Mendeskripsikan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dasar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cs typeface="Arial" pitchFamily="34" charset="0"/>
            </a:endParaRPr>
          </a:p>
        </p:txBody>
      </p:sp>
      <p:sp>
        <p:nvSpPr>
          <p:cNvPr id="68" name="TextBox 67"/>
          <p:cNvSpPr txBox="1"/>
          <p:nvPr/>
        </p:nvSpPr>
        <p:spPr>
          <a:xfrm>
            <a:off x="2428860" y="5500702"/>
            <a:ext cx="1643074" cy="1092607"/>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2. </a:t>
            </a:r>
            <a:r>
              <a:rPr lang="en-US" sz="1300" dirty="0" err="1" smtClean="0">
                <a:solidFill>
                  <a:schemeClr val="bg1"/>
                </a:solidFill>
                <a:latin typeface="Britannic Bold" pitchFamily="34" charset="0"/>
                <a:ea typeface="Calibri" pitchFamily="34" charset="0"/>
                <a:cs typeface="Cordia New" pitchFamily="34" charset="-34"/>
              </a:rPr>
              <a:t>Mendeskripsikan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prinsip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dasar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metode</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kuantitatif</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dalam</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cs typeface="Arial" pitchFamily="34" charset="0"/>
            </a:endParaRPr>
          </a:p>
        </p:txBody>
      </p:sp>
      <p:sp>
        <p:nvSpPr>
          <p:cNvPr id="69" name="TextBox 68"/>
          <p:cNvSpPr txBox="1"/>
          <p:nvPr/>
        </p:nvSpPr>
        <p:spPr>
          <a:xfrm>
            <a:off x="4572000" y="5608282"/>
            <a:ext cx="1785950" cy="892552"/>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3.  </a:t>
            </a:r>
            <a:r>
              <a:rPr lang="en-US" sz="1300" dirty="0" err="1" smtClean="0">
                <a:solidFill>
                  <a:schemeClr val="bg1"/>
                </a:solidFill>
                <a:latin typeface="Britannic Bold" pitchFamily="34" charset="0"/>
                <a:ea typeface="Calibri" pitchFamily="34" charset="0"/>
                <a:cs typeface="Cordia New" pitchFamily="34" charset="-34"/>
              </a:rPr>
              <a:t>Mendeskripsikan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prinsip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dasar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metode</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kualitatif</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dalam</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cs typeface="Arial" pitchFamily="34" charset="0"/>
            </a:endParaRPr>
          </a:p>
        </p:txBody>
      </p:sp>
      <p:sp>
        <p:nvSpPr>
          <p:cNvPr id="70" name="TextBox 69"/>
          <p:cNvSpPr txBox="1"/>
          <p:nvPr/>
        </p:nvSpPr>
        <p:spPr>
          <a:xfrm>
            <a:off x="6858016" y="5479665"/>
            <a:ext cx="1714512" cy="1092607"/>
          </a:xfrm>
          <a:prstGeom prst="rect">
            <a:avLst/>
          </a:prstGeom>
          <a:noFill/>
        </p:spPr>
        <p:txBody>
          <a:bodyPr wrap="square" rtlCol="0">
            <a:spAutoFit/>
          </a:bodyPr>
          <a:lstStyle/>
          <a:p>
            <a:pPr lvl="0" algn="ctr"/>
            <a:r>
              <a:rPr lang="en-US" sz="1300" dirty="0" smtClean="0">
                <a:solidFill>
                  <a:schemeClr val="bg1"/>
                </a:solidFill>
                <a:latin typeface="Britannic Bold" pitchFamily="34" charset="0"/>
                <a:ea typeface="Calibri" pitchFamily="34" charset="0"/>
                <a:cs typeface="Cordia New" pitchFamily="34" charset="-34"/>
              </a:rPr>
              <a:t>4. </a:t>
            </a:r>
            <a:r>
              <a:rPr lang="en-US" sz="1300" dirty="0" err="1" smtClean="0">
                <a:solidFill>
                  <a:schemeClr val="bg1"/>
                </a:solidFill>
                <a:latin typeface="Britannic Bold" pitchFamily="34" charset="0"/>
                <a:ea typeface="Calibri" pitchFamily="34" charset="0"/>
                <a:cs typeface="Cordia New" pitchFamily="34" charset="-34"/>
              </a:rPr>
              <a:t>Mendeskripsikan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id-ID"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dasar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metode</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campuran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dalam</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cs typeface="Arial" pitchFamily="34" charset="0"/>
            </a:endParaRPr>
          </a:p>
        </p:txBody>
      </p:sp>
      <p:sp>
        <p:nvSpPr>
          <p:cNvPr id="71" name="TextBox 70"/>
          <p:cNvSpPr txBox="1"/>
          <p:nvPr/>
        </p:nvSpPr>
        <p:spPr>
          <a:xfrm>
            <a:off x="7643834" y="3636536"/>
            <a:ext cx="1500166" cy="1292662"/>
          </a:xfrm>
          <a:prstGeom prst="rect">
            <a:avLst/>
          </a:prstGeom>
          <a:noFill/>
        </p:spPr>
        <p:txBody>
          <a:bodyPr wrap="square" rtlCol="0">
            <a:spAutoFit/>
          </a:bodyPr>
          <a:lstStyle/>
          <a:p>
            <a:pPr marL="177800" lvl="0" indent="-177800" algn="ctr">
              <a:buAutoNum type="arabicPeriod" startAt="7"/>
            </a:pPr>
            <a:r>
              <a:rPr lang="en-US" sz="1300" dirty="0" err="1" smtClean="0">
                <a:solidFill>
                  <a:schemeClr val="bg1"/>
                </a:solidFill>
                <a:latin typeface="Britannic Bold" pitchFamily="34" charset="0"/>
                <a:ea typeface="Calibri" pitchFamily="34" charset="0"/>
                <a:cs typeface="Cordia New" pitchFamily="34" charset="-34"/>
              </a:rPr>
              <a:t>Mengaplikasi</a:t>
            </a:r>
            <a:r>
              <a:rPr lang="en-US" sz="1300" dirty="0" smtClean="0">
                <a:solidFill>
                  <a:schemeClr val="bg1"/>
                </a:solidFill>
                <a:latin typeface="Britannic Bold" pitchFamily="34" charset="0"/>
                <a:ea typeface="Calibri" pitchFamily="34" charset="0"/>
                <a:cs typeface="Cordia New" pitchFamily="34" charset="-34"/>
              </a:rPr>
              <a:t>- </a:t>
            </a:r>
          </a:p>
          <a:p>
            <a:pPr lvl="0" algn="ctr"/>
            <a:r>
              <a:rPr lang="en-US" sz="1300" dirty="0" err="1" smtClean="0">
                <a:solidFill>
                  <a:schemeClr val="bg1"/>
                </a:solidFill>
                <a:latin typeface="Britannic Bold" pitchFamily="34" charset="0"/>
                <a:ea typeface="Calibri" pitchFamily="34" charset="0"/>
                <a:cs typeface="Cordia New" pitchFamily="34" charset="-34"/>
              </a:rPr>
              <a:t>kan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konsep</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prosedur</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penelitian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dan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pengembangan</a:t>
            </a:r>
            <a:r>
              <a:rPr lang="en-US" sz="1300" dirty="0" smtClean="0">
                <a:solidFill>
                  <a:schemeClr val="bg1"/>
                </a:solidFill>
                <a:latin typeface="Britannic Bold" pitchFamily="34" charset="0"/>
                <a:ea typeface="Calibri" pitchFamily="34" charset="0"/>
                <a:cs typeface="Cordia New" pitchFamily="34" charset="-34"/>
              </a:rPr>
              <a:t> </a:t>
            </a:r>
            <a:r>
              <a:rPr lang="en-US" sz="1300" dirty="0" err="1" smtClean="0">
                <a:solidFill>
                  <a:schemeClr val="bg1"/>
                </a:solidFill>
                <a:latin typeface="Britannic Bold" pitchFamily="34" charset="0"/>
                <a:ea typeface="Calibri" pitchFamily="34" charset="0"/>
                <a:cs typeface="Cordia New" pitchFamily="34" charset="-34"/>
              </a:rPr>
              <a:t>pendidikan</a:t>
            </a:r>
            <a:endParaRPr lang="en-US" sz="1300" dirty="0" smtClean="0">
              <a:solidFill>
                <a:schemeClr val="bg1"/>
              </a:solidFill>
              <a:latin typeface="Britannic Bold" pitchFamily="34" charset="0"/>
              <a:ea typeface="Calibri" pitchFamily="34" charset="0"/>
              <a:cs typeface="Cordia New" pitchFamily="34" charset="-34"/>
            </a:endParaRPr>
          </a:p>
        </p:txBody>
      </p:sp>
      <p:cxnSp>
        <p:nvCxnSpPr>
          <p:cNvPr id="75" name="Straight Connector 74"/>
          <p:cNvCxnSpPr/>
          <p:nvPr/>
        </p:nvCxnSpPr>
        <p:spPr bwMode="auto">
          <a:xfrm>
            <a:off x="5000628" y="5143512"/>
            <a:ext cx="342902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9" name="Straight Connector 78"/>
          <p:cNvCxnSpPr/>
          <p:nvPr/>
        </p:nvCxnSpPr>
        <p:spPr bwMode="auto">
          <a:xfrm>
            <a:off x="2143108" y="5286388"/>
            <a:ext cx="92869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1" name="Straight Connector 80"/>
          <p:cNvCxnSpPr/>
          <p:nvPr/>
        </p:nvCxnSpPr>
        <p:spPr bwMode="auto">
          <a:xfrm rot="5400000">
            <a:off x="1965704" y="5107396"/>
            <a:ext cx="356396"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9" name="Straight Connector 88"/>
          <p:cNvCxnSpPr/>
          <p:nvPr/>
        </p:nvCxnSpPr>
        <p:spPr bwMode="auto">
          <a:xfrm rot="5400000">
            <a:off x="3680216" y="5035958"/>
            <a:ext cx="213520"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bwMode="auto">
          <a:xfrm rot="10800000">
            <a:off x="785786" y="5143512"/>
            <a:ext cx="3000396"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bwMode="auto">
          <a:xfrm rot="5400000">
            <a:off x="644101" y="5000239"/>
            <a:ext cx="284958"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7" name="Straight Connector 96"/>
          <p:cNvCxnSpPr/>
          <p:nvPr/>
        </p:nvCxnSpPr>
        <p:spPr bwMode="auto">
          <a:xfrm rot="5400000">
            <a:off x="5178429"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8" name="Straight Connector 97"/>
          <p:cNvCxnSpPr/>
          <p:nvPr/>
        </p:nvCxnSpPr>
        <p:spPr bwMode="auto">
          <a:xfrm rot="5400000">
            <a:off x="6751653"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9" name="Straight Connector 98"/>
          <p:cNvCxnSpPr/>
          <p:nvPr/>
        </p:nvCxnSpPr>
        <p:spPr bwMode="auto">
          <a:xfrm rot="5400000">
            <a:off x="8323289" y="3535363"/>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01" name="Straight Arrow Connector 100"/>
          <p:cNvCxnSpPr>
            <a:endCxn id="2081" idx="1"/>
          </p:cNvCxnSpPr>
          <p:nvPr/>
        </p:nvCxnSpPr>
        <p:spPr bwMode="auto">
          <a:xfrm flipV="1">
            <a:off x="4000496" y="6055541"/>
            <a:ext cx="642942" cy="16665"/>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bwMode="auto">
          <a:xfrm>
            <a:off x="2000232" y="6070618"/>
            <a:ext cx="500066" cy="1588"/>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08" name="Straight Connector 107"/>
          <p:cNvCxnSpPr/>
          <p:nvPr/>
        </p:nvCxnSpPr>
        <p:spPr bwMode="auto">
          <a:xfrm rot="5400000">
            <a:off x="2963454" y="5393148"/>
            <a:ext cx="215108"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12" name="Straight Arrow Connector 111"/>
          <p:cNvCxnSpPr/>
          <p:nvPr/>
        </p:nvCxnSpPr>
        <p:spPr bwMode="auto">
          <a:xfrm rot="5400000" flipH="1" flipV="1">
            <a:off x="4607719" y="3250405"/>
            <a:ext cx="356396" cy="794"/>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116" name="Rectangle 115"/>
          <p:cNvSpPr/>
          <p:nvPr/>
        </p:nvSpPr>
        <p:spPr bwMode="auto">
          <a:xfrm>
            <a:off x="3071802" y="1071546"/>
            <a:ext cx="3643338" cy="1071570"/>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pPr algn="ctr"/>
            <a:endParaRPr lang="en-US">
              <a:latin typeface="Calibri" pitchFamily="34" charset="0"/>
              <a:cs typeface="Calibri" pitchFamily="34" charset="0"/>
            </a:endParaRPr>
          </a:p>
        </p:txBody>
      </p:sp>
      <p:sp>
        <p:nvSpPr>
          <p:cNvPr id="117" name="TextBox 116"/>
          <p:cNvSpPr txBox="1"/>
          <p:nvPr/>
        </p:nvSpPr>
        <p:spPr>
          <a:xfrm>
            <a:off x="3071802" y="1107688"/>
            <a:ext cx="3643338" cy="892552"/>
          </a:xfrm>
          <a:prstGeom prst="rect">
            <a:avLst/>
          </a:prstGeom>
          <a:noFill/>
        </p:spPr>
        <p:txBody>
          <a:bodyPr wrap="square" rtlCol="0">
            <a:spAutoFit/>
          </a:bodyPr>
          <a:lstStyle/>
          <a:p>
            <a:pPr algn="ctr"/>
            <a:r>
              <a:rPr lang="id-ID" sz="1300" dirty="0" smtClean="0">
                <a:solidFill>
                  <a:schemeClr val="bg1"/>
                </a:solidFill>
                <a:latin typeface="Britannic Bold" pitchFamily="34" charset="0"/>
              </a:rPr>
              <a:t>14.   </a:t>
            </a:r>
            <a:r>
              <a:rPr lang="en-US" sz="1300" dirty="0" err="1" smtClean="0">
                <a:solidFill>
                  <a:schemeClr val="bg1"/>
                </a:solidFill>
                <a:latin typeface="Britannic Bold" pitchFamily="34" charset="0"/>
              </a:rPr>
              <a:t>Tujuan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Matakuliah</a:t>
            </a:r>
            <a:endParaRPr lang="en-US" sz="1300" dirty="0" smtClean="0">
              <a:solidFill>
                <a:schemeClr val="bg1"/>
              </a:solidFill>
              <a:latin typeface="Britannic Bold" pitchFamily="34" charset="0"/>
            </a:endParaRPr>
          </a:p>
          <a:p>
            <a:pPr algn="ctr"/>
            <a:r>
              <a:rPr lang="en-US" sz="1300" dirty="0" err="1" smtClean="0">
                <a:solidFill>
                  <a:schemeClr val="bg1"/>
                </a:solidFill>
                <a:latin typeface="Britannic Bold" pitchFamily="34" charset="0"/>
              </a:rPr>
              <a:t>Pada</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akhir</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matakuliah</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Metode</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Penelitian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Pendidikan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Anda</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diharapkan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dapat</a:t>
            </a:r>
            <a:r>
              <a:rPr lang="en-US" sz="1300" dirty="0" smtClean="0">
                <a:solidFill>
                  <a:schemeClr val="bg1"/>
                </a:solidFill>
                <a:latin typeface="Britannic Bold" pitchFamily="34" charset="0"/>
              </a:rPr>
              <a:t> </a:t>
            </a:r>
            <a:r>
              <a:rPr lang="id-ID" sz="1300" dirty="0" smtClean="0">
                <a:solidFill>
                  <a:schemeClr val="bg1"/>
                </a:solidFill>
                <a:latin typeface="Britannic Bold" pitchFamily="34" charset="0"/>
              </a:rPr>
              <a:t>melakukan </a:t>
            </a:r>
            <a:r>
              <a:rPr lang="en-US" sz="1300" dirty="0" err="1" smtClean="0">
                <a:solidFill>
                  <a:schemeClr val="bg1"/>
                </a:solidFill>
                <a:latin typeface="Britannic Bold" pitchFamily="34" charset="0"/>
              </a:rPr>
              <a:t>Penelitian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Pendidikan</a:t>
            </a:r>
            <a:endParaRPr lang="en-US" sz="1300" dirty="0">
              <a:solidFill>
                <a:schemeClr val="bg1"/>
              </a:solidFill>
              <a:latin typeface="Britannic Bold" pitchFamily="34" charset="0"/>
            </a:endParaRPr>
          </a:p>
        </p:txBody>
      </p:sp>
      <p:cxnSp>
        <p:nvCxnSpPr>
          <p:cNvPr id="121" name="Straight Arrow Connector 120"/>
          <p:cNvCxnSpPr/>
          <p:nvPr/>
        </p:nvCxnSpPr>
        <p:spPr bwMode="auto">
          <a:xfrm rot="5400000" flipH="1" flipV="1">
            <a:off x="4751389" y="2249479"/>
            <a:ext cx="214314" cy="1588"/>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48" name="Straight Connector 147"/>
          <p:cNvCxnSpPr/>
          <p:nvPr/>
        </p:nvCxnSpPr>
        <p:spPr bwMode="auto">
          <a:xfrm rot="5400000" flipH="1" flipV="1">
            <a:off x="8323289" y="5036355"/>
            <a:ext cx="214314"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51" name="Straight Connector 150"/>
          <p:cNvCxnSpPr/>
          <p:nvPr/>
        </p:nvCxnSpPr>
        <p:spPr bwMode="auto">
          <a:xfrm>
            <a:off x="5143504" y="5286388"/>
            <a:ext cx="1785950" cy="1588"/>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53" name="Straight Connector 152"/>
          <p:cNvCxnSpPr/>
          <p:nvPr/>
        </p:nvCxnSpPr>
        <p:spPr bwMode="auto">
          <a:xfrm rot="5400000" flipH="1" flipV="1">
            <a:off x="6751653" y="5107793"/>
            <a:ext cx="356396" cy="794"/>
          </a:xfrm>
          <a:prstGeom prst="line">
            <a:avLst/>
          </a:prstGeom>
          <a:ln>
            <a:solidFill>
              <a:srgbClr val="FFFF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57" name="Straight Arrow Connector 156"/>
          <p:cNvCxnSpPr/>
          <p:nvPr/>
        </p:nvCxnSpPr>
        <p:spPr bwMode="auto">
          <a:xfrm>
            <a:off x="6357950" y="6070618"/>
            <a:ext cx="571504" cy="1588"/>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77" name="TextBox 76"/>
          <p:cNvSpPr txBox="1"/>
          <p:nvPr/>
        </p:nvSpPr>
        <p:spPr>
          <a:xfrm>
            <a:off x="0" y="642918"/>
            <a:ext cx="1785918" cy="461665"/>
          </a:xfrm>
          <a:prstGeom prst="rect">
            <a:avLst/>
          </a:prstGeom>
          <a:noFill/>
        </p:spPr>
        <p:txBody>
          <a:bodyPr wrap="square" rtlCol="0">
            <a:spAutoFit/>
          </a:bodyPr>
          <a:lstStyle/>
          <a:p>
            <a:r>
              <a:rPr lang="id-ID" sz="2400" b="1" dirty="0" smtClean="0">
                <a:solidFill>
                  <a:schemeClr val="bg1"/>
                </a:solidFill>
                <a:latin typeface="Britannic Bold" pitchFamily="34" charset="0"/>
                <a:cs typeface="Calibri" pitchFamily="34" charset="0"/>
              </a:rPr>
              <a:t>KOMBINASI</a:t>
            </a:r>
            <a:endParaRPr lang="id-ID" sz="2400" b="1" dirty="0">
              <a:solidFill>
                <a:schemeClr val="bg1"/>
              </a:solidFill>
              <a:latin typeface="Britannic Bold" pitchFamily="34" charset="0"/>
              <a:cs typeface="Calibri" pitchFamily="34" charset="0"/>
            </a:endParaRPr>
          </a:p>
        </p:txBody>
      </p:sp>
      <p:sp>
        <p:nvSpPr>
          <p:cNvPr id="58" name="Rectangle 57"/>
          <p:cNvSpPr/>
          <p:nvPr/>
        </p:nvSpPr>
        <p:spPr bwMode="auto">
          <a:xfrm>
            <a:off x="3643306" y="2357430"/>
            <a:ext cx="2857520" cy="714380"/>
          </a:xfrm>
          <a:prstGeom prst="rect">
            <a:avLst/>
          </a:prstGeom>
          <a:ln>
            <a:solidFill>
              <a:srgbClr val="FF0000"/>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pPr algn="ctr"/>
            <a:endParaRPr lang="en-US" dirty="0">
              <a:latin typeface="Britannic Bold" pitchFamily="34" charset="0"/>
              <a:cs typeface="Calibri" pitchFamily="34" charset="0"/>
            </a:endParaRPr>
          </a:p>
        </p:txBody>
      </p:sp>
      <p:sp>
        <p:nvSpPr>
          <p:cNvPr id="59" name="TextBox 58"/>
          <p:cNvSpPr txBox="1"/>
          <p:nvPr/>
        </p:nvSpPr>
        <p:spPr>
          <a:xfrm>
            <a:off x="3571868" y="2357430"/>
            <a:ext cx="2857520" cy="692497"/>
          </a:xfrm>
          <a:prstGeom prst="rect">
            <a:avLst/>
          </a:prstGeom>
          <a:noFill/>
        </p:spPr>
        <p:txBody>
          <a:bodyPr wrap="square" rtlCol="0">
            <a:spAutoFit/>
          </a:bodyPr>
          <a:lstStyle/>
          <a:p>
            <a:pPr algn="ctr"/>
            <a:r>
              <a:rPr lang="id-ID" sz="1300" dirty="0" smtClean="0">
                <a:solidFill>
                  <a:schemeClr val="bg1"/>
                </a:solidFill>
                <a:latin typeface="Britannic Bold" pitchFamily="34" charset="0"/>
              </a:rPr>
              <a:t>12.    Melakukan </a:t>
            </a:r>
            <a:r>
              <a:rPr lang="en-US" sz="1300" dirty="0" err="1" smtClean="0">
                <a:solidFill>
                  <a:schemeClr val="bg1"/>
                </a:solidFill>
                <a:latin typeface="Britannic Bold" pitchFamily="34" charset="0"/>
              </a:rPr>
              <a:t>Penelitian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Pendidikan</a:t>
            </a:r>
            <a:r>
              <a:rPr lang="id-ID" sz="1300" dirty="0" smtClean="0">
                <a:solidFill>
                  <a:schemeClr val="bg1"/>
                </a:solidFill>
                <a:latin typeface="Britannic Bold" pitchFamily="34" charset="0"/>
              </a:rPr>
              <a:t> </a:t>
            </a:r>
            <a:r>
              <a:rPr lang="en-US" sz="1300" dirty="0" smtClean="0">
                <a:solidFill>
                  <a:schemeClr val="bg1"/>
                </a:solidFill>
                <a:latin typeface="Britannic Bold" pitchFamily="34" charset="0"/>
              </a:rPr>
              <a:t>yang </a:t>
            </a:r>
            <a:r>
              <a:rPr lang="en-US" sz="1300" dirty="0" err="1" smtClean="0">
                <a:solidFill>
                  <a:schemeClr val="bg1"/>
                </a:solidFill>
                <a:latin typeface="Britannic Bold" pitchFamily="34" charset="0"/>
              </a:rPr>
              <a:t>sesuai</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dengan</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masalah</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atau</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topik</a:t>
            </a:r>
            <a:r>
              <a:rPr lang="en-US" sz="1300" dirty="0" smtClean="0">
                <a:solidFill>
                  <a:schemeClr val="bg1"/>
                </a:solidFill>
                <a:latin typeface="Britannic Bold" pitchFamily="34" charset="0"/>
              </a:rPr>
              <a:t> yang </a:t>
            </a:r>
            <a:r>
              <a:rPr lang="en-US" sz="1300" dirty="0" err="1" smtClean="0">
                <a:solidFill>
                  <a:schemeClr val="bg1"/>
                </a:solidFill>
                <a:latin typeface="Britannic Bold" pitchFamily="34" charset="0"/>
              </a:rPr>
              <a:t>Anda</a:t>
            </a:r>
            <a:r>
              <a:rPr lang="en-US" sz="1300" dirty="0" smtClean="0">
                <a:solidFill>
                  <a:schemeClr val="bg1"/>
                </a:solidFill>
                <a:latin typeface="Britannic Bold" pitchFamily="34" charset="0"/>
              </a:rPr>
              <a:t> </a:t>
            </a:r>
            <a:r>
              <a:rPr lang="en-US" sz="1300" dirty="0" err="1" smtClean="0">
                <a:solidFill>
                  <a:schemeClr val="bg1"/>
                </a:solidFill>
                <a:latin typeface="Britannic Bold" pitchFamily="34" charset="0"/>
              </a:rPr>
              <a:t>pilih</a:t>
            </a:r>
            <a:endParaRPr lang="id-ID" sz="1300" dirty="0">
              <a:solidFill>
                <a:schemeClr val="bg1"/>
              </a:solidFill>
              <a:latin typeface="Britannic Bold" pitchFamily="34" charset="0"/>
            </a:endParaRPr>
          </a:p>
        </p:txBody>
      </p:sp>
      <p:cxnSp>
        <p:nvCxnSpPr>
          <p:cNvPr id="73" name="Straight Arrow Connector 72"/>
          <p:cNvCxnSpPr>
            <a:stCxn id="2087" idx="3"/>
            <a:endCxn id="58" idx="1"/>
          </p:cNvCxnSpPr>
          <p:nvPr/>
        </p:nvCxnSpPr>
        <p:spPr bwMode="auto">
          <a:xfrm>
            <a:off x="3357554" y="2714620"/>
            <a:ext cx="285752" cy="1588"/>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80" name="Straight Arrow Connector 79"/>
          <p:cNvCxnSpPr>
            <a:endCxn id="2086" idx="1"/>
          </p:cNvCxnSpPr>
          <p:nvPr/>
        </p:nvCxnSpPr>
        <p:spPr bwMode="auto">
          <a:xfrm>
            <a:off x="6500826" y="2714620"/>
            <a:ext cx="214314" cy="1588"/>
          </a:xfrm>
          <a:prstGeom prst="straightConnector1">
            <a:avLst/>
          </a:prstGeom>
          <a:ln>
            <a:solidFill>
              <a:srgbClr val="FFFF00"/>
            </a:solidFill>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sndAc>
      <p:stSnd>
        <p:snd r:embed="rId2" name="camera.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3</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256906"/>
            <a:ext cx="8143932" cy="3600986"/>
          </a:xfrm>
          <a:prstGeom prst="rect">
            <a:avLst/>
          </a:prstGeom>
          <a:noFill/>
        </p:spPr>
        <p:txBody>
          <a:bodyPr wrap="square" rtlCol="0">
            <a:spAutoFit/>
          </a:bodyPr>
          <a:lstStyle/>
          <a:p>
            <a:pPr marL="630238" indent="-630238">
              <a:buBlip>
                <a:blip r:embed="rId3"/>
              </a:buBlip>
            </a:pPr>
            <a:r>
              <a:rPr lang="id-ID" sz="2800" dirty="0" smtClean="0">
                <a:latin typeface="Britannic Bold" pitchFamily="34" charset="0"/>
              </a:rPr>
              <a:t>Entering behavior adalah kompetensi yang sudah dikusai oleh peserta didik sebelum mengikuti mata pelajaran Anda</a:t>
            </a:r>
          </a:p>
          <a:p>
            <a:pPr marL="630238" indent="-630238"/>
            <a:endParaRPr lang="id-ID" sz="2800" dirty="0" smtClean="0">
              <a:latin typeface="Britannic Bold" pitchFamily="34" charset="0"/>
            </a:endParaRPr>
          </a:p>
          <a:p>
            <a:pPr marL="630238" indent="-630238">
              <a:buBlip>
                <a:blip r:embed="rId3"/>
              </a:buBlip>
            </a:pPr>
            <a:r>
              <a:rPr lang="id-ID" sz="2800" dirty="0" smtClean="0">
                <a:latin typeface="Britannic Bold" pitchFamily="34" charset="0"/>
              </a:rPr>
              <a:t>Entering behavior line adalah garis batas antara kompetensi yang sudah dikuasai dan kompetensi yang masih perlu diajarkan</a:t>
            </a:r>
          </a:p>
          <a:p>
            <a:endParaRPr lang="id-ID" sz="3200" dirty="0">
              <a:latin typeface="Tw Cen MT" pitchFamily="34" charset="0"/>
            </a:endParaRPr>
          </a:p>
        </p:txBody>
      </p:sp>
      <p:sp>
        <p:nvSpPr>
          <p:cNvPr id="4" name="Rectangle 8"/>
          <p:cNvSpPr>
            <a:spLocks noChangeArrowheads="1"/>
          </p:cNvSpPr>
          <p:nvPr/>
        </p:nvSpPr>
        <p:spPr bwMode="auto">
          <a:xfrm>
            <a:off x="6715140"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5" name="Rounded Rectangle 4"/>
          <p:cNvSpPr/>
          <p:nvPr/>
        </p:nvSpPr>
        <p:spPr bwMode="auto">
          <a:xfrm>
            <a:off x="1714480" y="357166"/>
            <a:ext cx="6715172" cy="857256"/>
          </a:xfrm>
          <a:prstGeom prst="roundRect">
            <a:avLst/>
          </a:prstGeom>
          <a:solidFill>
            <a:srgbClr val="0000CC"/>
          </a:solidFill>
          <a:ln w="9525">
            <a:noFill/>
            <a:miter lim="800000"/>
            <a:headEnd/>
            <a:tailEnd/>
          </a:ln>
        </p:spPr>
        <p:txBody>
          <a:bodyPr wrap="none" rtlCol="0" anchor="ctr"/>
          <a:lstStyle/>
          <a:p>
            <a:pPr algn="ctr" fontAlgn="base">
              <a:spcBef>
                <a:spcPct val="0"/>
              </a:spcBef>
              <a:spcAft>
                <a:spcPct val="0"/>
              </a:spcAft>
            </a:pPr>
            <a:r>
              <a:rPr lang="en-US" sz="3600" dirty="0" smtClean="0">
                <a:solidFill>
                  <a:schemeClr val="bg1"/>
                </a:solidFill>
                <a:latin typeface="Britannic Bold" pitchFamily="34" charset="0"/>
              </a:rPr>
              <a:t>Analyze Learners and Contexts</a:t>
            </a:r>
          </a:p>
        </p:txBody>
      </p:sp>
      <p:sp>
        <p:nvSpPr>
          <p:cNvPr id="6" name="TextBox 5"/>
          <p:cNvSpPr txBox="1"/>
          <p:nvPr/>
        </p:nvSpPr>
        <p:spPr>
          <a:xfrm>
            <a:off x="142844" y="1701217"/>
            <a:ext cx="5643602" cy="584775"/>
          </a:xfrm>
          <a:prstGeom prst="rect">
            <a:avLst/>
          </a:prstGeom>
          <a:noFill/>
        </p:spPr>
        <p:txBody>
          <a:bodyPr wrap="square" rtlCol="0">
            <a:spAutoFit/>
          </a:bodyPr>
          <a:lstStyle/>
          <a:p>
            <a:r>
              <a:rPr lang="id-ID" sz="3200" b="1" dirty="0" smtClean="0">
                <a:solidFill>
                  <a:srgbClr val="0000CC"/>
                </a:solidFill>
                <a:effectLst>
                  <a:outerShdw blurRad="38100" dist="38100" dir="2700000" algn="tl">
                    <a:srgbClr val="000000">
                      <a:alpha val="43137"/>
                    </a:srgbClr>
                  </a:outerShdw>
                </a:effectLst>
                <a:latin typeface="Britannic Bold" pitchFamily="34" charset="0"/>
                <a:cs typeface="Calibri" pitchFamily="34" charset="0"/>
              </a:rPr>
              <a:t>Learners Entering Behavior</a:t>
            </a:r>
          </a:p>
        </p:txBody>
      </p:sp>
    </p:spTree>
  </p:cSld>
  <p:clrMapOvr>
    <a:masterClrMapping/>
  </p:clrMapOvr>
  <p:transition>
    <p:sndAc>
      <p:stSnd>
        <p:snd r:embed="rId2" name="camera.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bwMode="auto">
          <a:xfrm>
            <a:off x="285720" y="285728"/>
            <a:ext cx="8715436" cy="928694"/>
          </a:xfrm>
          <a:prstGeom prst="rect">
            <a:avLst/>
          </a:prstGeom>
          <a:solidFill>
            <a:srgbClr val="0000CC"/>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2800" b="1" dirty="0" err="1" smtClean="0">
                <a:solidFill>
                  <a:schemeClr val="bg1"/>
                </a:solidFill>
                <a:latin typeface="Britannic Bold" pitchFamily="34" charset="0"/>
                <a:cs typeface="Calibri" pitchFamily="34" charset="0"/>
              </a:rPr>
              <a:t>Prilaku</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Awal</a:t>
            </a:r>
            <a:r>
              <a:rPr lang="en-US" sz="2800" b="1" dirty="0" smtClean="0">
                <a:solidFill>
                  <a:schemeClr val="bg1"/>
                </a:solidFill>
                <a:latin typeface="Britannic Bold" pitchFamily="34" charset="0"/>
                <a:cs typeface="Calibri" pitchFamily="34" charset="0"/>
              </a:rPr>
              <a:t> (</a:t>
            </a:r>
            <a:r>
              <a:rPr lang="en-US" sz="2800" b="1" i="1" dirty="0" smtClean="0">
                <a:solidFill>
                  <a:schemeClr val="bg1"/>
                </a:solidFill>
                <a:latin typeface="Britannic Bold" pitchFamily="34" charset="0"/>
                <a:cs typeface="Calibri" pitchFamily="34" charset="0"/>
              </a:rPr>
              <a:t>Entering Behavior</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Peserta</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Didik</a:t>
            </a:r>
            <a:r>
              <a:rPr lang="en-US" sz="2800" b="1" dirty="0" smtClean="0">
                <a:solidFill>
                  <a:schemeClr val="bg1"/>
                </a:solidFill>
                <a:latin typeface="Britannic Bold" pitchFamily="34" charset="0"/>
                <a:cs typeface="Calibri" pitchFamily="34" charset="0"/>
              </a:rPr>
              <a:t> yang </a:t>
            </a:r>
          </a:p>
          <a:p>
            <a:pPr algn="ctr"/>
            <a:r>
              <a:rPr lang="en-US" sz="2800" b="1" dirty="0" err="1" smtClean="0">
                <a:solidFill>
                  <a:schemeClr val="bg1"/>
                </a:solidFill>
                <a:latin typeface="Britannic Bold" pitchFamily="34" charset="0"/>
                <a:cs typeface="Calibri" pitchFamily="34" charset="0"/>
              </a:rPr>
              <a:t>Relevan</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dengan</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Pembelajaran</a:t>
            </a:r>
            <a:r>
              <a:rPr lang="en-US" sz="2800" b="1" dirty="0" smtClean="0">
                <a:solidFill>
                  <a:schemeClr val="bg1"/>
                </a:solidFill>
                <a:latin typeface="Britannic Bold" pitchFamily="34" charset="0"/>
                <a:cs typeface="Calibri" pitchFamily="34" charset="0"/>
              </a:rPr>
              <a:t> yang </a:t>
            </a:r>
            <a:r>
              <a:rPr lang="en-US" sz="2800" b="1" dirty="0" err="1" smtClean="0">
                <a:solidFill>
                  <a:schemeClr val="bg1"/>
                </a:solidFill>
                <a:latin typeface="Britannic Bold" pitchFamily="34" charset="0"/>
                <a:cs typeface="Calibri" pitchFamily="34" charset="0"/>
              </a:rPr>
              <a:t>Akan</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Anda</a:t>
            </a:r>
            <a:r>
              <a:rPr lang="en-US" sz="2800" b="1" dirty="0" smtClean="0">
                <a:solidFill>
                  <a:schemeClr val="bg1"/>
                </a:solidFill>
                <a:latin typeface="Britannic Bold" pitchFamily="34" charset="0"/>
                <a:cs typeface="Calibri" pitchFamily="34" charset="0"/>
              </a:rPr>
              <a:t> </a:t>
            </a:r>
            <a:r>
              <a:rPr lang="en-US" sz="2800" b="1" dirty="0" err="1" smtClean="0">
                <a:solidFill>
                  <a:schemeClr val="bg1"/>
                </a:solidFill>
                <a:latin typeface="Britannic Bold" pitchFamily="34" charset="0"/>
                <a:cs typeface="Calibri" pitchFamily="34" charset="0"/>
              </a:rPr>
              <a:t>Desain</a:t>
            </a:r>
            <a:endParaRPr lang="en-US" sz="2800" b="1" dirty="0">
              <a:solidFill>
                <a:schemeClr val="bg1"/>
              </a:solidFill>
              <a:latin typeface="Britannic Bold" pitchFamily="34" charset="0"/>
              <a:cs typeface="Calibri" pitchFamily="34" charset="0"/>
            </a:endParaRPr>
          </a:p>
        </p:txBody>
      </p:sp>
      <p:sp>
        <p:nvSpPr>
          <p:cNvPr id="4" name="TextBox 3"/>
          <p:cNvSpPr txBox="1"/>
          <p:nvPr/>
        </p:nvSpPr>
        <p:spPr>
          <a:xfrm>
            <a:off x="500034" y="1650106"/>
            <a:ext cx="8286808" cy="4564976"/>
          </a:xfrm>
          <a:prstGeom prst="rect">
            <a:avLst/>
          </a:prstGeom>
          <a:noFill/>
        </p:spPr>
        <p:txBody>
          <a:bodyPr wrap="square" rtlCol="0">
            <a:spAutoFit/>
          </a:bodyPr>
          <a:lstStyle/>
          <a:p>
            <a:pPr marL="514350" indent="-514350">
              <a:buFont typeface="+mj-lt"/>
              <a:buAutoNum type="arabicPeriod"/>
            </a:pPr>
            <a:r>
              <a:rPr lang="en-US" sz="2600" dirty="0" err="1" smtClean="0">
                <a:latin typeface="Britannic Bold" pitchFamily="34" charset="0"/>
              </a:rPr>
              <a:t>Pengetahuan</a:t>
            </a:r>
            <a:r>
              <a:rPr lang="en-US" sz="2600" dirty="0" smtClean="0">
                <a:latin typeface="Britannic Bold" pitchFamily="34" charset="0"/>
              </a:rPr>
              <a:t>, </a:t>
            </a:r>
            <a:r>
              <a:rPr lang="en-US" sz="2600" dirty="0" err="1" smtClean="0">
                <a:latin typeface="Britannic Bold" pitchFamily="34" charset="0"/>
              </a:rPr>
              <a:t>keterampilan</a:t>
            </a:r>
            <a:r>
              <a:rPr lang="en-US" sz="2600" dirty="0" smtClean="0">
                <a:latin typeface="Britannic Bold" pitchFamily="34" charset="0"/>
              </a:rPr>
              <a:t> </a:t>
            </a:r>
            <a:r>
              <a:rPr lang="en-US" sz="2600" dirty="0" err="1" smtClean="0">
                <a:latin typeface="Britannic Bold" pitchFamily="34" charset="0"/>
              </a:rPr>
              <a:t>dan</a:t>
            </a:r>
            <a:r>
              <a:rPr lang="en-US" sz="2600" dirty="0" smtClean="0">
                <a:latin typeface="Britannic Bold" pitchFamily="34" charset="0"/>
              </a:rPr>
              <a:t> </a:t>
            </a:r>
            <a:r>
              <a:rPr lang="en-US" sz="2600" dirty="0" err="1" smtClean="0">
                <a:latin typeface="Britannic Bold" pitchFamily="34" charset="0"/>
              </a:rPr>
              <a:t>sikap</a:t>
            </a:r>
            <a:r>
              <a:rPr lang="en-US" sz="2600" dirty="0" smtClean="0">
                <a:latin typeface="Britannic Bold" pitchFamily="34" charset="0"/>
              </a:rPr>
              <a:t> </a:t>
            </a:r>
            <a:r>
              <a:rPr lang="en-US" sz="2600" dirty="0" err="1" smtClean="0">
                <a:latin typeface="Britannic Bold" pitchFamily="34" charset="0"/>
              </a:rPr>
              <a:t>awal</a:t>
            </a:r>
            <a:r>
              <a:rPr lang="en-US" sz="2600" dirty="0" smtClean="0">
                <a:latin typeface="Britannic Bold" pitchFamily="34" charset="0"/>
              </a:rPr>
              <a:t> yang </a:t>
            </a:r>
            <a:r>
              <a:rPr lang="en-US" sz="2600" dirty="0" err="1" smtClean="0">
                <a:latin typeface="Britannic Bold" pitchFamily="34" charset="0"/>
              </a:rPr>
              <a:t>telah</a:t>
            </a:r>
            <a:r>
              <a:rPr lang="en-US" sz="2600" dirty="0" smtClean="0">
                <a:latin typeface="Britannic Bold" pitchFamily="34" charset="0"/>
              </a:rPr>
              <a:t> </a:t>
            </a:r>
            <a:r>
              <a:rPr lang="en-US" sz="2600" dirty="0" err="1" smtClean="0">
                <a:latin typeface="Britannic Bold" pitchFamily="34" charset="0"/>
              </a:rPr>
              <a:t>dimiliki</a:t>
            </a:r>
            <a:r>
              <a:rPr lang="en-US" sz="2600" dirty="0" smtClean="0">
                <a:latin typeface="Britannic Bold" pitchFamily="34" charset="0"/>
              </a:rPr>
              <a:t>/</a:t>
            </a:r>
            <a:r>
              <a:rPr lang="en-US" sz="2600" dirty="0" err="1" smtClean="0">
                <a:latin typeface="Britannic Bold" pitchFamily="34" charset="0"/>
              </a:rPr>
              <a:t>dikuasai</a:t>
            </a:r>
            <a:r>
              <a:rPr lang="en-US" sz="2600" dirty="0" smtClean="0">
                <a:latin typeface="Britannic Bold" pitchFamily="34" charset="0"/>
              </a:rPr>
              <a:t> </a:t>
            </a:r>
            <a:r>
              <a:rPr lang="en-US" sz="2600" dirty="0" err="1" smtClean="0">
                <a:latin typeface="Britannic Bold" pitchFamily="34" charset="0"/>
              </a:rPr>
              <a:t>pada</a:t>
            </a:r>
            <a:r>
              <a:rPr lang="en-US" sz="2600" dirty="0" smtClean="0">
                <a:latin typeface="Britannic Bold" pitchFamily="34" charset="0"/>
              </a:rPr>
              <a:t> </a:t>
            </a:r>
            <a:r>
              <a:rPr lang="en-US" sz="2600" dirty="0" err="1" smtClean="0">
                <a:latin typeface="Britannic Bold" pitchFamily="34" charset="0"/>
              </a:rPr>
              <a:t>saat</a:t>
            </a:r>
            <a:r>
              <a:rPr lang="en-US" sz="2600" dirty="0" smtClean="0">
                <a:latin typeface="Britannic Bold" pitchFamily="34" charset="0"/>
              </a:rPr>
              <a:t> </a:t>
            </a:r>
            <a:r>
              <a:rPr lang="en-US" sz="2600" dirty="0" err="1" smtClean="0">
                <a:latin typeface="Britannic Bold" pitchFamily="34" charset="0"/>
              </a:rPr>
              <a:t>mulai</a:t>
            </a:r>
            <a:r>
              <a:rPr lang="en-US" sz="2600" dirty="0" smtClean="0">
                <a:latin typeface="Britannic Bold" pitchFamily="34" charset="0"/>
              </a:rPr>
              <a:t> </a:t>
            </a:r>
            <a:r>
              <a:rPr lang="en-US" sz="2600" dirty="0" err="1" smtClean="0">
                <a:latin typeface="Britannic Bold" pitchFamily="34" charset="0"/>
              </a:rPr>
              <a:t>mengikuti</a:t>
            </a:r>
            <a:r>
              <a:rPr lang="en-US" sz="2600" dirty="0" smtClean="0">
                <a:latin typeface="Britannic Bold" pitchFamily="34" charset="0"/>
              </a:rPr>
              <a:t> </a:t>
            </a:r>
            <a:r>
              <a:rPr lang="en-US" sz="2600" dirty="0" err="1" smtClean="0">
                <a:latin typeface="Britannic Bold" pitchFamily="34" charset="0"/>
              </a:rPr>
              <a:t>pembelajaran</a:t>
            </a:r>
            <a:r>
              <a:rPr lang="en-US" sz="2600" dirty="0" smtClean="0">
                <a:latin typeface="Britannic Bold" pitchFamily="34" charset="0"/>
              </a:rPr>
              <a:t> </a:t>
            </a:r>
            <a:r>
              <a:rPr lang="en-US" sz="2600" dirty="0" err="1" smtClean="0">
                <a:latin typeface="Britannic Bold" pitchFamily="34" charset="0"/>
              </a:rPr>
              <a:t>matakuliah</a:t>
            </a:r>
            <a:r>
              <a:rPr lang="en-US" sz="2600" dirty="0" smtClean="0">
                <a:latin typeface="Britannic Bold" pitchFamily="34" charset="0"/>
              </a:rPr>
              <a:t> </a:t>
            </a:r>
            <a:r>
              <a:rPr lang="en-US" sz="2600" dirty="0" err="1" smtClean="0">
                <a:latin typeface="Britannic Bold" pitchFamily="34" charset="0"/>
              </a:rPr>
              <a:t>Anda</a:t>
            </a:r>
            <a:r>
              <a:rPr lang="en-US" sz="2600" dirty="0" smtClean="0">
                <a:latin typeface="Britannic Bold" pitchFamily="34" charset="0"/>
              </a:rPr>
              <a:t>.</a:t>
            </a:r>
          </a:p>
          <a:p>
            <a:pPr marL="514350" indent="-514350">
              <a:buFont typeface="+mj-lt"/>
              <a:buAutoNum type="arabicPeriod"/>
            </a:pPr>
            <a:r>
              <a:rPr lang="en-US" sz="2600" dirty="0" err="1" smtClean="0">
                <a:latin typeface="Britannic Bold" pitchFamily="34" charset="0"/>
              </a:rPr>
              <a:t>Apakah</a:t>
            </a:r>
            <a:r>
              <a:rPr lang="en-US" sz="2600" dirty="0" smtClean="0">
                <a:latin typeface="Britannic Bold" pitchFamily="34" charset="0"/>
              </a:rPr>
              <a:t> </a:t>
            </a:r>
            <a:r>
              <a:rPr lang="en-US" sz="2600" dirty="0" err="1" smtClean="0">
                <a:latin typeface="Britannic Bold" pitchFamily="34" charset="0"/>
              </a:rPr>
              <a:t>pembelajaran</a:t>
            </a:r>
            <a:r>
              <a:rPr lang="en-US" sz="2600" dirty="0" smtClean="0">
                <a:latin typeface="Britannic Bold" pitchFamily="34" charset="0"/>
              </a:rPr>
              <a:t> </a:t>
            </a:r>
            <a:r>
              <a:rPr lang="en-US" sz="2600" dirty="0" err="1" smtClean="0">
                <a:latin typeface="Britannic Bold" pitchFamily="34" charset="0"/>
              </a:rPr>
              <a:t>itu</a:t>
            </a:r>
            <a:r>
              <a:rPr lang="en-US" sz="2600" dirty="0" smtClean="0">
                <a:latin typeface="Britannic Bold" pitchFamily="34" charset="0"/>
              </a:rPr>
              <a:t> </a:t>
            </a:r>
            <a:r>
              <a:rPr lang="en-US" sz="2600" dirty="0" err="1" smtClean="0">
                <a:latin typeface="Britannic Bold" pitchFamily="34" charset="0"/>
              </a:rPr>
              <a:t>membutuhkan</a:t>
            </a:r>
            <a:r>
              <a:rPr lang="en-US" sz="2600" dirty="0" smtClean="0">
                <a:latin typeface="Britannic Bold" pitchFamily="34" charset="0"/>
              </a:rPr>
              <a:t> </a:t>
            </a:r>
            <a:r>
              <a:rPr lang="en-US" sz="2600" dirty="0" err="1" smtClean="0">
                <a:latin typeface="Britannic Bold" pitchFamily="34" charset="0"/>
              </a:rPr>
              <a:t>perilaku</a:t>
            </a:r>
            <a:r>
              <a:rPr lang="en-US" sz="2600" dirty="0" smtClean="0">
                <a:latin typeface="Britannic Bold" pitchFamily="34" charset="0"/>
              </a:rPr>
              <a:t> </a:t>
            </a:r>
            <a:r>
              <a:rPr lang="en-US" sz="2600" dirty="0" err="1" smtClean="0">
                <a:latin typeface="Britannic Bold" pitchFamily="34" charset="0"/>
              </a:rPr>
              <a:t>prasyarat</a:t>
            </a:r>
            <a:r>
              <a:rPr lang="en-US" sz="2600" dirty="0" smtClean="0">
                <a:latin typeface="Britannic Bold" pitchFamily="34" charset="0"/>
              </a:rPr>
              <a:t> (</a:t>
            </a:r>
            <a:r>
              <a:rPr lang="en-US" sz="2600" i="1" dirty="0" smtClean="0">
                <a:latin typeface="Britannic Bold" pitchFamily="34" charset="0"/>
              </a:rPr>
              <a:t>prerequisite</a:t>
            </a:r>
            <a:r>
              <a:rPr lang="en-US" sz="2600" dirty="0" smtClean="0">
                <a:latin typeface="Britannic Bold" pitchFamily="34" charset="0"/>
              </a:rPr>
              <a:t>) </a:t>
            </a:r>
            <a:r>
              <a:rPr lang="id-ID" sz="2600" dirty="0" smtClean="0">
                <a:latin typeface="Britannic Bold" pitchFamily="34" charset="0"/>
              </a:rPr>
              <a:t>?</a:t>
            </a:r>
            <a:endParaRPr lang="en-US" sz="2600" dirty="0" smtClean="0">
              <a:latin typeface="Britannic Bold" pitchFamily="34" charset="0"/>
            </a:endParaRPr>
          </a:p>
          <a:p>
            <a:pPr marL="900113" indent="-363538">
              <a:buFont typeface="+mj-lt"/>
              <a:buAutoNum type="alphaLcPeriod"/>
            </a:pPr>
            <a:r>
              <a:rPr lang="en-US" sz="2600" dirty="0" err="1" smtClean="0">
                <a:latin typeface="Britannic Bold" pitchFamily="34" charset="0"/>
              </a:rPr>
              <a:t>Bila</a:t>
            </a:r>
            <a:r>
              <a:rPr lang="en-US" sz="2600" dirty="0" smtClean="0">
                <a:latin typeface="Britannic Bold" pitchFamily="34" charset="0"/>
              </a:rPr>
              <a:t> </a:t>
            </a:r>
            <a:r>
              <a:rPr lang="en-US" sz="2600" dirty="0" err="1" smtClean="0">
                <a:latin typeface="Britannic Bold" pitchFamily="34" charset="0"/>
              </a:rPr>
              <a:t>ya</a:t>
            </a:r>
            <a:r>
              <a:rPr lang="en-US" sz="2600" dirty="0" smtClean="0">
                <a:latin typeface="Britannic Bold" pitchFamily="34" charset="0"/>
              </a:rPr>
              <a:t>, </a:t>
            </a:r>
            <a:r>
              <a:rPr lang="en-US" sz="2600" dirty="0" err="1" smtClean="0">
                <a:latin typeface="Britannic Bold" pitchFamily="34" charset="0"/>
              </a:rPr>
              <a:t>apakah</a:t>
            </a:r>
            <a:r>
              <a:rPr lang="en-US" sz="2600" dirty="0" smtClean="0">
                <a:latin typeface="Britannic Bold" pitchFamily="34" charset="0"/>
              </a:rPr>
              <a:t> </a:t>
            </a:r>
            <a:r>
              <a:rPr lang="en-US" sz="2600" dirty="0" err="1" smtClean="0">
                <a:latin typeface="Britannic Bold" pitchFamily="34" charset="0"/>
              </a:rPr>
              <a:t>peserta</a:t>
            </a:r>
            <a:r>
              <a:rPr lang="en-US" sz="2600" dirty="0" smtClean="0">
                <a:latin typeface="Britannic Bold" pitchFamily="34" charset="0"/>
              </a:rPr>
              <a:t> </a:t>
            </a:r>
            <a:r>
              <a:rPr lang="en-US" sz="2600" dirty="0" err="1" smtClean="0">
                <a:latin typeface="Britannic Bold" pitchFamily="34" charset="0"/>
              </a:rPr>
              <a:t>didik</a:t>
            </a:r>
            <a:r>
              <a:rPr lang="en-US" sz="2600" dirty="0" smtClean="0">
                <a:latin typeface="Britannic Bold" pitchFamily="34" charset="0"/>
              </a:rPr>
              <a:t> </a:t>
            </a:r>
            <a:r>
              <a:rPr lang="en-US" sz="2600" dirty="0" err="1" smtClean="0">
                <a:latin typeface="Britannic Bold" pitchFamily="34" charset="0"/>
              </a:rPr>
              <a:t>telah</a:t>
            </a:r>
            <a:r>
              <a:rPr lang="en-US" sz="2600" dirty="0" smtClean="0">
                <a:latin typeface="Britannic Bold" pitchFamily="34" charset="0"/>
              </a:rPr>
              <a:t> </a:t>
            </a:r>
            <a:r>
              <a:rPr lang="en-US" sz="2600" dirty="0" err="1" smtClean="0">
                <a:latin typeface="Britannic Bold" pitchFamily="34" charset="0"/>
              </a:rPr>
              <a:t>memilikinya</a:t>
            </a:r>
            <a:r>
              <a:rPr lang="en-US" sz="2600" dirty="0" smtClean="0">
                <a:latin typeface="Britannic Bold" pitchFamily="34" charset="0"/>
              </a:rPr>
              <a:t> ? </a:t>
            </a:r>
            <a:r>
              <a:rPr lang="en-US" sz="2600" dirty="0" err="1" smtClean="0">
                <a:latin typeface="Britannic Bold" pitchFamily="34" charset="0"/>
              </a:rPr>
              <a:t>Bila</a:t>
            </a:r>
            <a:r>
              <a:rPr lang="en-US" sz="2600" dirty="0" smtClean="0">
                <a:latin typeface="Britannic Bold" pitchFamily="34" charset="0"/>
              </a:rPr>
              <a:t> </a:t>
            </a:r>
            <a:r>
              <a:rPr lang="en-US" sz="2600" dirty="0" err="1" smtClean="0">
                <a:latin typeface="Britannic Bold" pitchFamily="34" charset="0"/>
              </a:rPr>
              <a:t>belum</a:t>
            </a:r>
            <a:r>
              <a:rPr lang="en-US" sz="2600" dirty="0" smtClean="0">
                <a:latin typeface="Britannic Bold" pitchFamily="34" charset="0"/>
              </a:rPr>
              <a:t> </a:t>
            </a:r>
            <a:r>
              <a:rPr lang="en-US" sz="2600" dirty="0" err="1" smtClean="0">
                <a:latin typeface="Britannic Bold" pitchFamily="34" charset="0"/>
              </a:rPr>
              <a:t>memilikinya</a:t>
            </a:r>
            <a:r>
              <a:rPr lang="en-US" sz="2600" dirty="0" smtClean="0">
                <a:latin typeface="Britannic Bold" pitchFamily="34" charset="0"/>
              </a:rPr>
              <a:t>, </a:t>
            </a:r>
            <a:r>
              <a:rPr lang="en-US" sz="2600" dirty="0" err="1" smtClean="0">
                <a:latin typeface="Britannic Bold" pitchFamily="34" charset="0"/>
              </a:rPr>
              <a:t>diperlukan</a:t>
            </a:r>
            <a:r>
              <a:rPr lang="en-US" sz="2600" dirty="0" smtClean="0">
                <a:latin typeface="Britannic Bold" pitchFamily="34" charset="0"/>
              </a:rPr>
              <a:t> </a:t>
            </a:r>
            <a:r>
              <a:rPr lang="en-US" sz="2600" dirty="0" err="1" smtClean="0">
                <a:latin typeface="Britannic Bold" pitchFamily="34" charset="0"/>
              </a:rPr>
              <a:t>pembelajaran</a:t>
            </a:r>
            <a:r>
              <a:rPr lang="en-US" sz="2600" dirty="0" smtClean="0">
                <a:latin typeface="Britannic Bold" pitchFamily="34" charset="0"/>
              </a:rPr>
              <a:t> </a:t>
            </a:r>
            <a:r>
              <a:rPr lang="en-US" sz="2600" dirty="0" err="1" smtClean="0">
                <a:latin typeface="Britannic Bold" pitchFamily="34" charset="0"/>
              </a:rPr>
              <a:t>matrikulasi</a:t>
            </a:r>
            <a:r>
              <a:rPr lang="en-US" sz="2600" dirty="0" smtClean="0">
                <a:latin typeface="Britannic Bold" pitchFamily="34" charset="0"/>
              </a:rPr>
              <a:t> </a:t>
            </a:r>
            <a:r>
              <a:rPr lang="en-US" sz="2600" dirty="0" err="1" smtClean="0">
                <a:latin typeface="Britannic Bold" pitchFamily="34" charset="0"/>
              </a:rPr>
              <a:t>apa</a:t>
            </a:r>
            <a:r>
              <a:rPr lang="en-US" sz="2600" dirty="0" smtClean="0">
                <a:latin typeface="Britannic Bold" pitchFamily="34" charset="0"/>
              </a:rPr>
              <a:t> </a:t>
            </a:r>
            <a:r>
              <a:rPr lang="id-ID" sz="2600" dirty="0" smtClean="0">
                <a:latin typeface="Britannic Bold" pitchFamily="34" charset="0"/>
              </a:rPr>
              <a:t>?</a:t>
            </a:r>
            <a:endParaRPr lang="en-US" sz="2600" dirty="0" smtClean="0">
              <a:latin typeface="Britannic Bold" pitchFamily="34" charset="0"/>
            </a:endParaRPr>
          </a:p>
          <a:p>
            <a:pPr marL="900113" indent="-363538">
              <a:buFont typeface="+mj-lt"/>
              <a:buAutoNum type="alphaLcPeriod"/>
            </a:pPr>
            <a:r>
              <a:rPr lang="en-US" sz="2600" dirty="0" err="1" smtClean="0">
                <a:latin typeface="Britannic Bold" pitchFamily="34" charset="0"/>
              </a:rPr>
              <a:t>Bila</a:t>
            </a:r>
            <a:r>
              <a:rPr lang="en-US" sz="2600" dirty="0" smtClean="0">
                <a:latin typeface="Britannic Bold" pitchFamily="34" charset="0"/>
              </a:rPr>
              <a:t> </a:t>
            </a:r>
            <a:r>
              <a:rPr lang="en-US" sz="2600" dirty="0" err="1" smtClean="0">
                <a:latin typeface="Britannic Bold" pitchFamily="34" charset="0"/>
              </a:rPr>
              <a:t>tidak</a:t>
            </a:r>
            <a:r>
              <a:rPr lang="en-US" sz="2600" dirty="0" smtClean="0">
                <a:latin typeface="Britannic Bold" pitchFamily="34" charset="0"/>
              </a:rPr>
              <a:t> </a:t>
            </a:r>
            <a:r>
              <a:rPr lang="en-US" sz="2600" dirty="0" err="1" smtClean="0">
                <a:latin typeface="Britannic Bold" pitchFamily="34" charset="0"/>
              </a:rPr>
              <a:t>membutuhkan</a:t>
            </a:r>
            <a:r>
              <a:rPr lang="en-US" sz="2600" dirty="0" smtClean="0">
                <a:latin typeface="Britannic Bold" pitchFamily="34" charset="0"/>
              </a:rPr>
              <a:t> </a:t>
            </a:r>
            <a:r>
              <a:rPr lang="en-US" sz="2600" dirty="0" err="1" smtClean="0">
                <a:latin typeface="Britannic Bold" pitchFamily="34" charset="0"/>
              </a:rPr>
              <a:t>prilaku</a:t>
            </a:r>
            <a:r>
              <a:rPr lang="en-US" sz="2600" dirty="0" smtClean="0">
                <a:latin typeface="Britannic Bold" pitchFamily="34" charset="0"/>
              </a:rPr>
              <a:t> </a:t>
            </a:r>
            <a:r>
              <a:rPr lang="en-US" sz="2600" dirty="0" err="1" smtClean="0">
                <a:latin typeface="Britannic Bold" pitchFamily="34" charset="0"/>
              </a:rPr>
              <a:t>prasyarat</a:t>
            </a:r>
            <a:r>
              <a:rPr lang="en-US" sz="2600" dirty="0" smtClean="0">
                <a:latin typeface="Britannic Bold" pitchFamily="34" charset="0"/>
              </a:rPr>
              <a:t>, </a:t>
            </a:r>
            <a:r>
              <a:rPr lang="en-US" sz="2600" dirty="0" err="1" smtClean="0">
                <a:latin typeface="Britannic Bold" pitchFamily="34" charset="0"/>
              </a:rPr>
              <a:t>mulailah</a:t>
            </a:r>
            <a:r>
              <a:rPr lang="en-US" sz="2600" dirty="0" smtClean="0">
                <a:latin typeface="Britannic Bold" pitchFamily="34" charset="0"/>
              </a:rPr>
              <a:t> </a:t>
            </a:r>
            <a:r>
              <a:rPr lang="en-US" sz="2600" dirty="0" err="1" smtClean="0">
                <a:latin typeface="Britannic Bold" pitchFamily="34" charset="0"/>
              </a:rPr>
              <a:t>pembelajaran</a:t>
            </a:r>
            <a:r>
              <a:rPr lang="en-US" sz="2600" dirty="0" smtClean="0">
                <a:latin typeface="Britannic Bold" pitchFamily="34" charset="0"/>
              </a:rPr>
              <a:t> </a:t>
            </a:r>
            <a:r>
              <a:rPr lang="en-US" sz="2600" dirty="0" err="1" smtClean="0">
                <a:latin typeface="Britannic Bold" pitchFamily="34" charset="0"/>
              </a:rPr>
              <a:t>dari</a:t>
            </a:r>
            <a:r>
              <a:rPr lang="en-US" sz="2600" dirty="0" smtClean="0">
                <a:latin typeface="Britannic Bold" pitchFamily="34" charset="0"/>
              </a:rPr>
              <a:t> </a:t>
            </a:r>
            <a:r>
              <a:rPr lang="en-US" sz="2600" dirty="0" err="1" smtClean="0">
                <a:latin typeface="Britannic Bold" pitchFamily="34" charset="0"/>
              </a:rPr>
              <a:t>prilaku</a:t>
            </a:r>
            <a:r>
              <a:rPr lang="en-US" sz="2600" dirty="0" smtClean="0">
                <a:latin typeface="Britannic Bold" pitchFamily="34" charset="0"/>
              </a:rPr>
              <a:t> </a:t>
            </a:r>
            <a:r>
              <a:rPr lang="en-US" sz="2600" dirty="0" err="1" smtClean="0">
                <a:latin typeface="Britannic Bold" pitchFamily="34" charset="0"/>
              </a:rPr>
              <a:t>awal</a:t>
            </a:r>
            <a:r>
              <a:rPr lang="en-US" sz="2600" dirty="0" smtClean="0">
                <a:latin typeface="Britannic Bold" pitchFamily="34" charset="0"/>
              </a:rPr>
              <a:t> </a:t>
            </a:r>
            <a:r>
              <a:rPr lang="en-US" sz="2600" dirty="0" err="1" smtClean="0">
                <a:latin typeface="Britannic Bold" pitchFamily="34" charset="0"/>
              </a:rPr>
              <a:t>peserta</a:t>
            </a:r>
            <a:r>
              <a:rPr lang="en-US" sz="2600" dirty="0" smtClean="0">
                <a:latin typeface="Britannic Bold" pitchFamily="34" charset="0"/>
              </a:rPr>
              <a:t> </a:t>
            </a:r>
            <a:r>
              <a:rPr lang="en-US" sz="2600" dirty="0" err="1" smtClean="0">
                <a:latin typeface="Britannic Bold" pitchFamily="34" charset="0"/>
              </a:rPr>
              <a:t>didik</a:t>
            </a:r>
            <a:r>
              <a:rPr lang="en-US" sz="2600" dirty="0" smtClean="0">
                <a:latin typeface="Britannic Bold" pitchFamily="34" charset="0"/>
              </a:rPr>
              <a:t> (</a:t>
            </a:r>
            <a:r>
              <a:rPr lang="en-US" sz="2600" dirty="0" err="1" smtClean="0">
                <a:latin typeface="Britannic Bold" pitchFamily="34" charset="0"/>
              </a:rPr>
              <a:t>diatas</a:t>
            </a:r>
            <a:r>
              <a:rPr lang="en-US" sz="2600" dirty="0" smtClean="0">
                <a:latin typeface="Britannic Bold" pitchFamily="34" charset="0"/>
              </a:rPr>
              <a:t> </a:t>
            </a:r>
            <a:r>
              <a:rPr lang="en-US" sz="2600" i="1" dirty="0" smtClean="0">
                <a:latin typeface="Britannic Bold" pitchFamily="34" charset="0"/>
              </a:rPr>
              <a:t>entering - behavior line</a:t>
            </a:r>
            <a:r>
              <a:rPr lang="en-US" sz="2600" dirty="0" smtClean="0">
                <a:latin typeface="Britannic Bold" pitchFamily="34" charset="0"/>
              </a:rPr>
              <a:t>)</a:t>
            </a:r>
            <a:endParaRPr lang="en-US" sz="2600" dirty="0">
              <a:latin typeface="Britannic Bold" pitchFamily="34" charset="0"/>
            </a:endParaRPr>
          </a:p>
        </p:txBody>
      </p:sp>
      <p:sp>
        <p:nvSpPr>
          <p:cNvPr id="5" name="TextBox 4"/>
          <p:cNvSpPr txBox="1"/>
          <p:nvPr/>
        </p:nvSpPr>
        <p:spPr>
          <a:xfrm>
            <a:off x="6000760" y="5988626"/>
            <a:ext cx="3143240" cy="369332"/>
          </a:xfrm>
          <a:prstGeom prst="rect">
            <a:avLst/>
          </a:prstGeom>
          <a:noFill/>
        </p:spPr>
        <p:txBody>
          <a:bodyPr wrap="square" rtlCol="0">
            <a:spAutoFit/>
          </a:bodyPr>
          <a:lstStyle/>
          <a:p>
            <a:r>
              <a:rPr lang="en-US" dirty="0" smtClean="0">
                <a:solidFill>
                  <a:srgbClr val="004800"/>
                </a:solidFill>
                <a:latin typeface="Tw Cen MT" pitchFamily="34" charset="0"/>
              </a:rPr>
              <a:t>(</a:t>
            </a:r>
            <a:r>
              <a:rPr lang="en-US" dirty="0" err="1" smtClean="0">
                <a:solidFill>
                  <a:srgbClr val="004800"/>
                </a:solidFill>
                <a:latin typeface="Tw Cen MT" pitchFamily="34" charset="0"/>
              </a:rPr>
              <a:t>Atwi</a:t>
            </a:r>
            <a:r>
              <a:rPr lang="en-US" dirty="0" smtClean="0">
                <a:solidFill>
                  <a:srgbClr val="004800"/>
                </a:solidFill>
                <a:latin typeface="Tw Cen MT" pitchFamily="34" charset="0"/>
              </a:rPr>
              <a:t> </a:t>
            </a:r>
            <a:r>
              <a:rPr lang="en-US" dirty="0" err="1" smtClean="0">
                <a:solidFill>
                  <a:srgbClr val="004800"/>
                </a:solidFill>
                <a:latin typeface="Tw Cen MT" pitchFamily="34" charset="0"/>
              </a:rPr>
              <a:t>Suparman</a:t>
            </a:r>
            <a:r>
              <a:rPr lang="en-US" dirty="0" smtClean="0">
                <a:solidFill>
                  <a:srgbClr val="004800"/>
                </a:solidFill>
                <a:latin typeface="Tw Cen MT" pitchFamily="34" charset="0"/>
              </a:rPr>
              <a:t>, 201</a:t>
            </a:r>
            <a:r>
              <a:rPr lang="id-ID" dirty="0" smtClean="0">
                <a:solidFill>
                  <a:srgbClr val="004800"/>
                </a:solidFill>
                <a:latin typeface="Tw Cen MT" pitchFamily="34" charset="0"/>
              </a:rPr>
              <a:t>3</a:t>
            </a:r>
            <a:r>
              <a:rPr lang="en-US" dirty="0" smtClean="0">
                <a:solidFill>
                  <a:srgbClr val="004800"/>
                </a:solidFill>
                <a:latin typeface="Tw Cen MT" pitchFamily="34" charset="0"/>
              </a:rPr>
              <a:t>)</a:t>
            </a:r>
            <a:endParaRPr lang="en-US" dirty="0">
              <a:solidFill>
                <a:srgbClr val="004800"/>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ectangle 5"/>
          <p:cNvSpPr>
            <a:spLocks noChangeArrowheads="1"/>
          </p:cNvSpPr>
          <p:nvPr/>
        </p:nvSpPr>
        <p:spPr bwMode="auto">
          <a:xfrm>
            <a:off x="1000125" y="642938"/>
            <a:ext cx="1285875"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Menerapkan Kalkulus </a:t>
            </a:r>
          </a:p>
          <a:p>
            <a:pPr algn="ctr"/>
            <a:r>
              <a:rPr lang="en-US" sz="900">
                <a:solidFill>
                  <a:srgbClr val="FFFF00"/>
                </a:solidFill>
                <a:latin typeface="Britannic Bold" pitchFamily="34" charset="0"/>
              </a:rPr>
              <a:t>dalam Bidangnya</a:t>
            </a:r>
          </a:p>
        </p:txBody>
      </p:sp>
      <p:sp>
        <p:nvSpPr>
          <p:cNvPr id="3" name="Rectangle 6"/>
          <p:cNvSpPr>
            <a:spLocks noChangeArrowheads="1"/>
          </p:cNvSpPr>
          <p:nvPr/>
        </p:nvSpPr>
        <p:spPr bwMode="auto">
          <a:xfrm>
            <a:off x="71438" y="1428750"/>
            <a:ext cx="1357312" cy="428625"/>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 </a:t>
            </a:r>
          </a:p>
          <a:p>
            <a:pPr algn="ctr"/>
            <a:r>
              <a:rPr lang="en-US" sz="900">
                <a:solidFill>
                  <a:srgbClr val="FFFF00"/>
                </a:solidFill>
                <a:latin typeface="Britannic Bold" pitchFamily="34" charset="0"/>
              </a:rPr>
              <a:t>Persoalan Min &amp; Max</a:t>
            </a:r>
          </a:p>
        </p:txBody>
      </p:sp>
      <p:sp>
        <p:nvSpPr>
          <p:cNvPr id="4" name="Rectangle 7"/>
          <p:cNvSpPr>
            <a:spLocks noChangeArrowheads="1"/>
          </p:cNvSpPr>
          <p:nvPr/>
        </p:nvSpPr>
        <p:spPr bwMode="auto">
          <a:xfrm>
            <a:off x="1785938" y="1428750"/>
            <a:ext cx="1285875" cy="428625"/>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Menghitung Volume</a:t>
            </a:r>
          </a:p>
          <a:p>
            <a:pPr algn="ctr"/>
            <a:r>
              <a:rPr lang="en-US" sz="900">
                <a:solidFill>
                  <a:srgbClr val="FFFF00"/>
                </a:solidFill>
                <a:latin typeface="Britannic Bold" pitchFamily="34" charset="0"/>
              </a:rPr>
              <a:t>Benda Putar</a:t>
            </a:r>
          </a:p>
        </p:txBody>
      </p:sp>
      <p:sp>
        <p:nvSpPr>
          <p:cNvPr id="5" name="Rectangle 9"/>
          <p:cNvSpPr>
            <a:spLocks noChangeArrowheads="1"/>
          </p:cNvSpPr>
          <p:nvPr/>
        </p:nvSpPr>
        <p:spPr bwMode="auto">
          <a:xfrm>
            <a:off x="71438" y="2000250"/>
            <a:ext cx="1357312" cy="500063"/>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Menggunakan Rumus –</a:t>
            </a:r>
          </a:p>
          <a:p>
            <a:pPr algn="ctr"/>
            <a:r>
              <a:rPr lang="en-US" sz="900">
                <a:solidFill>
                  <a:srgbClr val="FFFF00"/>
                </a:solidFill>
                <a:latin typeface="Britannic Bold" pitchFamily="34" charset="0"/>
              </a:rPr>
              <a:t>Rumus Differensial</a:t>
            </a:r>
          </a:p>
        </p:txBody>
      </p:sp>
      <p:sp>
        <p:nvSpPr>
          <p:cNvPr id="6" name="Rectangle 10"/>
          <p:cNvSpPr>
            <a:spLocks noChangeArrowheads="1"/>
          </p:cNvSpPr>
          <p:nvPr/>
        </p:nvSpPr>
        <p:spPr bwMode="auto">
          <a:xfrm>
            <a:off x="1785938" y="2000250"/>
            <a:ext cx="1357312" cy="428625"/>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Menghitung Luas</a:t>
            </a:r>
          </a:p>
          <a:p>
            <a:pPr algn="ctr"/>
            <a:r>
              <a:rPr lang="en-US" sz="900">
                <a:solidFill>
                  <a:srgbClr val="FFFF00"/>
                </a:solidFill>
                <a:latin typeface="Britannic Bold" pitchFamily="34" charset="0"/>
              </a:rPr>
              <a:t>Daerah Dibatasi Kurva</a:t>
            </a:r>
          </a:p>
        </p:txBody>
      </p:sp>
      <p:cxnSp>
        <p:nvCxnSpPr>
          <p:cNvPr id="7" name="Straight Connector 12"/>
          <p:cNvCxnSpPr>
            <a:cxnSpLocks noChangeShapeType="1"/>
          </p:cNvCxnSpPr>
          <p:nvPr/>
        </p:nvCxnSpPr>
        <p:spPr bwMode="auto">
          <a:xfrm>
            <a:off x="714375" y="1214438"/>
            <a:ext cx="1714500" cy="1587"/>
          </a:xfrm>
          <a:prstGeom prst="line">
            <a:avLst/>
          </a:prstGeom>
          <a:noFill/>
          <a:ln w="19050" algn="ctr">
            <a:solidFill>
              <a:srgbClr val="FF0000"/>
            </a:solidFill>
            <a:round/>
            <a:headEnd/>
            <a:tailEnd/>
          </a:ln>
        </p:spPr>
      </p:cxnSp>
      <p:cxnSp>
        <p:nvCxnSpPr>
          <p:cNvPr id="8" name="Straight Arrow Connector 38"/>
          <p:cNvCxnSpPr>
            <a:cxnSpLocks noChangeShapeType="1"/>
          </p:cNvCxnSpPr>
          <p:nvPr/>
        </p:nvCxnSpPr>
        <p:spPr bwMode="auto">
          <a:xfrm rot="16200000" flipV="1">
            <a:off x="1535906" y="1107282"/>
            <a:ext cx="214313" cy="0"/>
          </a:xfrm>
          <a:prstGeom prst="straightConnector1">
            <a:avLst/>
          </a:prstGeom>
          <a:noFill/>
          <a:ln w="19050" algn="ctr">
            <a:solidFill>
              <a:srgbClr val="FF0000"/>
            </a:solidFill>
            <a:round/>
            <a:headEnd/>
            <a:tailEnd type="triangle" w="med" len="med"/>
          </a:ln>
        </p:spPr>
      </p:cxnSp>
      <p:sp>
        <p:nvSpPr>
          <p:cNvPr id="9" name="Rectangle 40"/>
          <p:cNvSpPr>
            <a:spLocks noChangeArrowheads="1"/>
          </p:cNvSpPr>
          <p:nvPr/>
        </p:nvSpPr>
        <p:spPr bwMode="auto">
          <a:xfrm>
            <a:off x="714375" y="2643182"/>
            <a:ext cx="1285875" cy="357190"/>
          </a:xfrm>
          <a:prstGeom prst="rect">
            <a:avLst/>
          </a:prstGeom>
          <a:solidFill>
            <a:schemeClr val="tx1"/>
          </a:solidFill>
          <a:ln w="9525" algn="ctr">
            <a:solidFill>
              <a:srgbClr val="FFFF00"/>
            </a:solidFill>
            <a:round/>
            <a:headEnd/>
            <a:tailEnd/>
          </a:ln>
        </p:spPr>
        <p:txBody>
          <a:bodyPr/>
          <a:lstStyle/>
          <a:p>
            <a:pPr algn="ctr"/>
            <a:r>
              <a:rPr lang="en-US" sz="800" dirty="0" err="1">
                <a:solidFill>
                  <a:srgbClr val="FFFF00"/>
                </a:solidFill>
                <a:latin typeface="Britannic Bold" pitchFamily="34" charset="0"/>
              </a:rPr>
              <a:t>Menyelesaikan</a:t>
            </a:r>
            <a:r>
              <a:rPr lang="en-US" sz="800" dirty="0">
                <a:solidFill>
                  <a:srgbClr val="FFFF00"/>
                </a:solidFill>
                <a:latin typeface="Britannic Bold" pitchFamily="34" charset="0"/>
              </a:rPr>
              <a:t> </a:t>
            </a:r>
            <a:r>
              <a:rPr lang="en-US" sz="800" dirty="0" err="1">
                <a:solidFill>
                  <a:srgbClr val="FFFF00"/>
                </a:solidFill>
                <a:latin typeface="Britannic Bold" pitchFamily="34" charset="0"/>
              </a:rPr>
              <a:t>Soal</a:t>
            </a:r>
            <a:r>
              <a:rPr lang="en-US" sz="800" dirty="0">
                <a:solidFill>
                  <a:srgbClr val="FFFF00"/>
                </a:solidFill>
                <a:latin typeface="Britannic Bold" pitchFamily="34" charset="0"/>
              </a:rPr>
              <a:t> – </a:t>
            </a:r>
          </a:p>
          <a:p>
            <a:pPr algn="ctr"/>
            <a:r>
              <a:rPr lang="en-US" sz="800" dirty="0" err="1">
                <a:solidFill>
                  <a:srgbClr val="FFFF00"/>
                </a:solidFill>
                <a:latin typeface="Britannic Bold" pitchFamily="34" charset="0"/>
              </a:rPr>
              <a:t>Soal</a:t>
            </a:r>
            <a:r>
              <a:rPr lang="en-US" sz="800" dirty="0">
                <a:solidFill>
                  <a:srgbClr val="FFFF00"/>
                </a:solidFill>
                <a:latin typeface="Britannic Bold" pitchFamily="34" charset="0"/>
              </a:rPr>
              <a:t> </a:t>
            </a:r>
            <a:r>
              <a:rPr lang="en-US" sz="800" dirty="0" err="1">
                <a:solidFill>
                  <a:srgbClr val="FFFF00"/>
                </a:solidFill>
                <a:latin typeface="Britannic Bold" pitchFamily="34" charset="0"/>
              </a:rPr>
              <a:t>Hitung</a:t>
            </a:r>
            <a:r>
              <a:rPr lang="en-US" sz="800" dirty="0">
                <a:solidFill>
                  <a:srgbClr val="FFFF00"/>
                </a:solidFill>
                <a:latin typeface="Britannic Bold" pitchFamily="34" charset="0"/>
              </a:rPr>
              <a:t> Integral</a:t>
            </a:r>
          </a:p>
        </p:txBody>
      </p:sp>
      <p:sp>
        <p:nvSpPr>
          <p:cNvPr id="10" name="Rectangle 41"/>
          <p:cNvSpPr>
            <a:spLocks noChangeArrowheads="1"/>
          </p:cNvSpPr>
          <p:nvPr/>
        </p:nvSpPr>
        <p:spPr bwMode="auto">
          <a:xfrm>
            <a:off x="2428875" y="2643188"/>
            <a:ext cx="1500188"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Membuat Grafik Kurva –Kurva yang Berpotongan</a:t>
            </a:r>
          </a:p>
        </p:txBody>
      </p:sp>
      <p:sp>
        <p:nvSpPr>
          <p:cNvPr id="11" name="Rectangle 42"/>
          <p:cNvSpPr>
            <a:spLocks noChangeArrowheads="1"/>
          </p:cNvSpPr>
          <p:nvPr/>
        </p:nvSpPr>
        <p:spPr bwMode="auto">
          <a:xfrm>
            <a:off x="714375" y="3214688"/>
            <a:ext cx="1285875" cy="357187"/>
          </a:xfrm>
          <a:prstGeom prst="rect">
            <a:avLst/>
          </a:prstGeom>
          <a:solidFill>
            <a:schemeClr val="tx1"/>
          </a:solidFill>
          <a:ln w="9525" algn="ctr">
            <a:solidFill>
              <a:srgbClr val="FFFF00"/>
            </a:solidFill>
            <a:round/>
            <a:headEnd/>
            <a:tailEnd/>
          </a:ln>
        </p:spPr>
        <p:txBody>
          <a:bodyPr/>
          <a:lstStyle/>
          <a:p>
            <a:pPr algn="ctr"/>
            <a:r>
              <a:rPr lang="en-US" sz="800" dirty="0" err="1">
                <a:solidFill>
                  <a:srgbClr val="FFFF00"/>
                </a:solidFill>
                <a:latin typeface="Britannic Bold" pitchFamily="34" charset="0"/>
              </a:rPr>
              <a:t>Menggunakan</a:t>
            </a:r>
            <a:r>
              <a:rPr lang="en-US" sz="800" dirty="0">
                <a:solidFill>
                  <a:srgbClr val="FFFF00"/>
                </a:solidFill>
                <a:latin typeface="Britannic Bold" pitchFamily="34" charset="0"/>
              </a:rPr>
              <a:t> </a:t>
            </a:r>
            <a:r>
              <a:rPr lang="en-US" sz="800" dirty="0" err="1">
                <a:solidFill>
                  <a:srgbClr val="FFFF00"/>
                </a:solidFill>
                <a:latin typeface="Britannic Bold" pitchFamily="34" charset="0"/>
              </a:rPr>
              <a:t>Rumus</a:t>
            </a:r>
            <a:r>
              <a:rPr lang="en-US" sz="800" dirty="0">
                <a:solidFill>
                  <a:srgbClr val="FFFF00"/>
                </a:solidFill>
                <a:latin typeface="Britannic Bold" pitchFamily="34" charset="0"/>
              </a:rPr>
              <a:t> Integral </a:t>
            </a:r>
            <a:r>
              <a:rPr lang="en-US" sz="800" dirty="0" err="1">
                <a:solidFill>
                  <a:srgbClr val="FFFF00"/>
                </a:solidFill>
                <a:latin typeface="Britannic Bold" pitchFamily="34" charset="0"/>
              </a:rPr>
              <a:t>Tertentu</a:t>
            </a:r>
            <a:endParaRPr lang="en-US" sz="800" dirty="0">
              <a:solidFill>
                <a:srgbClr val="FFFF00"/>
              </a:solidFill>
              <a:latin typeface="Britannic Bold" pitchFamily="34" charset="0"/>
            </a:endParaRPr>
          </a:p>
        </p:txBody>
      </p:sp>
      <p:cxnSp>
        <p:nvCxnSpPr>
          <p:cNvPr id="12" name="Straight Connector 58"/>
          <p:cNvCxnSpPr>
            <a:cxnSpLocks noChangeShapeType="1"/>
          </p:cNvCxnSpPr>
          <p:nvPr/>
        </p:nvCxnSpPr>
        <p:spPr bwMode="auto">
          <a:xfrm rot="5400000">
            <a:off x="2320926" y="1320800"/>
            <a:ext cx="214312" cy="1587"/>
          </a:xfrm>
          <a:prstGeom prst="line">
            <a:avLst/>
          </a:prstGeom>
          <a:noFill/>
          <a:ln w="19050" algn="ctr">
            <a:solidFill>
              <a:srgbClr val="FF0000"/>
            </a:solidFill>
            <a:round/>
            <a:headEnd/>
            <a:tailEnd/>
          </a:ln>
        </p:spPr>
      </p:cxnSp>
      <p:cxnSp>
        <p:nvCxnSpPr>
          <p:cNvPr id="13" name="Straight Connector 65"/>
          <p:cNvCxnSpPr>
            <a:cxnSpLocks noChangeShapeType="1"/>
          </p:cNvCxnSpPr>
          <p:nvPr/>
        </p:nvCxnSpPr>
        <p:spPr bwMode="auto">
          <a:xfrm rot="5400000">
            <a:off x="606426" y="1320800"/>
            <a:ext cx="214312" cy="1587"/>
          </a:xfrm>
          <a:prstGeom prst="line">
            <a:avLst/>
          </a:prstGeom>
          <a:noFill/>
          <a:ln w="19050" algn="ctr">
            <a:solidFill>
              <a:srgbClr val="FF0000"/>
            </a:solidFill>
            <a:round/>
            <a:headEnd/>
            <a:tailEnd/>
          </a:ln>
        </p:spPr>
      </p:cxnSp>
      <p:sp>
        <p:nvSpPr>
          <p:cNvPr id="14" name="Rectangle 66"/>
          <p:cNvSpPr>
            <a:spLocks noChangeArrowheads="1"/>
          </p:cNvSpPr>
          <p:nvPr/>
        </p:nvSpPr>
        <p:spPr bwMode="auto">
          <a:xfrm>
            <a:off x="2500313" y="3143250"/>
            <a:ext cx="1357312" cy="357188"/>
          </a:xfrm>
          <a:prstGeom prst="rect">
            <a:avLst/>
          </a:prstGeom>
          <a:solidFill>
            <a:schemeClr val="tx1"/>
          </a:solidFill>
          <a:ln w="9525" algn="ctr">
            <a:solidFill>
              <a:srgbClr val="FFFF00"/>
            </a:solidFill>
            <a:round/>
            <a:headEnd/>
            <a:tailEnd/>
          </a:ln>
        </p:spPr>
        <p:txBody>
          <a:bodyPr/>
          <a:lstStyle/>
          <a:p>
            <a:pPr algn="ctr"/>
            <a:r>
              <a:rPr lang="en-US" sz="900" dirty="0" err="1">
                <a:solidFill>
                  <a:srgbClr val="FFFF00"/>
                </a:solidFill>
                <a:latin typeface="Britannic Bold" pitchFamily="34" charset="0"/>
              </a:rPr>
              <a:t>Menentukan</a:t>
            </a:r>
            <a:r>
              <a:rPr lang="en-US" sz="900" dirty="0">
                <a:solidFill>
                  <a:srgbClr val="FFFF00"/>
                </a:solidFill>
                <a:latin typeface="Britannic Bold" pitchFamily="34" charset="0"/>
              </a:rPr>
              <a:t> </a:t>
            </a:r>
            <a:r>
              <a:rPr lang="en-US" sz="900" dirty="0" err="1">
                <a:solidFill>
                  <a:srgbClr val="FFFF00"/>
                </a:solidFill>
                <a:latin typeface="Britannic Bold" pitchFamily="34" charset="0"/>
              </a:rPr>
              <a:t>Titik</a:t>
            </a:r>
            <a:endParaRPr lang="en-US" sz="900" dirty="0">
              <a:solidFill>
                <a:srgbClr val="FFFF00"/>
              </a:solidFill>
              <a:latin typeface="Britannic Bold" pitchFamily="34" charset="0"/>
            </a:endParaRPr>
          </a:p>
          <a:p>
            <a:pPr algn="ctr"/>
            <a:r>
              <a:rPr lang="en-US" sz="900" dirty="0" err="1">
                <a:solidFill>
                  <a:srgbClr val="FFFF00"/>
                </a:solidFill>
                <a:latin typeface="Britannic Bold" pitchFamily="34" charset="0"/>
              </a:rPr>
              <a:t>Potongan</a:t>
            </a:r>
            <a:r>
              <a:rPr lang="en-US" sz="900" dirty="0">
                <a:solidFill>
                  <a:srgbClr val="FFFF00"/>
                </a:solidFill>
                <a:latin typeface="Britannic Bold" pitchFamily="34" charset="0"/>
              </a:rPr>
              <a:t> </a:t>
            </a:r>
            <a:r>
              <a:rPr lang="en-US" sz="900" dirty="0" err="1">
                <a:solidFill>
                  <a:srgbClr val="FFFF00"/>
                </a:solidFill>
                <a:latin typeface="Britannic Bold" pitchFamily="34" charset="0"/>
              </a:rPr>
              <a:t>Kurva-kurva</a:t>
            </a:r>
            <a:endParaRPr lang="en-US" sz="900" dirty="0">
              <a:solidFill>
                <a:srgbClr val="FFFF00"/>
              </a:solidFill>
              <a:latin typeface="Britannic Bold" pitchFamily="34" charset="0"/>
            </a:endParaRPr>
          </a:p>
        </p:txBody>
      </p:sp>
      <p:sp>
        <p:nvSpPr>
          <p:cNvPr id="15" name="Rectangle 67"/>
          <p:cNvSpPr>
            <a:spLocks noChangeArrowheads="1"/>
          </p:cNvSpPr>
          <p:nvPr/>
        </p:nvSpPr>
        <p:spPr bwMode="auto">
          <a:xfrm>
            <a:off x="714375" y="3786188"/>
            <a:ext cx="1285875" cy="428625"/>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Menggunakan Rumus Integral Tak Tentu</a:t>
            </a:r>
          </a:p>
        </p:txBody>
      </p:sp>
      <p:sp>
        <p:nvSpPr>
          <p:cNvPr id="16" name="Rectangle 68"/>
          <p:cNvSpPr>
            <a:spLocks noChangeArrowheads="1"/>
          </p:cNvSpPr>
          <p:nvPr/>
        </p:nvSpPr>
        <p:spPr bwMode="auto">
          <a:xfrm>
            <a:off x="2143125" y="3786188"/>
            <a:ext cx="1071563"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Membuat Grafik </a:t>
            </a:r>
          </a:p>
          <a:p>
            <a:pPr algn="ctr"/>
            <a:r>
              <a:rPr lang="en-US" sz="900">
                <a:solidFill>
                  <a:srgbClr val="FFFF00"/>
                </a:solidFill>
                <a:latin typeface="Britannic Bold" pitchFamily="34" charset="0"/>
              </a:rPr>
              <a:t>Fungsi Keluarga</a:t>
            </a:r>
          </a:p>
        </p:txBody>
      </p:sp>
      <p:sp>
        <p:nvSpPr>
          <p:cNvPr id="17" name="Rectangle 69"/>
          <p:cNvSpPr>
            <a:spLocks noChangeArrowheads="1"/>
          </p:cNvSpPr>
          <p:nvPr/>
        </p:nvSpPr>
        <p:spPr bwMode="auto">
          <a:xfrm>
            <a:off x="3357563" y="3786188"/>
            <a:ext cx="1071562"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Membuat Grafik</a:t>
            </a:r>
          </a:p>
          <a:p>
            <a:pPr algn="ctr"/>
            <a:r>
              <a:rPr lang="en-US" sz="900">
                <a:solidFill>
                  <a:srgbClr val="FFFF00"/>
                </a:solidFill>
                <a:latin typeface="Britannic Bold" pitchFamily="34" charset="0"/>
              </a:rPr>
              <a:t>Fungsi  Linier</a:t>
            </a:r>
          </a:p>
        </p:txBody>
      </p:sp>
      <p:sp>
        <p:nvSpPr>
          <p:cNvPr id="18" name="Rectangle 70"/>
          <p:cNvSpPr>
            <a:spLocks noChangeArrowheads="1"/>
          </p:cNvSpPr>
          <p:nvPr/>
        </p:nvSpPr>
        <p:spPr bwMode="auto">
          <a:xfrm>
            <a:off x="2071688" y="4286250"/>
            <a:ext cx="1214437" cy="35718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Persamaan Kuadrat</a:t>
            </a:r>
          </a:p>
        </p:txBody>
      </p:sp>
      <p:sp>
        <p:nvSpPr>
          <p:cNvPr id="19" name="Rectangle 71"/>
          <p:cNvSpPr>
            <a:spLocks noChangeArrowheads="1"/>
          </p:cNvSpPr>
          <p:nvPr/>
        </p:nvSpPr>
        <p:spPr bwMode="auto">
          <a:xfrm>
            <a:off x="1428750" y="4857750"/>
            <a:ext cx="1143000" cy="35718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Menggunakan</a:t>
            </a:r>
          </a:p>
          <a:p>
            <a:pPr algn="ctr"/>
            <a:r>
              <a:rPr lang="en-US" sz="900">
                <a:solidFill>
                  <a:srgbClr val="FFFF00"/>
                </a:solidFill>
                <a:latin typeface="Britannic Bold" pitchFamily="34" charset="0"/>
              </a:rPr>
              <a:t>Cara Faktorisisasi</a:t>
            </a:r>
          </a:p>
        </p:txBody>
      </p:sp>
      <p:sp>
        <p:nvSpPr>
          <p:cNvPr id="20" name="Rectangle 72"/>
          <p:cNvSpPr>
            <a:spLocks noChangeArrowheads="1"/>
          </p:cNvSpPr>
          <p:nvPr/>
        </p:nvSpPr>
        <p:spPr bwMode="auto">
          <a:xfrm>
            <a:off x="2857500" y="4857750"/>
            <a:ext cx="928688" cy="35718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Menggunakan </a:t>
            </a:r>
          </a:p>
          <a:p>
            <a:pPr algn="ctr"/>
            <a:r>
              <a:rPr lang="en-US" sz="900">
                <a:solidFill>
                  <a:srgbClr val="FFFF00"/>
                </a:solidFill>
                <a:latin typeface="Britannic Bold" pitchFamily="34" charset="0"/>
              </a:rPr>
              <a:t>Rumus ABC</a:t>
            </a:r>
          </a:p>
        </p:txBody>
      </p:sp>
      <p:sp>
        <p:nvSpPr>
          <p:cNvPr id="21" name="Rectangle 73"/>
          <p:cNvSpPr>
            <a:spLocks noChangeArrowheads="1"/>
          </p:cNvSpPr>
          <p:nvPr/>
        </p:nvSpPr>
        <p:spPr bwMode="auto">
          <a:xfrm>
            <a:off x="3500438" y="5572125"/>
            <a:ext cx="1357312" cy="35718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Melakukan Operasi</a:t>
            </a:r>
          </a:p>
          <a:p>
            <a:pPr algn="ctr"/>
            <a:r>
              <a:rPr lang="en-US" sz="900">
                <a:solidFill>
                  <a:srgbClr val="FFFF00"/>
                </a:solidFill>
                <a:latin typeface="Britannic Bold" pitchFamily="34" charset="0"/>
              </a:rPr>
              <a:t>Bilangan Berpangkat</a:t>
            </a:r>
          </a:p>
        </p:txBody>
      </p:sp>
      <p:sp>
        <p:nvSpPr>
          <p:cNvPr id="22" name="Rectangle 74"/>
          <p:cNvSpPr>
            <a:spLocks noChangeArrowheads="1"/>
          </p:cNvSpPr>
          <p:nvPr/>
        </p:nvSpPr>
        <p:spPr bwMode="auto">
          <a:xfrm>
            <a:off x="3500438" y="6215063"/>
            <a:ext cx="1357312"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Melakukan Operasi</a:t>
            </a:r>
          </a:p>
          <a:p>
            <a:pPr algn="ctr"/>
            <a:r>
              <a:rPr lang="en-US" sz="900">
                <a:solidFill>
                  <a:srgbClr val="FFFF00"/>
                </a:solidFill>
                <a:latin typeface="Britannic Bold" pitchFamily="34" charset="0"/>
              </a:rPr>
              <a:t>Bilangan</a:t>
            </a:r>
          </a:p>
        </p:txBody>
      </p:sp>
      <p:sp>
        <p:nvSpPr>
          <p:cNvPr id="23" name="Rectangle 75"/>
          <p:cNvSpPr>
            <a:spLocks noChangeArrowheads="1"/>
          </p:cNvSpPr>
          <p:nvPr/>
        </p:nvSpPr>
        <p:spPr bwMode="auto">
          <a:xfrm>
            <a:off x="6572250" y="642938"/>
            <a:ext cx="1428750" cy="35718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Menerapkan Program</a:t>
            </a:r>
          </a:p>
          <a:p>
            <a:pPr algn="ctr"/>
            <a:r>
              <a:rPr lang="en-US" sz="900">
                <a:solidFill>
                  <a:srgbClr val="FFFF00"/>
                </a:solidFill>
                <a:latin typeface="Britannic Bold" pitchFamily="34" charset="0"/>
              </a:rPr>
              <a:t>Linier Dalam Bidangnya</a:t>
            </a:r>
          </a:p>
        </p:txBody>
      </p:sp>
      <p:sp>
        <p:nvSpPr>
          <p:cNvPr id="24" name="Rectangle 76"/>
          <p:cNvSpPr>
            <a:spLocks noChangeArrowheads="1"/>
          </p:cNvSpPr>
          <p:nvPr/>
        </p:nvSpPr>
        <p:spPr bwMode="auto">
          <a:xfrm>
            <a:off x="5500688" y="1285875"/>
            <a:ext cx="1357312" cy="64293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Persoalan Program Linier Menggunakan</a:t>
            </a:r>
          </a:p>
          <a:p>
            <a:pPr algn="ctr"/>
            <a:r>
              <a:rPr lang="en-US" sz="900">
                <a:solidFill>
                  <a:srgbClr val="FFFF00"/>
                </a:solidFill>
                <a:latin typeface="Britannic Bold" pitchFamily="34" charset="0"/>
              </a:rPr>
              <a:t>Aljabar</a:t>
            </a:r>
          </a:p>
        </p:txBody>
      </p:sp>
      <p:sp>
        <p:nvSpPr>
          <p:cNvPr id="25" name="Rectangle 77"/>
          <p:cNvSpPr>
            <a:spLocks noChangeArrowheads="1"/>
          </p:cNvSpPr>
          <p:nvPr/>
        </p:nvSpPr>
        <p:spPr bwMode="auto">
          <a:xfrm>
            <a:off x="7572375" y="1285875"/>
            <a:ext cx="1357313" cy="35718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Memilih Titik</a:t>
            </a:r>
          </a:p>
          <a:p>
            <a:pPr algn="ctr"/>
            <a:r>
              <a:rPr lang="en-US" sz="900">
                <a:solidFill>
                  <a:srgbClr val="FFFF00"/>
                </a:solidFill>
                <a:latin typeface="Britannic Bold" pitchFamily="34" charset="0"/>
              </a:rPr>
              <a:t>Penyelesaian Optimal</a:t>
            </a:r>
          </a:p>
        </p:txBody>
      </p:sp>
      <p:sp>
        <p:nvSpPr>
          <p:cNvPr id="26" name="Rectangle 78"/>
          <p:cNvSpPr>
            <a:spLocks noChangeArrowheads="1"/>
          </p:cNvSpPr>
          <p:nvPr/>
        </p:nvSpPr>
        <p:spPr bwMode="auto">
          <a:xfrm>
            <a:off x="7572375" y="1857375"/>
            <a:ext cx="1357313" cy="64293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 </a:t>
            </a:r>
          </a:p>
          <a:p>
            <a:pPr algn="ctr"/>
            <a:r>
              <a:rPr lang="en-US" sz="900">
                <a:solidFill>
                  <a:srgbClr val="FFFF00"/>
                </a:solidFill>
                <a:latin typeface="Britannic Bold" pitchFamily="34" charset="0"/>
              </a:rPr>
              <a:t>Persoalan Program</a:t>
            </a:r>
          </a:p>
          <a:p>
            <a:pPr algn="ctr"/>
            <a:r>
              <a:rPr lang="en-US" sz="900">
                <a:solidFill>
                  <a:srgbClr val="FFFF00"/>
                </a:solidFill>
                <a:latin typeface="Britannic Bold" pitchFamily="34" charset="0"/>
              </a:rPr>
              <a:t>Linier Menggunakan</a:t>
            </a:r>
          </a:p>
          <a:p>
            <a:pPr algn="ctr"/>
            <a:r>
              <a:rPr lang="en-US" sz="900">
                <a:solidFill>
                  <a:srgbClr val="FFFF00"/>
                </a:solidFill>
                <a:latin typeface="Britannic Bold" pitchFamily="34" charset="0"/>
              </a:rPr>
              <a:t>Grafik</a:t>
            </a:r>
          </a:p>
        </p:txBody>
      </p:sp>
      <p:sp>
        <p:nvSpPr>
          <p:cNvPr id="27" name="Rectangle 79"/>
          <p:cNvSpPr>
            <a:spLocks noChangeArrowheads="1"/>
          </p:cNvSpPr>
          <p:nvPr/>
        </p:nvSpPr>
        <p:spPr bwMode="auto">
          <a:xfrm>
            <a:off x="6715125" y="2786063"/>
            <a:ext cx="1357313" cy="642937"/>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Membuat Model </a:t>
            </a:r>
          </a:p>
          <a:p>
            <a:pPr algn="ctr"/>
            <a:r>
              <a:rPr lang="en-US" sz="900">
                <a:solidFill>
                  <a:srgbClr val="FFFF00"/>
                </a:solidFill>
                <a:latin typeface="Britannic Bold" pitchFamily="34" charset="0"/>
              </a:rPr>
              <a:t>Matematika Dari </a:t>
            </a:r>
          </a:p>
          <a:p>
            <a:pPr algn="ctr"/>
            <a:r>
              <a:rPr lang="en-US" sz="900">
                <a:solidFill>
                  <a:srgbClr val="FFFF00"/>
                </a:solidFill>
                <a:latin typeface="Britannic Bold" pitchFamily="34" charset="0"/>
              </a:rPr>
              <a:t>Persoalan Program </a:t>
            </a:r>
          </a:p>
          <a:p>
            <a:pPr algn="ctr"/>
            <a:r>
              <a:rPr lang="en-US" sz="900">
                <a:solidFill>
                  <a:srgbClr val="FFFF00"/>
                </a:solidFill>
                <a:latin typeface="Britannic Bold" pitchFamily="34" charset="0"/>
              </a:rPr>
              <a:t>Linier</a:t>
            </a:r>
          </a:p>
        </p:txBody>
      </p:sp>
      <p:sp>
        <p:nvSpPr>
          <p:cNvPr id="28" name="Rectangle 80"/>
          <p:cNvSpPr>
            <a:spLocks noChangeArrowheads="1"/>
          </p:cNvSpPr>
          <p:nvPr/>
        </p:nvSpPr>
        <p:spPr bwMode="auto">
          <a:xfrm>
            <a:off x="7572375" y="3714750"/>
            <a:ext cx="1357313" cy="64293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Membuat Grafik</a:t>
            </a:r>
          </a:p>
          <a:p>
            <a:pPr algn="ctr"/>
            <a:r>
              <a:rPr lang="en-US" sz="900">
                <a:solidFill>
                  <a:srgbClr val="FFFF00"/>
                </a:solidFill>
                <a:latin typeface="Britannic Bold" pitchFamily="34" charset="0"/>
              </a:rPr>
              <a:t>Penyelesaian</a:t>
            </a:r>
          </a:p>
          <a:p>
            <a:pPr algn="ctr"/>
            <a:r>
              <a:rPr lang="en-US" sz="900">
                <a:solidFill>
                  <a:srgbClr val="FFFF00"/>
                </a:solidFill>
                <a:latin typeface="Britannic Bold" pitchFamily="34" charset="0"/>
              </a:rPr>
              <a:t>Pertidaksamaan</a:t>
            </a:r>
          </a:p>
          <a:p>
            <a:pPr algn="ctr"/>
            <a:r>
              <a:rPr lang="en-US" sz="900">
                <a:solidFill>
                  <a:srgbClr val="FFFF00"/>
                </a:solidFill>
                <a:latin typeface="Britannic Bold" pitchFamily="34" charset="0"/>
              </a:rPr>
              <a:t>Linier</a:t>
            </a:r>
          </a:p>
        </p:txBody>
      </p:sp>
      <p:sp>
        <p:nvSpPr>
          <p:cNvPr id="29" name="Rectangle 81"/>
          <p:cNvSpPr>
            <a:spLocks noChangeArrowheads="1"/>
          </p:cNvSpPr>
          <p:nvPr/>
        </p:nvSpPr>
        <p:spPr bwMode="auto">
          <a:xfrm>
            <a:off x="5786438" y="3714750"/>
            <a:ext cx="1357312" cy="642938"/>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Persamaan Linier</a:t>
            </a:r>
          </a:p>
          <a:p>
            <a:pPr algn="ctr"/>
            <a:r>
              <a:rPr lang="en-US" sz="900">
                <a:solidFill>
                  <a:srgbClr val="FFFF00"/>
                </a:solidFill>
                <a:latin typeface="Britannic Bold" pitchFamily="34" charset="0"/>
              </a:rPr>
              <a:t>3 Variabel</a:t>
            </a:r>
          </a:p>
        </p:txBody>
      </p:sp>
      <p:sp>
        <p:nvSpPr>
          <p:cNvPr id="30" name="Rectangle 82"/>
          <p:cNvSpPr>
            <a:spLocks noChangeArrowheads="1"/>
          </p:cNvSpPr>
          <p:nvPr/>
        </p:nvSpPr>
        <p:spPr bwMode="auto">
          <a:xfrm>
            <a:off x="5786438" y="4572000"/>
            <a:ext cx="1357312" cy="500063"/>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Persamaan Linier</a:t>
            </a:r>
          </a:p>
          <a:p>
            <a:pPr algn="ctr"/>
            <a:r>
              <a:rPr lang="en-US" sz="900">
                <a:solidFill>
                  <a:srgbClr val="FFFF00"/>
                </a:solidFill>
                <a:latin typeface="Britannic Bold" pitchFamily="34" charset="0"/>
              </a:rPr>
              <a:t>2 Variabel</a:t>
            </a:r>
          </a:p>
        </p:txBody>
      </p:sp>
      <p:sp>
        <p:nvSpPr>
          <p:cNvPr id="31" name="Rectangle 83"/>
          <p:cNvSpPr>
            <a:spLocks noChangeArrowheads="1"/>
          </p:cNvSpPr>
          <p:nvPr/>
        </p:nvSpPr>
        <p:spPr bwMode="auto">
          <a:xfrm>
            <a:off x="5786438" y="5357813"/>
            <a:ext cx="1357312" cy="500062"/>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Persamaan Linier</a:t>
            </a:r>
          </a:p>
          <a:p>
            <a:pPr algn="ctr"/>
            <a:r>
              <a:rPr lang="en-US" sz="900">
                <a:solidFill>
                  <a:srgbClr val="FFFF00"/>
                </a:solidFill>
                <a:latin typeface="Britannic Bold" pitchFamily="34" charset="0"/>
              </a:rPr>
              <a:t>1 Variabel</a:t>
            </a:r>
          </a:p>
        </p:txBody>
      </p:sp>
      <p:sp>
        <p:nvSpPr>
          <p:cNvPr id="32" name="Rectangle 84"/>
          <p:cNvSpPr>
            <a:spLocks noChangeArrowheads="1"/>
          </p:cNvSpPr>
          <p:nvPr/>
        </p:nvSpPr>
        <p:spPr bwMode="auto">
          <a:xfrm>
            <a:off x="7572375" y="4572000"/>
            <a:ext cx="1357313" cy="500063"/>
          </a:xfrm>
          <a:prstGeom prst="rect">
            <a:avLst/>
          </a:prstGeom>
          <a:solidFill>
            <a:schemeClr val="tx1"/>
          </a:solidFill>
          <a:ln w="9525" algn="ctr">
            <a:solidFill>
              <a:srgbClr val="FFFF00"/>
            </a:solidFill>
            <a:round/>
            <a:headEnd/>
            <a:tailEnd/>
          </a:ln>
        </p:spPr>
        <p:txBody>
          <a:bodyPr/>
          <a:lstStyle/>
          <a:p>
            <a:pPr algn="ctr"/>
            <a:r>
              <a:rPr lang="en-US" sz="900">
                <a:solidFill>
                  <a:srgbClr val="FFFF00"/>
                </a:solidFill>
                <a:latin typeface="Britannic Bold" pitchFamily="34" charset="0"/>
              </a:rPr>
              <a:t>Menyelesaikan</a:t>
            </a:r>
          </a:p>
          <a:p>
            <a:pPr algn="ctr"/>
            <a:r>
              <a:rPr lang="en-US" sz="900">
                <a:solidFill>
                  <a:srgbClr val="FFFF00"/>
                </a:solidFill>
                <a:latin typeface="Britannic Bold" pitchFamily="34" charset="0"/>
              </a:rPr>
              <a:t>Pertidaksamaan</a:t>
            </a:r>
          </a:p>
          <a:p>
            <a:pPr algn="ctr"/>
            <a:r>
              <a:rPr lang="en-US" sz="900">
                <a:solidFill>
                  <a:srgbClr val="FFFF00"/>
                </a:solidFill>
                <a:latin typeface="Britannic Bold" pitchFamily="34" charset="0"/>
              </a:rPr>
              <a:t>Linier</a:t>
            </a:r>
          </a:p>
        </p:txBody>
      </p:sp>
      <p:cxnSp>
        <p:nvCxnSpPr>
          <p:cNvPr id="33" name="Straight Connector 86"/>
          <p:cNvCxnSpPr>
            <a:cxnSpLocks noChangeShapeType="1"/>
          </p:cNvCxnSpPr>
          <p:nvPr/>
        </p:nvCxnSpPr>
        <p:spPr bwMode="auto">
          <a:xfrm>
            <a:off x="142875" y="6643688"/>
            <a:ext cx="8786813" cy="1587"/>
          </a:xfrm>
          <a:prstGeom prst="line">
            <a:avLst/>
          </a:prstGeom>
          <a:ln>
            <a:prstDash val="dash"/>
            <a:headEnd/>
            <a:tailEnd/>
          </a:ln>
        </p:spPr>
        <p:style>
          <a:lnRef idx="3">
            <a:schemeClr val="accent3"/>
          </a:lnRef>
          <a:fillRef idx="0">
            <a:schemeClr val="accent3"/>
          </a:fillRef>
          <a:effectRef idx="2">
            <a:schemeClr val="accent3"/>
          </a:effectRef>
          <a:fontRef idx="minor">
            <a:schemeClr val="tx1"/>
          </a:fontRef>
        </p:style>
      </p:cxnSp>
      <p:sp>
        <p:nvSpPr>
          <p:cNvPr id="34" name="TextBox 33"/>
          <p:cNvSpPr txBox="1"/>
          <p:nvPr/>
        </p:nvSpPr>
        <p:spPr>
          <a:xfrm>
            <a:off x="5929313" y="6286500"/>
            <a:ext cx="2571750" cy="307975"/>
          </a:xfrm>
          <a:prstGeom prst="rect">
            <a:avLst/>
          </a:prstGeom>
          <a:noFill/>
        </p:spPr>
        <p:txBody>
          <a:bodyPr>
            <a:spAutoFit/>
          </a:bodyPr>
          <a:lstStyle/>
          <a:p>
            <a:pPr>
              <a:defRPr/>
            </a:pPr>
            <a:r>
              <a:rPr lang="en-US" sz="1400" dirty="0">
                <a:solidFill>
                  <a:schemeClr val="accent3"/>
                </a:solidFill>
              </a:rPr>
              <a:t>GARIS ENTRY BEHAVIOR</a:t>
            </a:r>
          </a:p>
        </p:txBody>
      </p:sp>
      <p:cxnSp>
        <p:nvCxnSpPr>
          <p:cNvPr id="35" name="Straight Arrow Connector 97"/>
          <p:cNvCxnSpPr>
            <a:cxnSpLocks noChangeShapeType="1"/>
          </p:cNvCxnSpPr>
          <p:nvPr/>
        </p:nvCxnSpPr>
        <p:spPr bwMode="auto">
          <a:xfrm rot="5400000" flipH="1" flipV="1">
            <a:off x="643731" y="1928019"/>
            <a:ext cx="142875" cy="1588"/>
          </a:xfrm>
          <a:prstGeom prst="straightConnector1">
            <a:avLst/>
          </a:prstGeom>
          <a:noFill/>
          <a:ln w="19050" algn="ctr">
            <a:solidFill>
              <a:srgbClr val="FF0000"/>
            </a:solidFill>
            <a:round/>
            <a:headEnd/>
            <a:tailEnd type="triangle" w="med" len="med"/>
          </a:ln>
        </p:spPr>
      </p:cxnSp>
      <p:cxnSp>
        <p:nvCxnSpPr>
          <p:cNvPr id="36" name="Straight Arrow Connector 99"/>
          <p:cNvCxnSpPr>
            <a:cxnSpLocks noChangeShapeType="1"/>
          </p:cNvCxnSpPr>
          <p:nvPr/>
        </p:nvCxnSpPr>
        <p:spPr bwMode="auto">
          <a:xfrm rot="5400000" flipH="1" flipV="1">
            <a:off x="2358231" y="1928019"/>
            <a:ext cx="142875" cy="1588"/>
          </a:xfrm>
          <a:prstGeom prst="straightConnector1">
            <a:avLst/>
          </a:prstGeom>
          <a:noFill/>
          <a:ln w="19050" algn="ctr">
            <a:solidFill>
              <a:srgbClr val="FF0000"/>
            </a:solidFill>
            <a:round/>
            <a:headEnd/>
            <a:tailEnd type="triangle" w="med" len="med"/>
          </a:ln>
        </p:spPr>
      </p:cxnSp>
      <p:cxnSp>
        <p:nvCxnSpPr>
          <p:cNvPr id="37" name="Straight Arrow Connector 101"/>
          <p:cNvCxnSpPr>
            <a:cxnSpLocks noChangeShapeType="1"/>
          </p:cNvCxnSpPr>
          <p:nvPr/>
        </p:nvCxnSpPr>
        <p:spPr bwMode="auto">
          <a:xfrm rot="16200000" flipV="1">
            <a:off x="-1035844" y="4036219"/>
            <a:ext cx="2928938" cy="0"/>
          </a:xfrm>
          <a:prstGeom prst="straightConnector1">
            <a:avLst/>
          </a:prstGeom>
          <a:noFill/>
          <a:ln w="19050" algn="ctr">
            <a:solidFill>
              <a:srgbClr val="FF0000"/>
            </a:solidFill>
            <a:round/>
            <a:headEnd/>
            <a:tailEnd type="triangle" w="med" len="med"/>
          </a:ln>
        </p:spPr>
      </p:cxnSp>
      <p:cxnSp>
        <p:nvCxnSpPr>
          <p:cNvPr id="38" name="Straight Connector 104"/>
          <p:cNvCxnSpPr>
            <a:cxnSpLocks noChangeShapeType="1"/>
          </p:cNvCxnSpPr>
          <p:nvPr/>
        </p:nvCxnSpPr>
        <p:spPr bwMode="auto">
          <a:xfrm>
            <a:off x="428625" y="5499100"/>
            <a:ext cx="3714750" cy="1588"/>
          </a:xfrm>
          <a:prstGeom prst="line">
            <a:avLst/>
          </a:prstGeom>
          <a:noFill/>
          <a:ln w="19050" algn="ctr">
            <a:solidFill>
              <a:srgbClr val="FF0000"/>
            </a:solidFill>
            <a:round/>
            <a:headEnd/>
            <a:tailEnd/>
          </a:ln>
        </p:spPr>
      </p:cxnSp>
      <p:cxnSp>
        <p:nvCxnSpPr>
          <p:cNvPr id="39" name="Straight Connector 113"/>
          <p:cNvCxnSpPr>
            <a:cxnSpLocks noChangeShapeType="1"/>
          </p:cNvCxnSpPr>
          <p:nvPr/>
        </p:nvCxnSpPr>
        <p:spPr bwMode="auto">
          <a:xfrm rot="5400000">
            <a:off x="4106069" y="5536407"/>
            <a:ext cx="73025" cy="1587"/>
          </a:xfrm>
          <a:prstGeom prst="line">
            <a:avLst/>
          </a:prstGeom>
          <a:noFill/>
          <a:ln w="19050" algn="ctr">
            <a:solidFill>
              <a:srgbClr val="C00000"/>
            </a:solidFill>
            <a:round/>
            <a:headEnd/>
            <a:tailEnd/>
          </a:ln>
        </p:spPr>
      </p:cxnSp>
      <p:cxnSp>
        <p:nvCxnSpPr>
          <p:cNvPr id="40" name="Straight Arrow Connector 122"/>
          <p:cNvCxnSpPr>
            <a:cxnSpLocks noChangeShapeType="1"/>
          </p:cNvCxnSpPr>
          <p:nvPr/>
        </p:nvCxnSpPr>
        <p:spPr bwMode="auto">
          <a:xfrm rot="5400000" flipH="1" flipV="1">
            <a:off x="2570956" y="5428457"/>
            <a:ext cx="142875" cy="1588"/>
          </a:xfrm>
          <a:prstGeom prst="straightConnector1">
            <a:avLst/>
          </a:prstGeom>
          <a:noFill/>
          <a:ln w="19050" algn="ctr">
            <a:solidFill>
              <a:srgbClr val="FF0000"/>
            </a:solidFill>
            <a:round/>
            <a:headEnd/>
            <a:tailEnd type="triangle" w="med" len="med"/>
          </a:ln>
        </p:spPr>
      </p:cxnSp>
      <p:cxnSp>
        <p:nvCxnSpPr>
          <p:cNvPr id="41" name="Straight Connector 126"/>
          <p:cNvCxnSpPr>
            <a:cxnSpLocks noChangeShapeType="1"/>
          </p:cNvCxnSpPr>
          <p:nvPr/>
        </p:nvCxnSpPr>
        <p:spPr bwMode="auto">
          <a:xfrm>
            <a:off x="1928813" y="5357813"/>
            <a:ext cx="1428750" cy="1587"/>
          </a:xfrm>
          <a:prstGeom prst="line">
            <a:avLst/>
          </a:prstGeom>
          <a:noFill/>
          <a:ln w="19050" algn="ctr">
            <a:solidFill>
              <a:srgbClr val="FF0000"/>
            </a:solidFill>
            <a:round/>
            <a:headEnd/>
            <a:tailEnd/>
          </a:ln>
        </p:spPr>
      </p:cxnSp>
      <p:cxnSp>
        <p:nvCxnSpPr>
          <p:cNvPr id="42" name="Straight Arrow Connector 137"/>
          <p:cNvCxnSpPr>
            <a:cxnSpLocks noChangeShapeType="1"/>
          </p:cNvCxnSpPr>
          <p:nvPr/>
        </p:nvCxnSpPr>
        <p:spPr bwMode="auto">
          <a:xfrm rot="5400000" flipH="1" flipV="1">
            <a:off x="1857375" y="5286375"/>
            <a:ext cx="141288" cy="1588"/>
          </a:xfrm>
          <a:prstGeom prst="straightConnector1">
            <a:avLst/>
          </a:prstGeom>
          <a:noFill/>
          <a:ln w="19050" algn="ctr">
            <a:solidFill>
              <a:srgbClr val="FF0000"/>
            </a:solidFill>
            <a:round/>
            <a:headEnd/>
            <a:tailEnd type="triangle" w="med" len="med"/>
          </a:ln>
        </p:spPr>
      </p:cxnSp>
      <p:cxnSp>
        <p:nvCxnSpPr>
          <p:cNvPr id="43" name="Straight Arrow Connector 140"/>
          <p:cNvCxnSpPr>
            <a:cxnSpLocks noChangeShapeType="1"/>
          </p:cNvCxnSpPr>
          <p:nvPr/>
        </p:nvCxnSpPr>
        <p:spPr bwMode="auto">
          <a:xfrm rot="5400000" flipH="1" flipV="1">
            <a:off x="3286919" y="5287169"/>
            <a:ext cx="141288" cy="0"/>
          </a:xfrm>
          <a:prstGeom prst="straightConnector1">
            <a:avLst/>
          </a:prstGeom>
          <a:noFill/>
          <a:ln w="19050" algn="ctr">
            <a:solidFill>
              <a:srgbClr val="FF0000"/>
            </a:solidFill>
            <a:round/>
            <a:headEnd/>
            <a:tailEnd type="triangle" w="med" len="med"/>
          </a:ln>
        </p:spPr>
      </p:cxnSp>
      <p:cxnSp>
        <p:nvCxnSpPr>
          <p:cNvPr id="44" name="Straight Connector 144"/>
          <p:cNvCxnSpPr>
            <a:cxnSpLocks noChangeShapeType="1"/>
          </p:cNvCxnSpPr>
          <p:nvPr/>
        </p:nvCxnSpPr>
        <p:spPr bwMode="auto">
          <a:xfrm rot="5400000" flipH="1" flipV="1">
            <a:off x="1320800" y="2606675"/>
            <a:ext cx="71438" cy="1588"/>
          </a:xfrm>
          <a:prstGeom prst="line">
            <a:avLst/>
          </a:prstGeom>
          <a:noFill/>
          <a:ln w="19050" algn="ctr">
            <a:solidFill>
              <a:srgbClr val="FF0000"/>
            </a:solidFill>
            <a:round/>
            <a:headEnd/>
            <a:tailEnd/>
          </a:ln>
        </p:spPr>
      </p:cxnSp>
      <p:cxnSp>
        <p:nvCxnSpPr>
          <p:cNvPr id="45" name="Straight Connector 149"/>
          <p:cNvCxnSpPr>
            <a:cxnSpLocks noChangeShapeType="1"/>
          </p:cNvCxnSpPr>
          <p:nvPr/>
        </p:nvCxnSpPr>
        <p:spPr bwMode="auto">
          <a:xfrm>
            <a:off x="1357313" y="2571750"/>
            <a:ext cx="1857375" cy="1588"/>
          </a:xfrm>
          <a:prstGeom prst="line">
            <a:avLst/>
          </a:prstGeom>
          <a:noFill/>
          <a:ln w="19050" algn="ctr">
            <a:solidFill>
              <a:srgbClr val="FF0000"/>
            </a:solidFill>
            <a:round/>
            <a:headEnd/>
            <a:tailEnd/>
          </a:ln>
        </p:spPr>
      </p:cxnSp>
      <p:cxnSp>
        <p:nvCxnSpPr>
          <p:cNvPr id="46" name="Straight Arrow Connector 164"/>
          <p:cNvCxnSpPr>
            <a:cxnSpLocks noChangeShapeType="1"/>
            <a:stCxn id="11" idx="0"/>
          </p:cNvCxnSpPr>
          <p:nvPr/>
        </p:nvCxnSpPr>
        <p:spPr bwMode="auto">
          <a:xfrm rot="5400000" flipH="1" flipV="1">
            <a:off x="1250156" y="3107532"/>
            <a:ext cx="212725" cy="1588"/>
          </a:xfrm>
          <a:prstGeom prst="straightConnector1">
            <a:avLst/>
          </a:prstGeom>
          <a:noFill/>
          <a:ln w="19050" algn="ctr">
            <a:solidFill>
              <a:srgbClr val="FF0000"/>
            </a:solidFill>
            <a:round/>
            <a:headEnd/>
            <a:tailEnd type="triangle" w="med" len="med"/>
          </a:ln>
        </p:spPr>
      </p:cxnSp>
      <p:cxnSp>
        <p:nvCxnSpPr>
          <p:cNvPr id="47" name="Straight Arrow Connector 166"/>
          <p:cNvCxnSpPr>
            <a:cxnSpLocks noChangeShapeType="1"/>
          </p:cNvCxnSpPr>
          <p:nvPr/>
        </p:nvCxnSpPr>
        <p:spPr bwMode="auto">
          <a:xfrm rot="5400000" flipH="1" flipV="1">
            <a:off x="1248569" y="3679031"/>
            <a:ext cx="215900" cy="1588"/>
          </a:xfrm>
          <a:prstGeom prst="straightConnector1">
            <a:avLst/>
          </a:prstGeom>
          <a:noFill/>
          <a:ln w="19050" algn="ctr">
            <a:solidFill>
              <a:srgbClr val="FF0000"/>
            </a:solidFill>
            <a:round/>
            <a:headEnd/>
            <a:tailEnd type="triangle" w="med" len="med"/>
          </a:ln>
        </p:spPr>
      </p:cxnSp>
      <p:cxnSp>
        <p:nvCxnSpPr>
          <p:cNvPr id="48" name="Straight Connector 169"/>
          <p:cNvCxnSpPr>
            <a:cxnSpLocks noChangeShapeType="1"/>
          </p:cNvCxnSpPr>
          <p:nvPr/>
        </p:nvCxnSpPr>
        <p:spPr bwMode="auto">
          <a:xfrm rot="5400000">
            <a:off x="3178175" y="2606675"/>
            <a:ext cx="71438" cy="1588"/>
          </a:xfrm>
          <a:prstGeom prst="line">
            <a:avLst/>
          </a:prstGeom>
          <a:noFill/>
          <a:ln w="19050" algn="ctr">
            <a:solidFill>
              <a:srgbClr val="FF0000"/>
            </a:solidFill>
            <a:round/>
            <a:headEnd/>
            <a:tailEnd/>
          </a:ln>
        </p:spPr>
      </p:cxnSp>
      <p:cxnSp>
        <p:nvCxnSpPr>
          <p:cNvPr id="49" name="Straight Arrow Connector 172"/>
          <p:cNvCxnSpPr>
            <a:cxnSpLocks noChangeShapeType="1"/>
          </p:cNvCxnSpPr>
          <p:nvPr/>
        </p:nvCxnSpPr>
        <p:spPr bwMode="auto">
          <a:xfrm rot="5400000" flipH="1" flipV="1">
            <a:off x="3144044" y="3071019"/>
            <a:ext cx="142875" cy="1587"/>
          </a:xfrm>
          <a:prstGeom prst="straightConnector1">
            <a:avLst/>
          </a:prstGeom>
          <a:noFill/>
          <a:ln w="19050" algn="ctr">
            <a:solidFill>
              <a:srgbClr val="FF0000"/>
            </a:solidFill>
            <a:round/>
            <a:headEnd/>
            <a:tailEnd type="triangle" w="med" len="med"/>
          </a:ln>
        </p:spPr>
      </p:cxnSp>
      <p:cxnSp>
        <p:nvCxnSpPr>
          <p:cNvPr id="50" name="Straight Arrow Connector 174"/>
          <p:cNvCxnSpPr>
            <a:cxnSpLocks noChangeShapeType="1"/>
          </p:cNvCxnSpPr>
          <p:nvPr/>
        </p:nvCxnSpPr>
        <p:spPr bwMode="auto">
          <a:xfrm rot="5400000" flipH="1" flipV="1">
            <a:off x="6323012" y="4465638"/>
            <a:ext cx="214313" cy="1588"/>
          </a:xfrm>
          <a:prstGeom prst="straightConnector1">
            <a:avLst/>
          </a:prstGeom>
          <a:noFill/>
          <a:ln w="19050" algn="ctr">
            <a:solidFill>
              <a:srgbClr val="FF0000"/>
            </a:solidFill>
            <a:round/>
            <a:headEnd/>
            <a:tailEnd type="triangle" w="med" len="med"/>
          </a:ln>
        </p:spPr>
      </p:cxnSp>
      <p:cxnSp>
        <p:nvCxnSpPr>
          <p:cNvPr id="51" name="Straight Arrow Connector 182"/>
          <p:cNvCxnSpPr>
            <a:cxnSpLocks noChangeShapeType="1"/>
          </p:cNvCxnSpPr>
          <p:nvPr/>
        </p:nvCxnSpPr>
        <p:spPr bwMode="auto">
          <a:xfrm rot="5400000" flipH="1" flipV="1">
            <a:off x="6287294" y="5215731"/>
            <a:ext cx="285750" cy="1588"/>
          </a:xfrm>
          <a:prstGeom prst="straightConnector1">
            <a:avLst/>
          </a:prstGeom>
          <a:noFill/>
          <a:ln w="19050" algn="ctr">
            <a:solidFill>
              <a:srgbClr val="FF0000"/>
            </a:solidFill>
            <a:round/>
            <a:headEnd/>
            <a:tailEnd type="triangle" w="med" len="med"/>
          </a:ln>
        </p:spPr>
      </p:cxnSp>
      <p:cxnSp>
        <p:nvCxnSpPr>
          <p:cNvPr id="52" name="Straight Connector 188"/>
          <p:cNvCxnSpPr>
            <a:cxnSpLocks noChangeShapeType="1"/>
          </p:cNvCxnSpPr>
          <p:nvPr/>
        </p:nvCxnSpPr>
        <p:spPr bwMode="auto">
          <a:xfrm>
            <a:off x="2643188" y="3643313"/>
            <a:ext cx="1214437" cy="1587"/>
          </a:xfrm>
          <a:prstGeom prst="line">
            <a:avLst/>
          </a:prstGeom>
          <a:noFill/>
          <a:ln w="19050" algn="ctr">
            <a:solidFill>
              <a:srgbClr val="FF0000"/>
            </a:solidFill>
            <a:round/>
            <a:headEnd/>
            <a:tailEnd/>
          </a:ln>
        </p:spPr>
      </p:cxnSp>
      <p:cxnSp>
        <p:nvCxnSpPr>
          <p:cNvPr id="53" name="Straight Connector 199"/>
          <p:cNvCxnSpPr>
            <a:cxnSpLocks noChangeShapeType="1"/>
          </p:cNvCxnSpPr>
          <p:nvPr/>
        </p:nvCxnSpPr>
        <p:spPr bwMode="auto">
          <a:xfrm rot="5400000" flipH="1" flipV="1">
            <a:off x="2570163" y="3714750"/>
            <a:ext cx="144462" cy="1588"/>
          </a:xfrm>
          <a:prstGeom prst="line">
            <a:avLst/>
          </a:prstGeom>
          <a:noFill/>
          <a:ln w="19050" algn="ctr">
            <a:solidFill>
              <a:srgbClr val="FF0000"/>
            </a:solidFill>
            <a:round/>
            <a:headEnd/>
            <a:tailEnd/>
          </a:ln>
        </p:spPr>
      </p:cxnSp>
      <p:cxnSp>
        <p:nvCxnSpPr>
          <p:cNvPr id="54" name="Straight Connector 201"/>
          <p:cNvCxnSpPr>
            <a:cxnSpLocks noChangeShapeType="1"/>
          </p:cNvCxnSpPr>
          <p:nvPr/>
        </p:nvCxnSpPr>
        <p:spPr bwMode="auto">
          <a:xfrm rot="5400000" flipH="1" flipV="1">
            <a:off x="3784601" y="3714750"/>
            <a:ext cx="144462" cy="1587"/>
          </a:xfrm>
          <a:prstGeom prst="line">
            <a:avLst/>
          </a:prstGeom>
          <a:noFill/>
          <a:ln w="19050" algn="ctr">
            <a:solidFill>
              <a:srgbClr val="FF0000"/>
            </a:solidFill>
            <a:round/>
            <a:headEnd/>
            <a:tailEnd/>
          </a:ln>
        </p:spPr>
      </p:cxnSp>
      <p:cxnSp>
        <p:nvCxnSpPr>
          <p:cNvPr id="55" name="Straight Arrow Connector 205"/>
          <p:cNvCxnSpPr>
            <a:cxnSpLocks noChangeShapeType="1"/>
          </p:cNvCxnSpPr>
          <p:nvPr/>
        </p:nvCxnSpPr>
        <p:spPr bwMode="auto">
          <a:xfrm rot="5400000" flipH="1" flipV="1">
            <a:off x="3143250" y="3571876"/>
            <a:ext cx="142875" cy="0"/>
          </a:xfrm>
          <a:prstGeom prst="straightConnector1">
            <a:avLst/>
          </a:prstGeom>
          <a:noFill/>
          <a:ln w="9525" algn="ctr">
            <a:solidFill>
              <a:srgbClr val="FF0000"/>
            </a:solidFill>
            <a:round/>
            <a:headEnd/>
            <a:tailEnd type="triangle" w="med" len="med"/>
          </a:ln>
        </p:spPr>
      </p:cxnSp>
      <p:cxnSp>
        <p:nvCxnSpPr>
          <p:cNvPr id="56" name="Straight Arrow Connector 214"/>
          <p:cNvCxnSpPr>
            <a:cxnSpLocks noChangeShapeType="1"/>
          </p:cNvCxnSpPr>
          <p:nvPr/>
        </p:nvCxnSpPr>
        <p:spPr bwMode="auto">
          <a:xfrm rot="5400000" flipH="1" flipV="1">
            <a:off x="2570956" y="4214019"/>
            <a:ext cx="142875" cy="1588"/>
          </a:xfrm>
          <a:prstGeom prst="straightConnector1">
            <a:avLst/>
          </a:prstGeom>
          <a:noFill/>
          <a:ln w="19050" algn="ctr">
            <a:solidFill>
              <a:srgbClr val="FF0000"/>
            </a:solidFill>
            <a:round/>
            <a:headEnd/>
            <a:tailEnd type="triangle" w="med" len="med"/>
          </a:ln>
        </p:spPr>
      </p:cxnSp>
      <p:cxnSp>
        <p:nvCxnSpPr>
          <p:cNvPr id="57" name="Straight Connector 218"/>
          <p:cNvCxnSpPr>
            <a:cxnSpLocks noChangeShapeType="1"/>
          </p:cNvCxnSpPr>
          <p:nvPr/>
        </p:nvCxnSpPr>
        <p:spPr bwMode="auto">
          <a:xfrm>
            <a:off x="1928813" y="4786313"/>
            <a:ext cx="1428750" cy="1587"/>
          </a:xfrm>
          <a:prstGeom prst="line">
            <a:avLst/>
          </a:prstGeom>
          <a:noFill/>
          <a:ln w="19050" algn="ctr">
            <a:solidFill>
              <a:srgbClr val="FF0000"/>
            </a:solidFill>
            <a:round/>
            <a:headEnd/>
            <a:tailEnd/>
          </a:ln>
        </p:spPr>
      </p:cxnSp>
      <p:cxnSp>
        <p:nvCxnSpPr>
          <p:cNvPr id="58" name="Straight Connector 220"/>
          <p:cNvCxnSpPr>
            <a:cxnSpLocks noChangeShapeType="1"/>
          </p:cNvCxnSpPr>
          <p:nvPr/>
        </p:nvCxnSpPr>
        <p:spPr bwMode="auto">
          <a:xfrm rot="5400000" flipH="1" flipV="1">
            <a:off x="1893888" y="4822825"/>
            <a:ext cx="71438" cy="1587"/>
          </a:xfrm>
          <a:prstGeom prst="line">
            <a:avLst/>
          </a:prstGeom>
          <a:noFill/>
          <a:ln w="19050" algn="ctr">
            <a:solidFill>
              <a:srgbClr val="FF0000"/>
            </a:solidFill>
            <a:round/>
            <a:headEnd/>
            <a:tailEnd/>
          </a:ln>
        </p:spPr>
      </p:cxnSp>
      <p:cxnSp>
        <p:nvCxnSpPr>
          <p:cNvPr id="59" name="Straight Connector 222"/>
          <p:cNvCxnSpPr>
            <a:cxnSpLocks noChangeShapeType="1"/>
          </p:cNvCxnSpPr>
          <p:nvPr/>
        </p:nvCxnSpPr>
        <p:spPr bwMode="auto">
          <a:xfrm rot="5400000" flipH="1" flipV="1">
            <a:off x="3322638" y="4822825"/>
            <a:ext cx="71438" cy="1587"/>
          </a:xfrm>
          <a:prstGeom prst="line">
            <a:avLst/>
          </a:prstGeom>
          <a:noFill/>
          <a:ln w="19050" algn="ctr">
            <a:solidFill>
              <a:srgbClr val="FF0000"/>
            </a:solidFill>
            <a:round/>
            <a:headEnd/>
            <a:tailEnd/>
          </a:ln>
        </p:spPr>
      </p:cxnSp>
      <p:cxnSp>
        <p:nvCxnSpPr>
          <p:cNvPr id="60" name="Straight Arrow Connector 228"/>
          <p:cNvCxnSpPr>
            <a:cxnSpLocks noChangeShapeType="1"/>
          </p:cNvCxnSpPr>
          <p:nvPr/>
        </p:nvCxnSpPr>
        <p:spPr bwMode="auto">
          <a:xfrm rot="5400000" flipH="1" flipV="1">
            <a:off x="2570956" y="4715669"/>
            <a:ext cx="142875" cy="1588"/>
          </a:xfrm>
          <a:prstGeom prst="straightConnector1">
            <a:avLst/>
          </a:prstGeom>
          <a:noFill/>
          <a:ln w="19050" algn="ctr">
            <a:solidFill>
              <a:srgbClr val="FF0000"/>
            </a:solidFill>
            <a:round/>
            <a:headEnd/>
            <a:tailEnd type="triangle" w="med" len="med"/>
          </a:ln>
        </p:spPr>
      </p:cxnSp>
      <p:cxnSp>
        <p:nvCxnSpPr>
          <p:cNvPr id="61" name="Straight Arrow Connector 231"/>
          <p:cNvCxnSpPr>
            <a:cxnSpLocks noChangeShapeType="1"/>
          </p:cNvCxnSpPr>
          <p:nvPr/>
        </p:nvCxnSpPr>
        <p:spPr bwMode="auto">
          <a:xfrm rot="5400000" flipH="1" flipV="1">
            <a:off x="2356644" y="2499519"/>
            <a:ext cx="142875" cy="1587"/>
          </a:xfrm>
          <a:prstGeom prst="straightConnector1">
            <a:avLst/>
          </a:prstGeom>
          <a:noFill/>
          <a:ln w="9525" algn="ctr">
            <a:solidFill>
              <a:srgbClr val="FF0000"/>
            </a:solidFill>
            <a:round/>
            <a:headEnd/>
            <a:tailEnd type="triangle" w="med" len="med"/>
          </a:ln>
        </p:spPr>
      </p:cxnSp>
      <p:cxnSp>
        <p:nvCxnSpPr>
          <p:cNvPr id="62" name="Straight Connector 238"/>
          <p:cNvCxnSpPr>
            <a:cxnSpLocks noChangeShapeType="1"/>
          </p:cNvCxnSpPr>
          <p:nvPr/>
        </p:nvCxnSpPr>
        <p:spPr bwMode="auto">
          <a:xfrm>
            <a:off x="6143625" y="1143000"/>
            <a:ext cx="2143125" cy="1588"/>
          </a:xfrm>
          <a:prstGeom prst="line">
            <a:avLst/>
          </a:prstGeom>
          <a:noFill/>
          <a:ln w="19050" algn="ctr">
            <a:solidFill>
              <a:srgbClr val="FF0000"/>
            </a:solidFill>
            <a:round/>
            <a:headEnd/>
            <a:tailEnd/>
          </a:ln>
        </p:spPr>
      </p:cxnSp>
      <p:cxnSp>
        <p:nvCxnSpPr>
          <p:cNvPr id="63" name="Straight Connector 241"/>
          <p:cNvCxnSpPr>
            <a:cxnSpLocks noChangeShapeType="1"/>
          </p:cNvCxnSpPr>
          <p:nvPr/>
        </p:nvCxnSpPr>
        <p:spPr bwMode="auto">
          <a:xfrm rot="5400000" flipH="1" flipV="1">
            <a:off x="6071394" y="1213644"/>
            <a:ext cx="142875" cy="1587"/>
          </a:xfrm>
          <a:prstGeom prst="line">
            <a:avLst/>
          </a:prstGeom>
          <a:noFill/>
          <a:ln w="19050" algn="ctr">
            <a:solidFill>
              <a:srgbClr val="FF0000"/>
            </a:solidFill>
            <a:round/>
            <a:headEnd/>
            <a:tailEnd/>
          </a:ln>
        </p:spPr>
      </p:cxnSp>
      <p:cxnSp>
        <p:nvCxnSpPr>
          <p:cNvPr id="64" name="Straight Connector 243"/>
          <p:cNvCxnSpPr>
            <a:cxnSpLocks noChangeShapeType="1"/>
          </p:cNvCxnSpPr>
          <p:nvPr/>
        </p:nvCxnSpPr>
        <p:spPr bwMode="auto">
          <a:xfrm rot="5400000" flipH="1" flipV="1">
            <a:off x="8216106" y="1213644"/>
            <a:ext cx="142875" cy="1588"/>
          </a:xfrm>
          <a:prstGeom prst="line">
            <a:avLst/>
          </a:prstGeom>
          <a:noFill/>
          <a:ln w="19050" algn="ctr">
            <a:solidFill>
              <a:srgbClr val="C00000"/>
            </a:solidFill>
            <a:round/>
            <a:headEnd/>
            <a:tailEnd/>
          </a:ln>
        </p:spPr>
      </p:cxnSp>
      <p:cxnSp>
        <p:nvCxnSpPr>
          <p:cNvPr id="65" name="Straight Arrow Connector 245"/>
          <p:cNvCxnSpPr>
            <a:cxnSpLocks noChangeShapeType="1"/>
          </p:cNvCxnSpPr>
          <p:nvPr/>
        </p:nvCxnSpPr>
        <p:spPr bwMode="auto">
          <a:xfrm rot="5400000" flipH="1" flipV="1">
            <a:off x="7214394" y="1070769"/>
            <a:ext cx="142875" cy="1587"/>
          </a:xfrm>
          <a:prstGeom prst="straightConnector1">
            <a:avLst/>
          </a:prstGeom>
          <a:noFill/>
          <a:ln w="19050" algn="ctr">
            <a:solidFill>
              <a:srgbClr val="FF0000"/>
            </a:solidFill>
            <a:round/>
            <a:headEnd/>
            <a:tailEnd type="triangle" w="med" len="med"/>
          </a:ln>
        </p:spPr>
      </p:cxnSp>
      <p:cxnSp>
        <p:nvCxnSpPr>
          <p:cNvPr id="66" name="Straight Arrow Connector 247"/>
          <p:cNvCxnSpPr>
            <a:cxnSpLocks noChangeShapeType="1"/>
          </p:cNvCxnSpPr>
          <p:nvPr/>
        </p:nvCxnSpPr>
        <p:spPr bwMode="auto">
          <a:xfrm rot="16200000" flipV="1">
            <a:off x="8179594" y="1750219"/>
            <a:ext cx="214312" cy="0"/>
          </a:xfrm>
          <a:prstGeom prst="straightConnector1">
            <a:avLst/>
          </a:prstGeom>
          <a:noFill/>
          <a:ln w="19050" algn="ctr">
            <a:solidFill>
              <a:srgbClr val="FF0000"/>
            </a:solidFill>
            <a:round/>
            <a:headEnd/>
            <a:tailEnd type="triangle" w="med" len="med"/>
          </a:ln>
        </p:spPr>
      </p:cxnSp>
      <p:cxnSp>
        <p:nvCxnSpPr>
          <p:cNvPr id="67" name="Straight Connector 253"/>
          <p:cNvCxnSpPr>
            <a:cxnSpLocks noChangeShapeType="1"/>
          </p:cNvCxnSpPr>
          <p:nvPr/>
        </p:nvCxnSpPr>
        <p:spPr bwMode="auto">
          <a:xfrm rot="10800000" flipV="1">
            <a:off x="6143625" y="2643188"/>
            <a:ext cx="2143125" cy="0"/>
          </a:xfrm>
          <a:prstGeom prst="line">
            <a:avLst/>
          </a:prstGeom>
          <a:noFill/>
          <a:ln w="19050" algn="ctr">
            <a:solidFill>
              <a:srgbClr val="FF0000"/>
            </a:solidFill>
            <a:round/>
            <a:headEnd/>
            <a:tailEnd/>
          </a:ln>
        </p:spPr>
      </p:cxnSp>
      <p:cxnSp>
        <p:nvCxnSpPr>
          <p:cNvPr id="68" name="Straight Arrow Connector 256"/>
          <p:cNvCxnSpPr>
            <a:cxnSpLocks noChangeShapeType="1"/>
          </p:cNvCxnSpPr>
          <p:nvPr/>
        </p:nvCxnSpPr>
        <p:spPr bwMode="auto">
          <a:xfrm rot="5400000" flipH="1" flipV="1">
            <a:off x="5787231" y="2285207"/>
            <a:ext cx="714375" cy="1588"/>
          </a:xfrm>
          <a:prstGeom prst="straightConnector1">
            <a:avLst/>
          </a:prstGeom>
          <a:noFill/>
          <a:ln w="19050" algn="ctr">
            <a:solidFill>
              <a:srgbClr val="FF0000"/>
            </a:solidFill>
            <a:round/>
            <a:headEnd/>
            <a:tailEnd type="triangle" w="med" len="med"/>
          </a:ln>
        </p:spPr>
      </p:cxnSp>
      <p:cxnSp>
        <p:nvCxnSpPr>
          <p:cNvPr id="69" name="Straight Arrow Connector 258"/>
          <p:cNvCxnSpPr>
            <a:cxnSpLocks noChangeShapeType="1"/>
          </p:cNvCxnSpPr>
          <p:nvPr/>
        </p:nvCxnSpPr>
        <p:spPr bwMode="auto">
          <a:xfrm rot="16200000" flipV="1">
            <a:off x="8215312" y="2571751"/>
            <a:ext cx="142875" cy="0"/>
          </a:xfrm>
          <a:prstGeom prst="straightConnector1">
            <a:avLst/>
          </a:prstGeom>
          <a:noFill/>
          <a:ln w="19050" algn="ctr">
            <a:solidFill>
              <a:srgbClr val="FF0000"/>
            </a:solidFill>
            <a:round/>
            <a:headEnd/>
            <a:tailEnd type="triangle" w="med" len="med"/>
          </a:ln>
        </p:spPr>
      </p:cxnSp>
      <p:cxnSp>
        <p:nvCxnSpPr>
          <p:cNvPr id="70" name="Straight Arrow Connector 262"/>
          <p:cNvCxnSpPr>
            <a:cxnSpLocks noChangeShapeType="1"/>
          </p:cNvCxnSpPr>
          <p:nvPr/>
        </p:nvCxnSpPr>
        <p:spPr bwMode="auto">
          <a:xfrm rot="5400000" flipH="1" flipV="1">
            <a:off x="7287419" y="2713832"/>
            <a:ext cx="142875" cy="1587"/>
          </a:xfrm>
          <a:prstGeom prst="straightConnector1">
            <a:avLst/>
          </a:prstGeom>
          <a:noFill/>
          <a:ln w="19050" algn="ctr">
            <a:solidFill>
              <a:srgbClr val="FF0000"/>
            </a:solidFill>
            <a:round/>
            <a:headEnd/>
            <a:tailEnd type="triangle" w="med" len="med"/>
          </a:ln>
        </p:spPr>
      </p:cxnSp>
      <p:cxnSp>
        <p:nvCxnSpPr>
          <p:cNvPr id="71" name="Straight Connector 264"/>
          <p:cNvCxnSpPr>
            <a:cxnSpLocks noChangeShapeType="1"/>
          </p:cNvCxnSpPr>
          <p:nvPr/>
        </p:nvCxnSpPr>
        <p:spPr bwMode="auto">
          <a:xfrm>
            <a:off x="6429375" y="3571875"/>
            <a:ext cx="1857375" cy="1588"/>
          </a:xfrm>
          <a:prstGeom prst="line">
            <a:avLst/>
          </a:prstGeom>
          <a:noFill/>
          <a:ln w="19050" algn="ctr">
            <a:solidFill>
              <a:srgbClr val="FF0000"/>
            </a:solidFill>
            <a:round/>
            <a:headEnd/>
            <a:tailEnd/>
          </a:ln>
        </p:spPr>
      </p:cxnSp>
      <p:cxnSp>
        <p:nvCxnSpPr>
          <p:cNvPr id="72" name="Straight Connector 270"/>
          <p:cNvCxnSpPr>
            <a:cxnSpLocks noChangeShapeType="1"/>
          </p:cNvCxnSpPr>
          <p:nvPr/>
        </p:nvCxnSpPr>
        <p:spPr bwMode="auto">
          <a:xfrm rot="5400000" flipH="1" flipV="1">
            <a:off x="6357144" y="3644107"/>
            <a:ext cx="142875" cy="1587"/>
          </a:xfrm>
          <a:prstGeom prst="line">
            <a:avLst/>
          </a:prstGeom>
          <a:noFill/>
          <a:ln w="19050" algn="ctr">
            <a:solidFill>
              <a:srgbClr val="FF0000"/>
            </a:solidFill>
            <a:round/>
            <a:headEnd/>
            <a:tailEnd/>
          </a:ln>
        </p:spPr>
      </p:cxnSp>
      <p:cxnSp>
        <p:nvCxnSpPr>
          <p:cNvPr id="73" name="Straight Connector 272"/>
          <p:cNvCxnSpPr>
            <a:cxnSpLocks noChangeShapeType="1"/>
          </p:cNvCxnSpPr>
          <p:nvPr/>
        </p:nvCxnSpPr>
        <p:spPr bwMode="auto">
          <a:xfrm rot="5400000" flipH="1" flipV="1">
            <a:off x="8216106" y="3644107"/>
            <a:ext cx="142875" cy="1588"/>
          </a:xfrm>
          <a:prstGeom prst="line">
            <a:avLst/>
          </a:prstGeom>
          <a:noFill/>
          <a:ln w="19050" algn="ctr">
            <a:solidFill>
              <a:srgbClr val="FF0000"/>
            </a:solidFill>
            <a:round/>
            <a:headEnd/>
            <a:tailEnd/>
          </a:ln>
        </p:spPr>
      </p:cxnSp>
      <p:cxnSp>
        <p:nvCxnSpPr>
          <p:cNvPr id="74" name="Straight Arrow Connector 274"/>
          <p:cNvCxnSpPr>
            <a:cxnSpLocks noChangeShapeType="1"/>
          </p:cNvCxnSpPr>
          <p:nvPr/>
        </p:nvCxnSpPr>
        <p:spPr bwMode="auto">
          <a:xfrm rot="5400000" flipH="1" flipV="1">
            <a:off x="7287419" y="3501232"/>
            <a:ext cx="142875" cy="1587"/>
          </a:xfrm>
          <a:prstGeom prst="straightConnector1">
            <a:avLst/>
          </a:prstGeom>
          <a:noFill/>
          <a:ln w="19050" algn="ctr">
            <a:solidFill>
              <a:srgbClr val="FF0000"/>
            </a:solidFill>
            <a:round/>
            <a:headEnd/>
            <a:tailEnd type="triangle" w="med" len="med"/>
          </a:ln>
        </p:spPr>
      </p:cxnSp>
      <p:cxnSp>
        <p:nvCxnSpPr>
          <p:cNvPr id="75" name="Straight Arrow Connector 276"/>
          <p:cNvCxnSpPr>
            <a:cxnSpLocks noChangeShapeType="1"/>
          </p:cNvCxnSpPr>
          <p:nvPr/>
        </p:nvCxnSpPr>
        <p:spPr bwMode="auto">
          <a:xfrm rot="5400000" flipH="1" flipV="1">
            <a:off x="8178800" y="4465638"/>
            <a:ext cx="214313" cy="1587"/>
          </a:xfrm>
          <a:prstGeom prst="straightConnector1">
            <a:avLst/>
          </a:prstGeom>
          <a:noFill/>
          <a:ln w="19050" algn="ctr">
            <a:solidFill>
              <a:srgbClr val="FF0000"/>
            </a:solidFill>
            <a:round/>
            <a:headEnd/>
            <a:tailEnd type="triangle" w="med" len="med"/>
          </a:ln>
        </p:spPr>
      </p:cxnSp>
      <p:cxnSp>
        <p:nvCxnSpPr>
          <p:cNvPr id="76" name="Straight Connector 278"/>
          <p:cNvCxnSpPr>
            <a:cxnSpLocks noChangeShapeType="1"/>
          </p:cNvCxnSpPr>
          <p:nvPr/>
        </p:nvCxnSpPr>
        <p:spPr bwMode="auto">
          <a:xfrm rot="5400000">
            <a:off x="3286919" y="4714081"/>
            <a:ext cx="1143000" cy="1588"/>
          </a:xfrm>
          <a:prstGeom prst="line">
            <a:avLst/>
          </a:prstGeom>
          <a:noFill/>
          <a:ln w="19050" algn="ctr">
            <a:solidFill>
              <a:srgbClr val="FF0000"/>
            </a:solidFill>
            <a:round/>
            <a:headEnd/>
            <a:tailEnd/>
          </a:ln>
        </p:spPr>
      </p:cxnSp>
      <p:cxnSp>
        <p:nvCxnSpPr>
          <p:cNvPr id="77" name="Straight Connector 285"/>
          <p:cNvCxnSpPr>
            <a:cxnSpLocks noChangeShapeType="1"/>
          </p:cNvCxnSpPr>
          <p:nvPr/>
        </p:nvCxnSpPr>
        <p:spPr bwMode="auto">
          <a:xfrm>
            <a:off x="3857625" y="5286375"/>
            <a:ext cx="4429125" cy="1588"/>
          </a:xfrm>
          <a:prstGeom prst="line">
            <a:avLst/>
          </a:prstGeom>
          <a:noFill/>
          <a:ln w="19050" algn="ctr">
            <a:solidFill>
              <a:srgbClr val="FF0000"/>
            </a:solidFill>
            <a:round/>
            <a:headEnd/>
            <a:tailEnd/>
          </a:ln>
        </p:spPr>
      </p:cxnSp>
      <p:cxnSp>
        <p:nvCxnSpPr>
          <p:cNvPr id="78" name="Straight Arrow Connector 297"/>
          <p:cNvCxnSpPr>
            <a:cxnSpLocks noChangeShapeType="1"/>
          </p:cNvCxnSpPr>
          <p:nvPr/>
        </p:nvCxnSpPr>
        <p:spPr bwMode="auto">
          <a:xfrm rot="5400000" flipH="1" flipV="1">
            <a:off x="8179594" y="5179219"/>
            <a:ext cx="214312" cy="0"/>
          </a:xfrm>
          <a:prstGeom prst="straightConnector1">
            <a:avLst/>
          </a:prstGeom>
          <a:noFill/>
          <a:ln w="19050" algn="ctr">
            <a:solidFill>
              <a:srgbClr val="FF0000"/>
            </a:solidFill>
            <a:round/>
            <a:headEnd/>
            <a:tailEnd type="triangle" w="med" len="med"/>
          </a:ln>
        </p:spPr>
      </p:cxnSp>
      <p:cxnSp>
        <p:nvCxnSpPr>
          <p:cNvPr id="79" name="Straight Connector 301"/>
          <p:cNvCxnSpPr>
            <a:cxnSpLocks noChangeShapeType="1"/>
          </p:cNvCxnSpPr>
          <p:nvPr/>
        </p:nvCxnSpPr>
        <p:spPr bwMode="auto">
          <a:xfrm>
            <a:off x="3857625" y="6072188"/>
            <a:ext cx="2571750" cy="1587"/>
          </a:xfrm>
          <a:prstGeom prst="line">
            <a:avLst/>
          </a:prstGeom>
          <a:noFill/>
          <a:ln w="19050" algn="ctr">
            <a:solidFill>
              <a:srgbClr val="FF0000"/>
            </a:solidFill>
            <a:round/>
            <a:headEnd/>
            <a:tailEnd/>
          </a:ln>
        </p:spPr>
      </p:cxnSp>
      <p:cxnSp>
        <p:nvCxnSpPr>
          <p:cNvPr id="80" name="Straight Arrow Connector 303"/>
          <p:cNvCxnSpPr>
            <a:cxnSpLocks noChangeShapeType="1"/>
          </p:cNvCxnSpPr>
          <p:nvPr/>
        </p:nvCxnSpPr>
        <p:spPr bwMode="auto">
          <a:xfrm rot="5400000" flipH="1" flipV="1">
            <a:off x="3785394" y="6001544"/>
            <a:ext cx="142875" cy="1587"/>
          </a:xfrm>
          <a:prstGeom prst="straightConnector1">
            <a:avLst/>
          </a:prstGeom>
          <a:noFill/>
          <a:ln w="19050" algn="ctr">
            <a:solidFill>
              <a:srgbClr val="FF0000"/>
            </a:solidFill>
            <a:round/>
            <a:headEnd/>
            <a:tailEnd type="triangle" w="med" len="med"/>
          </a:ln>
        </p:spPr>
      </p:cxnSp>
      <p:cxnSp>
        <p:nvCxnSpPr>
          <p:cNvPr id="81" name="Straight Arrow Connector 305"/>
          <p:cNvCxnSpPr>
            <a:cxnSpLocks noChangeShapeType="1"/>
          </p:cNvCxnSpPr>
          <p:nvPr/>
        </p:nvCxnSpPr>
        <p:spPr bwMode="auto">
          <a:xfrm rot="5400000" flipH="1" flipV="1">
            <a:off x="4072731" y="6144419"/>
            <a:ext cx="142875" cy="1588"/>
          </a:xfrm>
          <a:prstGeom prst="straightConnector1">
            <a:avLst/>
          </a:prstGeom>
          <a:noFill/>
          <a:ln w="19050" algn="ctr">
            <a:solidFill>
              <a:srgbClr val="FF0000"/>
            </a:solidFill>
            <a:round/>
            <a:headEnd/>
            <a:tailEnd type="triangle" w="med" len="med"/>
          </a:ln>
        </p:spPr>
      </p:cxnSp>
      <p:cxnSp>
        <p:nvCxnSpPr>
          <p:cNvPr id="82" name="Straight Arrow Connector 307"/>
          <p:cNvCxnSpPr>
            <a:cxnSpLocks noChangeShapeType="1"/>
          </p:cNvCxnSpPr>
          <p:nvPr/>
        </p:nvCxnSpPr>
        <p:spPr bwMode="auto">
          <a:xfrm rot="5400000" flipH="1" flipV="1">
            <a:off x="6321426" y="5965825"/>
            <a:ext cx="214312" cy="1587"/>
          </a:xfrm>
          <a:prstGeom prst="straightConnector1">
            <a:avLst/>
          </a:prstGeom>
          <a:noFill/>
          <a:ln w="19050" algn="ctr">
            <a:solidFill>
              <a:srgbClr val="FF0000"/>
            </a:solidFill>
            <a:round/>
            <a:headEnd/>
            <a:tailEnd type="triangle" w="med" len="med"/>
          </a:ln>
        </p:spPr>
      </p:cxnSp>
      <p:cxnSp>
        <p:nvCxnSpPr>
          <p:cNvPr id="83" name="Straight Arrow Connector 309"/>
          <p:cNvCxnSpPr>
            <a:cxnSpLocks noChangeShapeType="1"/>
          </p:cNvCxnSpPr>
          <p:nvPr/>
        </p:nvCxnSpPr>
        <p:spPr bwMode="auto">
          <a:xfrm rot="5400000" flipH="1" flipV="1">
            <a:off x="713581" y="4858544"/>
            <a:ext cx="1285875" cy="1588"/>
          </a:xfrm>
          <a:prstGeom prst="straightConnector1">
            <a:avLst/>
          </a:prstGeom>
          <a:noFill/>
          <a:ln w="19050" algn="ctr">
            <a:solidFill>
              <a:srgbClr val="FF0000"/>
            </a:solidFill>
            <a:round/>
            <a:headEnd/>
            <a:tailEnd type="triangle" w="med" len="med"/>
          </a:ln>
        </p:spPr>
      </p:cxnSp>
      <p:sp>
        <p:nvSpPr>
          <p:cNvPr id="84" name="TextBox 84"/>
          <p:cNvSpPr txBox="1">
            <a:spLocks noChangeArrowheads="1"/>
          </p:cNvSpPr>
          <p:nvPr/>
        </p:nvSpPr>
        <p:spPr bwMode="auto">
          <a:xfrm>
            <a:off x="0" y="18612"/>
            <a:ext cx="3286125" cy="338554"/>
          </a:xfrm>
          <a:prstGeom prst="rect">
            <a:avLst/>
          </a:prstGeom>
          <a:noFill/>
          <a:ln w="9525">
            <a:noFill/>
            <a:miter lim="800000"/>
            <a:headEnd/>
            <a:tailEnd/>
          </a:ln>
        </p:spPr>
        <p:txBody>
          <a:bodyPr>
            <a:spAutoFit/>
          </a:bodyPr>
          <a:lstStyle/>
          <a:p>
            <a:r>
              <a:rPr lang="en-US" sz="1600" dirty="0" smtClean="0">
                <a:solidFill>
                  <a:srgbClr val="FFC000"/>
                </a:solidFill>
                <a:latin typeface="Britannic Bold" pitchFamily="34" charset="0"/>
              </a:rPr>
              <a:t> </a:t>
            </a:r>
            <a:r>
              <a:rPr lang="en-US" sz="1600" dirty="0">
                <a:solidFill>
                  <a:srgbClr val="FFC000"/>
                </a:solidFill>
                <a:latin typeface="Britannic Bold" pitchFamily="34" charset="0"/>
              </a:rPr>
              <a:t>KOMBINASI</a:t>
            </a:r>
          </a:p>
        </p:txBody>
      </p:sp>
      <p:sp>
        <p:nvSpPr>
          <p:cNvPr id="85" name="TextBox 84"/>
          <p:cNvSpPr txBox="1"/>
          <p:nvPr/>
        </p:nvSpPr>
        <p:spPr>
          <a:xfrm>
            <a:off x="1357290" y="-24"/>
            <a:ext cx="7143800" cy="523220"/>
          </a:xfrm>
          <a:prstGeom prst="rect">
            <a:avLst/>
          </a:prstGeom>
          <a:noFill/>
        </p:spPr>
        <p:txBody>
          <a:bodyPr wrap="square" rtlCol="0">
            <a:spAutoFit/>
          </a:bodyPr>
          <a:lstStyle/>
          <a:p>
            <a:r>
              <a:rPr lang="id-ID" sz="2800" dirty="0" smtClean="0">
                <a:solidFill>
                  <a:schemeClr val="bg1"/>
                </a:solidFill>
                <a:latin typeface="Britannic Bold" pitchFamily="34" charset="0"/>
              </a:rPr>
              <a:t>Analisis Instruksional Matematika Dasar</a:t>
            </a:r>
            <a:endParaRPr lang="id-ID" sz="2800" dirty="0">
              <a:solidFill>
                <a:schemeClr val="bg1"/>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642910" y="2071678"/>
            <a:ext cx="7643866" cy="3693319"/>
          </a:xfrm>
          <a:prstGeom prst="rect">
            <a:avLst/>
          </a:prstGeom>
          <a:noFill/>
        </p:spPr>
        <p:txBody>
          <a:bodyPr wrap="square" rtlCol="0">
            <a:spAutoFit/>
          </a:bodyPr>
          <a:lstStyle/>
          <a:p>
            <a:pPr marL="514350" indent="-514350">
              <a:buFont typeface="+mj-lt"/>
              <a:buAutoNum type="arabicPeriod"/>
            </a:pPr>
            <a:r>
              <a:rPr lang="en-US" sz="2600" dirty="0" err="1" smtClean="0">
                <a:solidFill>
                  <a:schemeClr val="bg1"/>
                </a:solidFill>
                <a:latin typeface="Britannic Bold" pitchFamily="34" charset="0"/>
              </a:rPr>
              <a:t>Latar</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belakang</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pendidikan</a:t>
            </a:r>
            <a:endParaRPr lang="en-US" sz="2600" dirty="0" smtClean="0">
              <a:solidFill>
                <a:schemeClr val="bg1"/>
              </a:solidFill>
              <a:latin typeface="Britannic Bold" pitchFamily="34" charset="0"/>
            </a:endParaRPr>
          </a:p>
          <a:p>
            <a:pPr marL="514350" indent="-514350">
              <a:buFont typeface="+mj-lt"/>
              <a:buAutoNum type="arabicPeriod"/>
            </a:pPr>
            <a:r>
              <a:rPr lang="en-US" sz="2600" dirty="0" err="1" smtClean="0">
                <a:solidFill>
                  <a:schemeClr val="bg1"/>
                </a:solidFill>
                <a:latin typeface="Britannic Bold" pitchFamily="34" charset="0"/>
              </a:rPr>
              <a:t>Motivasi</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untuk</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mengikuti</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pembelajaran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matakuliah</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Anda</a:t>
            </a:r>
            <a:endParaRPr lang="en-US" sz="2600" dirty="0" smtClean="0">
              <a:solidFill>
                <a:schemeClr val="bg1"/>
              </a:solidFill>
              <a:latin typeface="Britannic Bold" pitchFamily="34" charset="0"/>
            </a:endParaRPr>
          </a:p>
          <a:p>
            <a:pPr marL="514350" indent="-514350">
              <a:buFont typeface="+mj-lt"/>
              <a:buAutoNum type="arabicPeriod"/>
            </a:pPr>
            <a:r>
              <a:rPr lang="en-US" sz="2600" dirty="0" err="1" smtClean="0">
                <a:solidFill>
                  <a:schemeClr val="bg1"/>
                </a:solidFill>
                <a:latin typeface="Britannic Bold" pitchFamily="34" charset="0"/>
              </a:rPr>
              <a:t>Kepemilikan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atau</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akses</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terhadap</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sumber</a:t>
            </a:r>
            <a:r>
              <a:rPr lang="id-ID" sz="2600" dirty="0" smtClean="0">
                <a:solidFill>
                  <a:schemeClr val="bg1"/>
                </a:solidFill>
                <a:latin typeface="Britannic Bold" pitchFamily="34" charset="0"/>
              </a:rPr>
              <a:t> </a:t>
            </a:r>
            <a:r>
              <a:rPr lang="en-US" sz="2600" dirty="0" err="1" smtClean="0">
                <a:solidFill>
                  <a:schemeClr val="bg1"/>
                </a:solidFill>
                <a:latin typeface="Britannic Bold" pitchFamily="34" charset="0"/>
              </a:rPr>
              <a:t>belajar</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dan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sarana</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belajar</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untuk</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matakuliah</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Anda</a:t>
            </a:r>
            <a:endParaRPr lang="en-US" sz="2600" dirty="0" smtClean="0">
              <a:solidFill>
                <a:schemeClr val="bg1"/>
              </a:solidFill>
              <a:latin typeface="Britannic Bold" pitchFamily="34" charset="0"/>
            </a:endParaRPr>
          </a:p>
          <a:p>
            <a:pPr marL="514350" indent="-514350">
              <a:buFont typeface="+mj-lt"/>
              <a:buAutoNum type="arabicPeriod"/>
            </a:pPr>
            <a:r>
              <a:rPr lang="en-US" sz="2600" dirty="0" err="1" smtClean="0">
                <a:solidFill>
                  <a:schemeClr val="bg1"/>
                </a:solidFill>
                <a:latin typeface="Britannic Bold" pitchFamily="34" charset="0"/>
              </a:rPr>
              <a:t>Kebiasaan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belajar</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tatap</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muka</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mandiri</a:t>
            </a:r>
            <a:r>
              <a:rPr lang="en-US" sz="2600" dirty="0" smtClean="0">
                <a:solidFill>
                  <a:schemeClr val="bg1"/>
                </a:solidFill>
                <a:latin typeface="Britannic Bold" pitchFamily="34" charset="0"/>
              </a:rPr>
              <a:t>)</a:t>
            </a:r>
          </a:p>
          <a:p>
            <a:pPr marL="514350" indent="-514350">
              <a:buFont typeface="+mj-lt"/>
              <a:buAutoNum type="arabicPeriod"/>
            </a:pPr>
            <a:r>
              <a:rPr lang="en-US" sz="2600" dirty="0" err="1" smtClean="0">
                <a:solidFill>
                  <a:schemeClr val="bg1"/>
                </a:solidFill>
                <a:latin typeface="Britannic Bold" pitchFamily="34" charset="0"/>
              </a:rPr>
              <a:t>Domisili</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dan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saluran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komunikasi</a:t>
            </a:r>
            <a:r>
              <a:rPr lang="en-US" sz="2600" dirty="0" smtClean="0">
                <a:solidFill>
                  <a:schemeClr val="bg1"/>
                </a:solidFill>
                <a:latin typeface="Britannic Bold" pitchFamily="34" charset="0"/>
              </a:rPr>
              <a:t> yang </a:t>
            </a:r>
            <a:r>
              <a:rPr lang="en-US" sz="2600" dirty="0" err="1" smtClean="0">
                <a:solidFill>
                  <a:schemeClr val="bg1"/>
                </a:solidFill>
                <a:latin typeface="Britannic Bold" pitchFamily="34" charset="0"/>
              </a:rPr>
              <a:t>dapat</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digunakan</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untuk</a:t>
            </a:r>
            <a:r>
              <a:rPr lang="en-US" sz="2600" dirty="0" smtClean="0">
                <a:solidFill>
                  <a:schemeClr val="bg1"/>
                </a:solidFill>
                <a:latin typeface="Britannic Bold" pitchFamily="34" charset="0"/>
              </a:rPr>
              <a:t> </a:t>
            </a:r>
            <a:r>
              <a:rPr lang="en-US" sz="2600" dirty="0" err="1" smtClean="0">
                <a:solidFill>
                  <a:schemeClr val="bg1"/>
                </a:solidFill>
                <a:latin typeface="Britannic Bold" pitchFamily="34" charset="0"/>
              </a:rPr>
              <a:t>pembelajaran</a:t>
            </a:r>
            <a:endParaRPr lang="en-US" sz="2600" dirty="0">
              <a:solidFill>
                <a:schemeClr val="bg1"/>
              </a:solidFill>
              <a:latin typeface="Britannic Bold" pitchFamily="34" charset="0"/>
            </a:endParaRPr>
          </a:p>
        </p:txBody>
      </p:sp>
      <p:sp>
        <p:nvSpPr>
          <p:cNvPr id="5" name="TextBox 4"/>
          <p:cNvSpPr txBox="1"/>
          <p:nvPr/>
        </p:nvSpPr>
        <p:spPr>
          <a:xfrm>
            <a:off x="6000760" y="5857892"/>
            <a:ext cx="2786082" cy="369332"/>
          </a:xfrm>
          <a:prstGeom prst="rect">
            <a:avLst/>
          </a:prstGeom>
          <a:noFill/>
        </p:spPr>
        <p:txBody>
          <a:bodyPr wrap="square" rtlCol="0">
            <a:spAutoFit/>
          </a:bodyPr>
          <a:lstStyle/>
          <a:p>
            <a:r>
              <a:rPr lang="en-US" dirty="0" smtClean="0">
                <a:solidFill>
                  <a:srgbClr val="FFFF00"/>
                </a:solidFill>
                <a:latin typeface="Tw Cen MT" pitchFamily="34" charset="0"/>
              </a:rPr>
              <a:t>(</a:t>
            </a:r>
            <a:r>
              <a:rPr lang="en-US" dirty="0" err="1" smtClean="0">
                <a:solidFill>
                  <a:srgbClr val="FFFF00"/>
                </a:solidFill>
                <a:latin typeface="Tw Cen MT" pitchFamily="34" charset="0"/>
              </a:rPr>
              <a:t>Atwi</a:t>
            </a:r>
            <a:r>
              <a:rPr lang="en-US" dirty="0" smtClean="0">
                <a:solidFill>
                  <a:srgbClr val="FFFF00"/>
                </a:solidFill>
                <a:latin typeface="Tw Cen MT" pitchFamily="34" charset="0"/>
              </a:rPr>
              <a:t> </a:t>
            </a:r>
            <a:r>
              <a:rPr lang="en-US" dirty="0" err="1" smtClean="0">
                <a:solidFill>
                  <a:srgbClr val="FFFF00"/>
                </a:solidFill>
                <a:latin typeface="Tw Cen MT" pitchFamily="34" charset="0"/>
              </a:rPr>
              <a:t>Suparman</a:t>
            </a:r>
            <a:r>
              <a:rPr lang="en-US" dirty="0" smtClean="0">
                <a:solidFill>
                  <a:srgbClr val="FFFF00"/>
                </a:solidFill>
                <a:latin typeface="Tw Cen MT" pitchFamily="34" charset="0"/>
              </a:rPr>
              <a:t>, 201</a:t>
            </a:r>
            <a:r>
              <a:rPr lang="id-ID" dirty="0" smtClean="0">
                <a:solidFill>
                  <a:srgbClr val="FFFF00"/>
                </a:solidFill>
                <a:latin typeface="Tw Cen MT" pitchFamily="34" charset="0"/>
              </a:rPr>
              <a:t>3</a:t>
            </a:r>
            <a:r>
              <a:rPr lang="en-US" dirty="0" smtClean="0">
                <a:solidFill>
                  <a:srgbClr val="FFFF00"/>
                </a:solidFill>
                <a:latin typeface="Tw Cen MT" pitchFamily="34" charset="0"/>
              </a:rPr>
              <a:t>)</a:t>
            </a:r>
            <a:endParaRPr lang="en-US" dirty="0">
              <a:solidFill>
                <a:srgbClr val="FFFF00"/>
              </a:solidFill>
              <a:latin typeface="Tw Cen MT" pitchFamily="34" charset="0"/>
            </a:endParaRPr>
          </a:p>
        </p:txBody>
      </p:sp>
      <p:sp>
        <p:nvSpPr>
          <p:cNvPr id="7" name="Rectangle 6"/>
          <p:cNvSpPr/>
          <p:nvPr/>
        </p:nvSpPr>
        <p:spPr>
          <a:xfrm>
            <a:off x="0" y="-24"/>
            <a:ext cx="91440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err="1" smtClean="0">
                <a:solidFill>
                  <a:srgbClr val="FF0000"/>
                </a:solidFill>
                <a:latin typeface="Britannic Bold" pitchFamily="34" charset="0"/>
                <a:cs typeface="Calibri" pitchFamily="34" charset="0"/>
              </a:rPr>
              <a:t>Karakteristik</a:t>
            </a:r>
            <a:r>
              <a:rPr lang="en-US" sz="3600" b="1" dirty="0" smtClean="0">
                <a:solidFill>
                  <a:srgbClr val="FF0000"/>
                </a:solidFill>
                <a:latin typeface="Britannic Bold" pitchFamily="34" charset="0"/>
                <a:cs typeface="Calibri" pitchFamily="34" charset="0"/>
              </a:rPr>
              <a:t> </a:t>
            </a:r>
            <a:r>
              <a:rPr lang="en-US" sz="3600" b="1" dirty="0" err="1" smtClean="0">
                <a:solidFill>
                  <a:srgbClr val="FF0000"/>
                </a:solidFill>
                <a:latin typeface="Britannic Bold" pitchFamily="34" charset="0"/>
                <a:cs typeface="Calibri" pitchFamily="34" charset="0"/>
              </a:rPr>
              <a:t>Peserta</a:t>
            </a:r>
            <a:r>
              <a:rPr lang="en-US" sz="3600" b="1" dirty="0" smtClean="0">
                <a:solidFill>
                  <a:srgbClr val="FF0000"/>
                </a:solidFill>
                <a:latin typeface="Britannic Bold" pitchFamily="34" charset="0"/>
                <a:cs typeface="Calibri" pitchFamily="34" charset="0"/>
              </a:rPr>
              <a:t> </a:t>
            </a:r>
            <a:r>
              <a:rPr lang="en-US" sz="3600" b="1" dirty="0" err="1" smtClean="0">
                <a:solidFill>
                  <a:srgbClr val="FF0000"/>
                </a:solidFill>
                <a:latin typeface="Britannic Bold" pitchFamily="34" charset="0"/>
                <a:cs typeface="Calibri" pitchFamily="34" charset="0"/>
              </a:rPr>
              <a:t>Didik</a:t>
            </a:r>
            <a:r>
              <a:rPr lang="en-US" sz="3600" b="1" dirty="0" smtClean="0">
                <a:solidFill>
                  <a:srgbClr val="FF0000"/>
                </a:solidFill>
                <a:latin typeface="Britannic Bold" pitchFamily="34" charset="0"/>
                <a:cs typeface="Calibri" pitchFamily="34" charset="0"/>
              </a:rPr>
              <a:t> yang </a:t>
            </a:r>
            <a:endParaRPr lang="id-ID" sz="3600" b="1" dirty="0" smtClean="0">
              <a:solidFill>
                <a:srgbClr val="FF0000"/>
              </a:solidFill>
              <a:latin typeface="Britannic Bold" pitchFamily="34" charset="0"/>
              <a:cs typeface="Calibri" pitchFamily="34" charset="0"/>
            </a:endParaRPr>
          </a:p>
          <a:p>
            <a:pPr algn="ctr"/>
            <a:r>
              <a:rPr lang="en-US" sz="3600" b="1" dirty="0" err="1" smtClean="0">
                <a:solidFill>
                  <a:srgbClr val="FF0000"/>
                </a:solidFill>
                <a:latin typeface="Britannic Bold" pitchFamily="34" charset="0"/>
                <a:cs typeface="Calibri" pitchFamily="34" charset="0"/>
              </a:rPr>
              <a:t>Relevan</a:t>
            </a:r>
            <a:r>
              <a:rPr lang="en-US" sz="3600" b="1" dirty="0" smtClean="0">
                <a:solidFill>
                  <a:srgbClr val="FF0000"/>
                </a:solidFill>
                <a:latin typeface="Britannic Bold" pitchFamily="34" charset="0"/>
                <a:cs typeface="Calibri" pitchFamily="34" charset="0"/>
              </a:rPr>
              <a:t> </a:t>
            </a:r>
            <a:r>
              <a:rPr lang="en-US" sz="3600" b="1" dirty="0" err="1" smtClean="0">
                <a:solidFill>
                  <a:srgbClr val="FF0000"/>
                </a:solidFill>
                <a:latin typeface="Britannic Bold" pitchFamily="34" charset="0"/>
                <a:cs typeface="Calibri" pitchFamily="34" charset="0"/>
              </a:rPr>
              <a:t>dengan</a:t>
            </a:r>
            <a:r>
              <a:rPr lang="en-US" sz="3600" b="1" dirty="0" smtClean="0">
                <a:solidFill>
                  <a:srgbClr val="FF0000"/>
                </a:solidFill>
                <a:latin typeface="Britannic Bold" pitchFamily="34" charset="0"/>
                <a:cs typeface="Calibri" pitchFamily="34" charset="0"/>
              </a:rPr>
              <a:t> </a:t>
            </a:r>
            <a:r>
              <a:rPr lang="id-ID" sz="3600" b="1" dirty="0" smtClean="0">
                <a:solidFill>
                  <a:srgbClr val="FF0000"/>
                </a:solidFill>
                <a:latin typeface="Britannic Bold" pitchFamily="34" charset="0"/>
                <a:cs typeface="Calibri" pitchFamily="34" charset="0"/>
              </a:rPr>
              <a:t>Bahan </a:t>
            </a:r>
            <a:r>
              <a:rPr lang="en-US" sz="3600" b="1" dirty="0" err="1" smtClean="0">
                <a:solidFill>
                  <a:srgbClr val="FF0000"/>
                </a:solidFill>
                <a:latin typeface="Britannic Bold" pitchFamily="34" charset="0"/>
                <a:cs typeface="Calibri" pitchFamily="34" charset="0"/>
              </a:rPr>
              <a:t>Pembelajaran</a:t>
            </a:r>
            <a:r>
              <a:rPr lang="en-US" sz="3600" b="1" dirty="0" smtClean="0">
                <a:solidFill>
                  <a:srgbClr val="FF0000"/>
                </a:solidFill>
                <a:latin typeface="Britannic Bold" pitchFamily="34" charset="0"/>
                <a:cs typeface="Calibri" pitchFamily="34" charset="0"/>
              </a:rPr>
              <a:t> </a:t>
            </a:r>
            <a:endParaRPr lang="id-ID" sz="3600" b="1" dirty="0" smtClean="0">
              <a:solidFill>
                <a:srgbClr val="FF0000"/>
              </a:solidFill>
              <a:latin typeface="Britannic Bold" pitchFamily="34" charset="0"/>
              <a:cs typeface="Calibri" pitchFamily="34" charset="0"/>
            </a:endParaRPr>
          </a:p>
          <a:p>
            <a:pPr algn="ctr"/>
            <a:r>
              <a:rPr lang="en-US" sz="3600" b="1" dirty="0" smtClean="0">
                <a:solidFill>
                  <a:srgbClr val="FF0000"/>
                </a:solidFill>
                <a:latin typeface="Britannic Bold" pitchFamily="34" charset="0"/>
                <a:cs typeface="Calibri" pitchFamily="34" charset="0"/>
              </a:rPr>
              <a:t>yang </a:t>
            </a:r>
            <a:r>
              <a:rPr lang="id-ID" sz="3600" b="1" dirty="0" smtClean="0">
                <a:solidFill>
                  <a:srgbClr val="FF0000"/>
                </a:solidFill>
                <a:latin typeface="Britannic Bold" pitchFamily="34" charset="0"/>
                <a:cs typeface="Calibri" pitchFamily="34" charset="0"/>
              </a:rPr>
              <a:t>a</a:t>
            </a:r>
            <a:r>
              <a:rPr lang="en-US" sz="3600" b="1" dirty="0" err="1" smtClean="0">
                <a:solidFill>
                  <a:srgbClr val="FF0000"/>
                </a:solidFill>
                <a:latin typeface="Britannic Bold" pitchFamily="34" charset="0"/>
                <a:cs typeface="Calibri" pitchFamily="34" charset="0"/>
              </a:rPr>
              <a:t>kan</a:t>
            </a:r>
            <a:r>
              <a:rPr lang="en-US" sz="3600" b="1" dirty="0" smtClean="0">
                <a:solidFill>
                  <a:srgbClr val="FF0000"/>
                </a:solidFill>
                <a:latin typeface="Britannic Bold" pitchFamily="34" charset="0"/>
                <a:cs typeface="Calibri" pitchFamily="34" charset="0"/>
              </a:rPr>
              <a:t> </a:t>
            </a:r>
            <a:r>
              <a:rPr lang="en-US" sz="3600" b="1" dirty="0" err="1" smtClean="0">
                <a:solidFill>
                  <a:srgbClr val="FF0000"/>
                </a:solidFill>
                <a:latin typeface="Britannic Bold" pitchFamily="34" charset="0"/>
                <a:cs typeface="Calibri" pitchFamily="34" charset="0"/>
              </a:rPr>
              <a:t>Anda</a:t>
            </a:r>
            <a:r>
              <a:rPr lang="en-US" sz="3600" b="1" dirty="0" smtClean="0">
                <a:solidFill>
                  <a:srgbClr val="FF0000"/>
                </a:solidFill>
                <a:latin typeface="Britannic Bold" pitchFamily="34" charset="0"/>
                <a:cs typeface="Calibri" pitchFamily="34" charset="0"/>
              </a:rPr>
              <a:t> </a:t>
            </a:r>
            <a:r>
              <a:rPr lang="en-US" sz="3600" b="1" dirty="0" err="1" smtClean="0">
                <a:solidFill>
                  <a:srgbClr val="FF0000"/>
                </a:solidFill>
                <a:latin typeface="Britannic Bold" pitchFamily="34" charset="0"/>
                <a:cs typeface="Calibri" pitchFamily="34" charset="0"/>
              </a:rPr>
              <a:t>Desain</a:t>
            </a:r>
            <a:endParaRPr lang="en-US" sz="3600" b="1" dirty="0">
              <a:solidFill>
                <a:srgbClr val="FF0000"/>
              </a:solidFill>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285720" y="142852"/>
            <a:ext cx="8429684" cy="6309420"/>
          </a:xfrm>
          <a:prstGeom prst="rect">
            <a:avLst/>
          </a:prstGeom>
          <a:noFill/>
        </p:spPr>
        <p:txBody>
          <a:bodyPr wrap="square" rtlCol="0">
            <a:spAutoFit/>
          </a:bodyPr>
          <a:lstStyle/>
          <a:p>
            <a:pPr marL="536575" indent="-536575" algn="just"/>
            <a:endParaRPr lang="id-ID" sz="2600" dirty="0" smtClean="0">
              <a:latin typeface="Britannic Bold" pitchFamily="34" charset="0"/>
            </a:endParaRPr>
          </a:p>
          <a:p>
            <a:pPr marL="536575" indent="-536575" algn="just">
              <a:buBlip>
                <a:blip r:embed="rId4"/>
              </a:buBlip>
            </a:pPr>
            <a:endParaRPr lang="id-ID" sz="2600" dirty="0" smtClean="0">
              <a:latin typeface="Britannic Bold" pitchFamily="34" charset="0"/>
            </a:endParaRPr>
          </a:p>
          <a:p>
            <a:pPr marL="536575" indent="-536575" algn="just">
              <a:buBlip>
                <a:blip r:embed="rId4"/>
              </a:buBlip>
            </a:pPr>
            <a:r>
              <a:rPr lang="id-ID" sz="2600" dirty="0" smtClean="0">
                <a:latin typeface="Britannic Bold" pitchFamily="34" charset="0"/>
              </a:rPr>
              <a:t>The more common paramorphs can be categorized as either:</a:t>
            </a:r>
          </a:p>
          <a:p>
            <a:pPr marL="900113" indent="-363538" algn="just">
              <a:buBlip>
                <a:blip r:embed="rId5"/>
              </a:buBlip>
            </a:pPr>
            <a:r>
              <a:rPr lang="id-ID" sz="2600" dirty="0" smtClean="0">
                <a:latin typeface="Britannic Bold" pitchFamily="34" charset="0"/>
              </a:rPr>
              <a:t>Conceptual model is the type most likeky to be confused with theory, </a:t>
            </a:r>
            <a:r>
              <a:rPr lang="id-ID" sz="2400" dirty="0" smtClean="0">
                <a:latin typeface="Britannic Bold" pitchFamily="34" charset="0"/>
              </a:rPr>
              <a:t>(a general, verbal description of </a:t>
            </a:r>
            <a:r>
              <a:rPr lang="id-ID" sz="2400" dirty="0" smtClean="0">
                <a:solidFill>
                  <a:srgbClr val="FF0000"/>
                </a:solidFill>
                <a:latin typeface="Britannic Bold" pitchFamily="34" charset="0"/>
              </a:rPr>
              <a:t>more abstract than theories</a:t>
            </a:r>
            <a:r>
              <a:rPr lang="id-ID" sz="2400" dirty="0" smtClean="0">
                <a:latin typeface="Britannic Bold" pitchFamily="34" charset="0"/>
              </a:rPr>
              <a:t>, a product of a particular view of reality, synthesizing related research, supported by experience or only limited amounts of data).</a:t>
            </a:r>
          </a:p>
          <a:p>
            <a:pPr marL="900113" indent="-363538" algn="just">
              <a:buBlip>
                <a:blip r:embed="rId5"/>
              </a:buBlip>
            </a:pPr>
            <a:r>
              <a:rPr lang="id-ID" sz="2600" dirty="0" smtClean="0">
                <a:latin typeface="Britannic Bold" pitchFamily="34" charset="0"/>
              </a:rPr>
              <a:t>Procedurals models </a:t>
            </a:r>
            <a:r>
              <a:rPr lang="id-ID" sz="2400" dirty="0" smtClean="0">
                <a:latin typeface="Britannic Bold" pitchFamily="34" charset="0"/>
              </a:rPr>
              <a:t>(how to perform a task </a:t>
            </a:r>
            <a:r>
              <a:rPr lang="id-ID" sz="2400" dirty="0" smtClean="0">
                <a:solidFill>
                  <a:srgbClr val="FF0000"/>
                </a:solidFill>
                <a:latin typeface="Britannic Bold" pitchFamily="34" charset="0"/>
              </a:rPr>
              <a:t>step – by - step</a:t>
            </a:r>
            <a:r>
              <a:rPr lang="id-ID" sz="2400" dirty="0" smtClean="0">
                <a:latin typeface="Britannic Bold" pitchFamily="34" charset="0"/>
              </a:rPr>
              <a:t>).</a:t>
            </a:r>
          </a:p>
          <a:p>
            <a:pPr marL="900113" indent="-363538" algn="just">
              <a:buBlip>
                <a:blip r:embed="rId5"/>
              </a:buBlip>
            </a:pPr>
            <a:r>
              <a:rPr lang="id-ID" sz="2600" dirty="0" smtClean="0">
                <a:latin typeface="Britannic Bold" pitchFamily="34" charset="0"/>
              </a:rPr>
              <a:t>Mathematical models </a:t>
            </a:r>
            <a:r>
              <a:rPr lang="id-ID" sz="2400" dirty="0" smtClean="0">
                <a:latin typeface="Britannic Bold" pitchFamily="34" charset="0"/>
              </a:rPr>
              <a:t>(</a:t>
            </a:r>
            <a:r>
              <a:rPr lang="id-ID" sz="2400" dirty="0" smtClean="0">
                <a:solidFill>
                  <a:srgbClr val="FF0000"/>
                </a:solidFill>
                <a:latin typeface="Britannic Bold" pitchFamily="34" charset="0"/>
              </a:rPr>
              <a:t>equations</a:t>
            </a:r>
            <a:r>
              <a:rPr lang="id-ID" sz="2400" dirty="0" smtClean="0">
                <a:latin typeface="Britannic Bold" pitchFamily="34" charset="0"/>
              </a:rPr>
              <a:t> wich describe the relationship between various components of a situation).</a:t>
            </a:r>
          </a:p>
          <a:p>
            <a:pPr algn="just"/>
            <a:endParaRPr lang="id-ID" sz="2800" dirty="0">
              <a:latin typeface="Britannic Bold" pitchFamily="34" charset="0"/>
            </a:endParaRPr>
          </a:p>
        </p:txBody>
      </p:sp>
      <p:sp>
        <p:nvSpPr>
          <p:cNvPr id="4" name="Rectangle 21"/>
          <p:cNvSpPr>
            <a:spLocks noChangeArrowheads="1"/>
          </p:cNvSpPr>
          <p:nvPr/>
        </p:nvSpPr>
        <p:spPr bwMode="auto">
          <a:xfrm>
            <a:off x="214282" y="6143668"/>
            <a:ext cx="8858280" cy="714356"/>
          </a:xfrm>
          <a:prstGeom prst="rect">
            <a:avLst/>
          </a:prstGeom>
          <a:noFill/>
          <a:ln w="9525">
            <a:noFill/>
            <a:miter lim="800000"/>
            <a:headEnd/>
            <a:tailEnd/>
          </a:ln>
        </p:spPr>
        <p:txBody>
          <a:bodyPr/>
          <a:lstStyle/>
          <a:p>
            <a:pPr>
              <a:lnSpc>
                <a:spcPct val="85000"/>
              </a:lnSpc>
              <a:buClr>
                <a:schemeClr val="tx2"/>
              </a:buClr>
            </a:pPr>
            <a:r>
              <a:rPr lang="id-ID" dirty="0" smtClean="0">
                <a:solidFill>
                  <a:srgbClr val="7030A0"/>
                </a:solidFill>
                <a:latin typeface="Tw Cen MT" pitchFamily="34" charset="0"/>
                <a:cs typeface="Calibri" pitchFamily="34" charset="0"/>
              </a:rPr>
              <a:t>Harre, (1960) in Richey, Rita C., Klein, James D., and Tracey, Monica W. (2011).</a:t>
            </a:r>
            <a:r>
              <a:rPr lang="id-ID" i="1" dirty="0" smtClean="0">
                <a:solidFill>
                  <a:srgbClr val="7030A0"/>
                </a:solidFill>
                <a:latin typeface="Tw Cen MT" pitchFamily="34" charset="0"/>
                <a:cs typeface="Calibri" pitchFamily="34" charset="0"/>
              </a:rPr>
              <a:t>The Instructional Design Knowledge Base: Theory, Research, and Practice</a:t>
            </a:r>
            <a:r>
              <a:rPr lang="id-ID" dirty="0" smtClean="0">
                <a:solidFill>
                  <a:srgbClr val="7030A0"/>
                </a:solidFill>
                <a:latin typeface="Tw Cen MT" pitchFamily="34" charset="0"/>
                <a:cs typeface="Calibri" pitchFamily="34" charset="0"/>
              </a:rPr>
              <a:t>. New York: Routledge. (p.8-9)</a:t>
            </a:r>
          </a:p>
        </p:txBody>
      </p:sp>
      <p:sp>
        <p:nvSpPr>
          <p:cNvPr id="5" name="Wave 4"/>
          <p:cNvSpPr/>
          <p:nvPr/>
        </p:nvSpPr>
        <p:spPr bwMode="auto">
          <a:xfrm>
            <a:off x="7286644" y="0"/>
            <a:ext cx="1785918" cy="1071546"/>
          </a:xfrm>
          <a:prstGeom prst="wave">
            <a:avLst/>
          </a:prstGeom>
          <a:solidFill>
            <a:srgbClr val="990000"/>
          </a:solidFill>
          <a:ln w="9525">
            <a:solidFill>
              <a:srgbClr val="FFFF00"/>
            </a:solidFill>
            <a:miter lim="800000"/>
            <a:headEnd/>
            <a:tailEnd/>
          </a:ln>
        </p:spPr>
        <p:txBody>
          <a:bodyPr wrap="none" rtlCol="0" anchor="ctr"/>
          <a:lstStyle/>
          <a:p>
            <a:pPr algn="ctr"/>
            <a:r>
              <a:rPr lang="en-US" sz="2800" dirty="0" err="1" smtClean="0">
                <a:solidFill>
                  <a:schemeClr val="bg1"/>
                </a:solidFill>
                <a:latin typeface="Britannic Bold" pitchFamily="34" charset="0"/>
                <a:cs typeface="Calibri" pitchFamily="34" charset="0"/>
              </a:rPr>
              <a:t>lanjutan</a:t>
            </a:r>
            <a:endParaRPr lang="en-US" sz="2800" dirty="0">
              <a:solidFill>
                <a:schemeClr val="bg1"/>
              </a:solidFill>
              <a:latin typeface="Britannic Bold"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357158" y="1896327"/>
            <a:ext cx="8572560" cy="3785652"/>
          </a:xfrm>
          <a:prstGeom prst="rect">
            <a:avLst/>
          </a:prstGeom>
          <a:noFill/>
        </p:spPr>
        <p:txBody>
          <a:bodyPr wrap="square" rtlCol="0">
            <a:spAutoFit/>
          </a:bodyPr>
          <a:lstStyle/>
          <a:p>
            <a:pPr marL="514350" indent="-514350">
              <a:buFont typeface="Wingdings" pitchFamily="2" charset="2"/>
              <a:buChar char="v"/>
              <a:tabLst>
                <a:tab pos="365125" algn="l"/>
              </a:tabLst>
            </a:pPr>
            <a:r>
              <a:rPr lang="en-US" sz="3000" dirty="0" smtClean="0">
                <a:solidFill>
                  <a:schemeClr val="bg1"/>
                </a:solidFill>
                <a:latin typeface="Britannic Bold" pitchFamily="34" charset="0"/>
              </a:rPr>
              <a:t>P</a:t>
            </a:r>
            <a:r>
              <a:rPr lang="id-ID" sz="3000" dirty="0">
                <a:solidFill>
                  <a:schemeClr val="bg1"/>
                </a:solidFill>
                <a:latin typeface="Britannic Bold" pitchFamily="34" charset="0"/>
              </a:rPr>
              <a:t>e</a:t>
            </a:r>
            <a:r>
              <a:rPr lang="en-US" sz="3000" dirty="0" err="1" smtClean="0">
                <a:solidFill>
                  <a:schemeClr val="bg1"/>
                </a:solidFill>
                <a:latin typeface="Britannic Bold" pitchFamily="34" charset="0"/>
              </a:rPr>
              <a:t>rilaku</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Awal</a:t>
            </a:r>
            <a:r>
              <a:rPr lang="id-ID" sz="3000" dirty="0" smtClean="0">
                <a:solidFill>
                  <a:schemeClr val="bg1"/>
                </a:solidFill>
                <a:latin typeface="Britannic Bold" pitchFamily="34" charset="0"/>
              </a:rPr>
              <a:t> dan </a:t>
            </a:r>
            <a:r>
              <a:rPr lang="en-US" sz="3000" dirty="0" smtClean="0">
                <a:solidFill>
                  <a:schemeClr val="bg1"/>
                </a:solidFill>
                <a:latin typeface="Britannic Bold" pitchFamily="34" charset="0"/>
              </a:rPr>
              <a:t>Entering Behavior Line</a:t>
            </a:r>
          </a:p>
          <a:p>
            <a:pPr marL="514350" indent="-514350">
              <a:buFont typeface="Wingdings" pitchFamily="2" charset="2"/>
              <a:buChar char="v"/>
              <a:tabLst>
                <a:tab pos="365125" algn="l"/>
              </a:tabLst>
            </a:pPr>
            <a:r>
              <a:rPr lang="en-US" sz="3000" dirty="0" err="1" smtClean="0">
                <a:solidFill>
                  <a:schemeClr val="bg1"/>
                </a:solidFill>
                <a:latin typeface="Britannic Bold" pitchFamily="34" charset="0"/>
              </a:rPr>
              <a:t>Karakteristik</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Awal</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Mahasiswa</a:t>
            </a:r>
            <a:r>
              <a:rPr lang="id-ID" sz="3000" dirty="0" smtClean="0">
                <a:solidFill>
                  <a:schemeClr val="bg1"/>
                </a:solidFill>
                <a:latin typeface="Britannic Bold" pitchFamily="34" charset="0"/>
              </a:rPr>
              <a:t> Universitas X</a:t>
            </a:r>
            <a:endParaRPr lang="en-US" sz="3000" dirty="0" smtClean="0">
              <a:solidFill>
                <a:schemeClr val="bg1"/>
              </a:solidFill>
              <a:latin typeface="Britannic Bold" pitchFamily="34" charset="0"/>
            </a:endParaRPr>
          </a:p>
          <a:p>
            <a:pPr marL="990600" indent="-457200">
              <a:buFont typeface="+mj-lt"/>
              <a:buAutoNum type="arabicPeriod"/>
              <a:tabLst>
                <a:tab pos="365125" algn="l"/>
              </a:tabLst>
            </a:pPr>
            <a:r>
              <a:rPr lang="id-ID" sz="3000" dirty="0" err="1" smtClean="0">
                <a:solidFill>
                  <a:schemeClr val="bg1"/>
                </a:solidFill>
                <a:latin typeface="Britannic Bold" pitchFamily="34" charset="0"/>
              </a:rPr>
              <a:t>H</a:t>
            </a:r>
            <a:r>
              <a:rPr lang="en-US" sz="3000" dirty="0" err="1" smtClean="0">
                <a:solidFill>
                  <a:schemeClr val="bg1"/>
                </a:solidFill>
                <a:latin typeface="Britannic Bold" pitchFamily="34" charset="0"/>
              </a:rPr>
              <a:t>iterogen</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dalam</a:t>
            </a:r>
            <a:r>
              <a:rPr lang="en-US" sz="3000" dirty="0" smtClean="0">
                <a:solidFill>
                  <a:schemeClr val="bg1"/>
                </a:solidFill>
                <a:latin typeface="Britannic Bold" pitchFamily="34" charset="0"/>
              </a:rPr>
              <a:t> </a:t>
            </a:r>
            <a:r>
              <a:rPr lang="id-ID" sz="3000" dirty="0" smtClean="0">
                <a:solidFill>
                  <a:schemeClr val="bg1"/>
                </a:solidFill>
                <a:latin typeface="Britannic Bold" pitchFamily="34" charset="0"/>
              </a:rPr>
              <a:t>kompetensi</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awal</a:t>
            </a:r>
            <a:r>
              <a:rPr lang="id-ID" sz="3000" dirty="0" smtClean="0">
                <a:solidFill>
                  <a:schemeClr val="bg1"/>
                </a:solidFill>
                <a:latin typeface="Britannic Bold" pitchFamily="34" charset="0"/>
              </a:rPr>
              <a:t> ?</a:t>
            </a:r>
            <a:endParaRPr lang="en-US" sz="3000" dirty="0" smtClean="0">
              <a:solidFill>
                <a:schemeClr val="bg1"/>
              </a:solidFill>
              <a:latin typeface="Britannic Bold" pitchFamily="34" charset="0"/>
            </a:endParaRPr>
          </a:p>
          <a:p>
            <a:pPr marL="990600" indent="-457200">
              <a:buFont typeface="+mj-lt"/>
              <a:buAutoNum type="arabicPeriod"/>
              <a:tabLst>
                <a:tab pos="365125" algn="l"/>
              </a:tabLst>
            </a:pPr>
            <a:r>
              <a:rPr lang="en-US" sz="3000" dirty="0" err="1" smtClean="0">
                <a:solidFill>
                  <a:schemeClr val="bg1"/>
                </a:solidFill>
                <a:latin typeface="Britannic Bold" pitchFamily="34" charset="0"/>
              </a:rPr>
              <a:t>Belum</a:t>
            </a:r>
            <a:r>
              <a:rPr lang="en-US" sz="3000" dirty="0" smtClean="0">
                <a:solidFill>
                  <a:schemeClr val="bg1"/>
                </a:solidFill>
                <a:latin typeface="Britannic Bold" pitchFamily="34" charset="0"/>
              </a:rPr>
              <a:t> </a:t>
            </a:r>
            <a:r>
              <a:rPr lang="id-ID" sz="3000" dirty="0" smtClean="0">
                <a:solidFill>
                  <a:schemeClr val="bg1"/>
                </a:solidFill>
                <a:latin typeface="Britannic Bold" pitchFamily="34" charset="0"/>
              </a:rPr>
              <a:t>ter</a:t>
            </a:r>
            <a:r>
              <a:rPr lang="en-US" sz="3000" dirty="0" err="1" smtClean="0">
                <a:solidFill>
                  <a:schemeClr val="bg1"/>
                </a:solidFill>
                <a:latin typeface="Britannic Bold" pitchFamily="34" charset="0"/>
              </a:rPr>
              <a:t>biasa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belajar</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mandiri</a:t>
            </a:r>
            <a:r>
              <a:rPr lang="id-ID" sz="3000" dirty="0" smtClean="0">
                <a:solidFill>
                  <a:schemeClr val="bg1"/>
                </a:solidFill>
                <a:latin typeface="Britannic Bold" pitchFamily="34" charset="0"/>
              </a:rPr>
              <a:t> ?</a:t>
            </a:r>
            <a:endParaRPr lang="en-US" sz="3000" dirty="0" smtClean="0">
              <a:solidFill>
                <a:schemeClr val="bg1"/>
              </a:solidFill>
              <a:latin typeface="Britannic Bold" pitchFamily="34" charset="0"/>
            </a:endParaRPr>
          </a:p>
          <a:p>
            <a:pPr marL="990600" indent="-457200">
              <a:buFont typeface="+mj-lt"/>
              <a:buAutoNum type="arabicPeriod"/>
              <a:tabLst>
                <a:tab pos="365125" algn="l"/>
              </a:tabLst>
            </a:pPr>
            <a:r>
              <a:rPr lang="en-US" sz="3000" dirty="0" err="1" smtClean="0">
                <a:solidFill>
                  <a:schemeClr val="bg1"/>
                </a:solidFill>
                <a:latin typeface="Britannic Bold" pitchFamily="34" charset="0"/>
              </a:rPr>
              <a:t>Belum</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punya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budaya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membaca</a:t>
            </a:r>
            <a:r>
              <a:rPr lang="id-ID" sz="3000" dirty="0" smtClean="0">
                <a:solidFill>
                  <a:schemeClr val="bg1"/>
                </a:solidFill>
                <a:latin typeface="Britannic Bold" pitchFamily="34" charset="0"/>
              </a:rPr>
              <a:t> yang baik ?</a:t>
            </a:r>
            <a:endParaRPr lang="en-US" sz="3000" dirty="0" smtClean="0">
              <a:solidFill>
                <a:schemeClr val="bg1"/>
              </a:solidFill>
              <a:latin typeface="Britannic Bold" pitchFamily="34" charset="0"/>
            </a:endParaRPr>
          </a:p>
          <a:p>
            <a:pPr marL="990600" indent="-457200">
              <a:buFont typeface="+mj-lt"/>
              <a:buAutoNum type="arabicPeriod"/>
              <a:tabLst>
                <a:tab pos="365125" algn="l"/>
              </a:tabLst>
            </a:pPr>
            <a:r>
              <a:rPr lang="en-US" sz="3000" dirty="0" err="1" smtClean="0">
                <a:solidFill>
                  <a:schemeClr val="bg1"/>
                </a:solidFill>
                <a:latin typeface="Britannic Bold" pitchFamily="34" charset="0"/>
              </a:rPr>
              <a:t>Belum</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biasa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displin</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mengatur</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waktu</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belajar</a:t>
            </a:r>
            <a:r>
              <a:rPr lang="id-ID" sz="3000" dirty="0" smtClean="0">
                <a:solidFill>
                  <a:schemeClr val="bg1"/>
                </a:solidFill>
                <a:latin typeface="Britannic Bold" pitchFamily="34" charset="0"/>
              </a:rPr>
              <a:t> ?</a:t>
            </a:r>
            <a:endParaRPr lang="en-US" sz="3000" dirty="0" smtClean="0">
              <a:solidFill>
                <a:schemeClr val="bg1"/>
              </a:solidFill>
              <a:latin typeface="Britannic Bold" pitchFamily="34" charset="0"/>
            </a:endParaRPr>
          </a:p>
          <a:p>
            <a:pPr marL="990600" indent="-457200">
              <a:buFont typeface="+mj-lt"/>
              <a:buAutoNum type="arabicPeriod"/>
              <a:tabLst>
                <a:tab pos="365125" algn="l"/>
              </a:tabLst>
            </a:pPr>
            <a:r>
              <a:rPr lang="en-US" sz="3000" dirty="0" err="1" smtClean="0">
                <a:solidFill>
                  <a:schemeClr val="bg1"/>
                </a:solidFill>
                <a:latin typeface="Britannic Bold" pitchFamily="34" charset="0"/>
              </a:rPr>
              <a:t>Belum</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biasa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belajar</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secara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sistematik</a:t>
            </a:r>
            <a:r>
              <a:rPr lang="id-ID" sz="3000" dirty="0" smtClean="0">
                <a:solidFill>
                  <a:schemeClr val="bg1"/>
                </a:solidFill>
                <a:latin typeface="Britannic Bold" pitchFamily="34" charset="0"/>
              </a:rPr>
              <a:t> ?</a:t>
            </a:r>
            <a:endParaRPr lang="en-US" sz="3000" dirty="0" smtClean="0">
              <a:solidFill>
                <a:schemeClr val="bg1"/>
              </a:solidFill>
              <a:latin typeface="Britannic Bold" pitchFamily="34" charset="0"/>
            </a:endParaRPr>
          </a:p>
        </p:txBody>
      </p:sp>
      <p:sp>
        <p:nvSpPr>
          <p:cNvPr id="5" name="Rectangle 4"/>
          <p:cNvSpPr/>
          <p:nvPr/>
        </p:nvSpPr>
        <p:spPr>
          <a:xfrm>
            <a:off x="6760655" y="6417254"/>
            <a:ext cx="2383345" cy="369332"/>
          </a:xfrm>
          <a:prstGeom prst="rect">
            <a:avLst/>
          </a:prstGeom>
        </p:spPr>
        <p:txBody>
          <a:bodyPr wrap="none">
            <a:spAutoFit/>
          </a:bodyPr>
          <a:lstStyle/>
          <a:p>
            <a:r>
              <a:rPr lang="id-ID" dirty="0" smtClean="0">
                <a:solidFill>
                  <a:srgbClr val="7030A0"/>
                </a:solidFill>
                <a:latin typeface="Tw Cen MT Condensed" pitchFamily="34" charset="0"/>
              </a:rPr>
              <a:t>Prof.</a:t>
            </a:r>
            <a:r>
              <a:rPr lang="en-US" dirty="0" smtClean="0">
                <a:solidFill>
                  <a:srgbClr val="7030A0"/>
                </a:solidFill>
                <a:latin typeface="Tw Cen MT Condensed" pitchFamily="34" charset="0"/>
              </a:rPr>
              <a:t> </a:t>
            </a:r>
            <a:r>
              <a:rPr lang="id-ID" dirty="0" smtClean="0">
                <a:solidFill>
                  <a:srgbClr val="7030A0"/>
                </a:solidFill>
                <a:latin typeface="Tw Cen MT Condensed" pitchFamily="34" charset="0"/>
              </a:rPr>
              <a:t>Dr. M.Atwi Suparman, M.Sc </a:t>
            </a:r>
            <a:endParaRPr lang="id-ID" dirty="0">
              <a:solidFill>
                <a:srgbClr val="7030A0"/>
              </a:solidFill>
            </a:endParaRPr>
          </a:p>
        </p:txBody>
      </p:sp>
      <p:sp>
        <p:nvSpPr>
          <p:cNvPr id="7" name="Rectangle 6"/>
          <p:cNvSpPr/>
          <p:nvPr/>
        </p:nvSpPr>
        <p:spPr>
          <a:xfrm>
            <a:off x="24196" y="0"/>
            <a:ext cx="9119804"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4400" b="1" dirty="0" smtClean="0">
                <a:solidFill>
                  <a:srgbClr val="FF0000"/>
                </a:solidFill>
                <a:latin typeface="Britannic Bold" pitchFamily="34" charset="0"/>
                <a:cs typeface="Calibri" pitchFamily="34" charset="0"/>
              </a:rPr>
              <a:t>Kompetensi</a:t>
            </a:r>
            <a:r>
              <a:rPr lang="en-US" sz="4400" b="1" dirty="0" smtClean="0">
                <a:solidFill>
                  <a:srgbClr val="FF0000"/>
                </a:solidFill>
                <a:latin typeface="Britannic Bold" pitchFamily="34" charset="0"/>
                <a:cs typeface="Calibri" pitchFamily="34" charset="0"/>
              </a:rPr>
              <a:t> </a:t>
            </a:r>
            <a:r>
              <a:rPr lang="en-US" sz="4400" b="1" dirty="0" err="1" smtClean="0">
                <a:solidFill>
                  <a:srgbClr val="FF0000"/>
                </a:solidFill>
                <a:latin typeface="Britannic Bold" pitchFamily="34" charset="0"/>
                <a:cs typeface="Calibri" pitchFamily="34" charset="0"/>
              </a:rPr>
              <a:t>dan</a:t>
            </a:r>
            <a:r>
              <a:rPr lang="en-US" sz="4400" b="1" dirty="0" smtClean="0">
                <a:solidFill>
                  <a:srgbClr val="FF0000"/>
                </a:solidFill>
                <a:latin typeface="Britannic Bold" pitchFamily="34" charset="0"/>
                <a:cs typeface="Calibri" pitchFamily="34" charset="0"/>
              </a:rPr>
              <a:t> </a:t>
            </a:r>
            <a:r>
              <a:rPr lang="en-US" sz="4400" b="1" dirty="0" err="1" smtClean="0">
                <a:solidFill>
                  <a:srgbClr val="FF0000"/>
                </a:solidFill>
                <a:latin typeface="Britannic Bold" pitchFamily="34" charset="0"/>
                <a:cs typeface="Calibri" pitchFamily="34" charset="0"/>
              </a:rPr>
              <a:t>Karakteristik</a:t>
            </a:r>
            <a:r>
              <a:rPr lang="en-US" sz="4400" b="1" dirty="0" smtClean="0">
                <a:solidFill>
                  <a:srgbClr val="FF0000"/>
                </a:solidFill>
                <a:latin typeface="Britannic Bold" pitchFamily="34" charset="0"/>
                <a:cs typeface="Calibri" pitchFamily="34" charset="0"/>
              </a:rPr>
              <a:t> </a:t>
            </a:r>
            <a:r>
              <a:rPr lang="en-US" sz="4400" b="1" dirty="0" err="1" smtClean="0">
                <a:solidFill>
                  <a:srgbClr val="FF0000"/>
                </a:solidFill>
                <a:latin typeface="Britannic Bold" pitchFamily="34" charset="0"/>
                <a:cs typeface="Calibri" pitchFamily="34" charset="0"/>
              </a:rPr>
              <a:t>Awal</a:t>
            </a:r>
            <a:r>
              <a:rPr lang="en-US" sz="4400" b="1" dirty="0" smtClean="0">
                <a:solidFill>
                  <a:srgbClr val="FF0000"/>
                </a:solidFill>
                <a:latin typeface="Britannic Bold" pitchFamily="34" charset="0"/>
                <a:cs typeface="Calibri" pitchFamily="34" charset="0"/>
              </a:rPr>
              <a:t> </a:t>
            </a:r>
            <a:endParaRPr lang="id-ID" sz="4400" b="1" dirty="0" smtClean="0">
              <a:solidFill>
                <a:srgbClr val="FF0000"/>
              </a:solidFill>
              <a:latin typeface="Britannic Bold" pitchFamily="34" charset="0"/>
              <a:cs typeface="Calibri" pitchFamily="34" charset="0"/>
            </a:endParaRPr>
          </a:p>
          <a:p>
            <a:pPr algn="ctr"/>
            <a:r>
              <a:rPr lang="id-ID" sz="4400" b="1" dirty="0" smtClean="0">
                <a:solidFill>
                  <a:srgbClr val="FF0000"/>
                </a:solidFill>
                <a:latin typeface="Britannic Bold" pitchFamily="34" charset="0"/>
                <a:cs typeface="Calibri" pitchFamily="34" charset="0"/>
              </a:rPr>
              <a:t>Peserta Didik</a:t>
            </a:r>
            <a:endParaRPr lang="en-US" sz="4400" b="1" dirty="0">
              <a:solidFill>
                <a:srgbClr val="FF0000"/>
              </a:solidFill>
              <a:latin typeface="Britannic Bold" pitchFamily="34" charset="0"/>
              <a:cs typeface="Calibri" pitchFamily="34" charset="0"/>
            </a:endParaRPr>
          </a:p>
        </p:txBody>
      </p:sp>
    </p:spTree>
  </p:cSld>
  <p:clrMapOvr>
    <a:masterClrMapping/>
  </p:clrMapOvr>
  <p:transition>
    <p:sndAc>
      <p:stSnd>
        <p:snd r:embed="rId3" name="camera.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642910" y="1962401"/>
            <a:ext cx="7929618" cy="3323987"/>
          </a:xfrm>
          <a:prstGeom prst="rect">
            <a:avLst/>
          </a:prstGeom>
          <a:noFill/>
        </p:spPr>
        <p:txBody>
          <a:bodyPr wrap="square" rtlCol="0">
            <a:spAutoFit/>
          </a:bodyPr>
          <a:lstStyle/>
          <a:p>
            <a:pPr marL="990600" indent="-457200">
              <a:tabLst>
                <a:tab pos="365125" algn="l"/>
              </a:tabLst>
            </a:pPr>
            <a:r>
              <a:rPr lang="id-ID" sz="3000" dirty="0" smtClean="0">
                <a:solidFill>
                  <a:schemeClr val="bg1"/>
                </a:solidFill>
                <a:latin typeface="Britannic Bold" pitchFamily="34" charset="0"/>
              </a:rPr>
              <a:t>6. </a:t>
            </a:r>
            <a:r>
              <a:rPr lang="en-US" sz="3000" dirty="0" err="1" smtClean="0">
                <a:solidFill>
                  <a:schemeClr val="bg1"/>
                </a:solidFill>
                <a:latin typeface="Britannic Bold" pitchFamily="34" charset="0"/>
              </a:rPr>
              <a:t>Belum</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biasa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belajar</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sambil</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berpikir</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untuk</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menerapkannya</a:t>
            </a:r>
            <a:r>
              <a:rPr lang="id-ID" sz="3000" dirty="0" smtClean="0">
                <a:solidFill>
                  <a:schemeClr val="bg1"/>
                </a:solidFill>
                <a:latin typeface="Britannic Bold" pitchFamily="34" charset="0"/>
              </a:rPr>
              <a:t> ?</a:t>
            </a:r>
            <a:endParaRPr lang="en-US" sz="3000" dirty="0" smtClean="0">
              <a:solidFill>
                <a:schemeClr val="bg1"/>
              </a:solidFill>
              <a:latin typeface="Britannic Bold" pitchFamily="34" charset="0"/>
            </a:endParaRPr>
          </a:p>
          <a:p>
            <a:pPr marL="990600" indent="-457200">
              <a:buAutoNum type="arabicPeriod" startAt="7"/>
              <a:tabLst>
                <a:tab pos="365125" algn="l"/>
              </a:tabLst>
            </a:pPr>
            <a:r>
              <a:rPr lang="en-US" sz="3000" dirty="0" err="1" smtClean="0">
                <a:solidFill>
                  <a:schemeClr val="bg1"/>
                </a:solidFill>
                <a:latin typeface="Britannic Bold" pitchFamily="34" charset="0"/>
              </a:rPr>
              <a:t>Pada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umumnya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tidak</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punya</a:t>
            </a:r>
            <a:r>
              <a:rPr lang="en-US" sz="3000" dirty="0" smtClean="0">
                <a:solidFill>
                  <a:schemeClr val="bg1"/>
                </a:solidFill>
                <a:latin typeface="Britannic Bold" pitchFamily="34" charset="0"/>
              </a:rPr>
              <a:t> </a:t>
            </a:r>
            <a:r>
              <a:rPr lang="en-US" sz="3000" dirty="0" err="1" smtClean="0">
                <a:solidFill>
                  <a:schemeClr val="bg1"/>
                </a:solidFill>
                <a:latin typeface="Britannic Bold" pitchFamily="34" charset="0"/>
              </a:rPr>
              <a:t>akses</a:t>
            </a:r>
            <a:r>
              <a:rPr lang="en-US" sz="3000" dirty="0" smtClean="0">
                <a:solidFill>
                  <a:schemeClr val="bg1"/>
                </a:solidFill>
                <a:latin typeface="Britannic Bold" pitchFamily="34" charset="0"/>
              </a:rPr>
              <a:t> </a:t>
            </a:r>
            <a:r>
              <a:rPr lang="id-ID" sz="3000" dirty="0" smtClean="0">
                <a:solidFill>
                  <a:schemeClr val="bg1"/>
                </a:solidFill>
                <a:latin typeface="Britannic Bold" pitchFamily="34" charset="0"/>
              </a:rPr>
              <a:t>terhadap</a:t>
            </a:r>
            <a:r>
              <a:rPr lang="en-US" sz="3000" dirty="0" smtClean="0">
                <a:solidFill>
                  <a:schemeClr val="bg1"/>
                </a:solidFill>
                <a:latin typeface="Britannic Bold" pitchFamily="34" charset="0"/>
              </a:rPr>
              <a:t> internet</a:t>
            </a:r>
            <a:r>
              <a:rPr lang="id-ID" sz="3000" dirty="0" smtClean="0">
                <a:solidFill>
                  <a:schemeClr val="bg1"/>
                </a:solidFill>
                <a:latin typeface="Britannic Bold" pitchFamily="34" charset="0"/>
              </a:rPr>
              <a:t> ?</a:t>
            </a:r>
          </a:p>
          <a:p>
            <a:pPr marL="990600" indent="-457200">
              <a:buAutoNum type="arabicPeriod" startAt="7"/>
              <a:tabLst>
                <a:tab pos="365125" algn="l"/>
              </a:tabLst>
            </a:pPr>
            <a:r>
              <a:rPr lang="id-ID" sz="3000" dirty="0" smtClean="0">
                <a:solidFill>
                  <a:schemeClr val="bg1"/>
                </a:solidFill>
                <a:latin typeface="Britannic Bold" pitchFamily="34" charset="0"/>
              </a:rPr>
              <a:t>Pada umumnya bermotivasi eksternal (untuk ijasah dan gelar dalam rangka kenaikan karir) ?</a:t>
            </a:r>
            <a:endParaRPr lang="en-US" sz="3000" dirty="0" smtClean="0">
              <a:solidFill>
                <a:schemeClr val="bg1"/>
              </a:solidFill>
              <a:latin typeface="Britannic Bold" pitchFamily="34" charset="0"/>
            </a:endParaRPr>
          </a:p>
        </p:txBody>
      </p:sp>
      <p:sp>
        <p:nvSpPr>
          <p:cNvPr id="5" name="Wave 4"/>
          <p:cNvSpPr/>
          <p:nvPr/>
        </p:nvSpPr>
        <p:spPr bwMode="auto">
          <a:xfrm>
            <a:off x="7286644" y="0"/>
            <a:ext cx="1857356" cy="928670"/>
          </a:xfrm>
          <a:prstGeom prst="wave">
            <a:avLst/>
          </a:prstGeom>
          <a:solidFill>
            <a:srgbClr val="990000"/>
          </a:solidFill>
          <a:ln w="9525">
            <a:noFill/>
            <a:miter lim="800000"/>
            <a:headEnd/>
            <a:tailEnd/>
          </a:ln>
        </p:spPr>
        <p:txBody>
          <a:bodyPr wrap="none" rtlCol="0" anchor="ctr"/>
          <a:lstStyle/>
          <a:p>
            <a:pPr algn="ctr"/>
            <a:r>
              <a:rPr lang="id-ID" dirty="0" smtClean="0">
                <a:solidFill>
                  <a:schemeClr val="bg1"/>
                </a:solidFill>
                <a:latin typeface="Britannic Bold" pitchFamily="34" charset="0"/>
              </a:rPr>
              <a:t>Lanjutan</a:t>
            </a:r>
            <a:endParaRPr lang="id-ID" dirty="0">
              <a:solidFill>
                <a:schemeClr val="bg1"/>
              </a:solidFill>
              <a:latin typeface="Britannic Bold" pitchFamily="34" charset="0"/>
            </a:endParaRPr>
          </a:p>
        </p:txBody>
      </p:sp>
    </p:spTree>
  </p:cSld>
  <p:clrMapOvr>
    <a:masterClrMapping/>
  </p:clrMapOvr>
  <p:transition>
    <p:sndAc>
      <p:stSnd>
        <p:snd r:embed="rId3" name="camera.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4</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357298"/>
            <a:ext cx="8786842" cy="3286148"/>
          </a:xfrm>
        </p:spPr>
        <p:txBody>
          <a:bodyPr/>
          <a:lstStyle/>
          <a:p>
            <a:pPr algn="l">
              <a:lnSpc>
                <a:spcPct val="150000"/>
              </a:lnSpc>
              <a:spcBef>
                <a:spcPts val="0"/>
              </a:spcBef>
            </a:pPr>
            <a:r>
              <a:rPr lang="en-US" sz="2800" dirty="0" smtClean="0">
                <a:latin typeface="Britannic Bold" pitchFamily="34" charset="0"/>
              </a:rPr>
              <a:t>A = Audience (</a:t>
            </a:r>
            <a:r>
              <a:rPr lang="id-ID" sz="2800" dirty="0" smtClean="0">
                <a:latin typeface="Britannic Bold" pitchFamily="34" charset="0"/>
              </a:rPr>
              <a:t> </a:t>
            </a:r>
            <a:r>
              <a:rPr lang="en-US" sz="2800" dirty="0" err="1" smtClean="0">
                <a:latin typeface="Britannic Bold" pitchFamily="34" charset="0"/>
              </a:rPr>
              <a:t>peserta</a:t>
            </a:r>
            <a:r>
              <a:rPr lang="en-US" sz="2800" dirty="0" smtClean="0">
                <a:latin typeface="Britannic Bold" pitchFamily="34" charset="0"/>
              </a:rPr>
              <a:t> </a:t>
            </a:r>
            <a:r>
              <a:rPr lang="en-US" sz="2800" dirty="0" err="1" smtClean="0">
                <a:latin typeface="Britannic Bold" pitchFamily="34" charset="0"/>
              </a:rPr>
              <a:t>didik</a:t>
            </a:r>
            <a:r>
              <a:rPr lang="id-ID" sz="2800" dirty="0" smtClean="0">
                <a:latin typeface="Britannic Bold" pitchFamily="34" charset="0"/>
              </a:rPr>
              <a:t> </a:t>
            </a:r>
            <a:r>
              <a:rPr lang="en-US" sz="2800" dirty="0" smtClean="0">
                <a:latin typeface="Britannic Bold" pitchFamily="34" charset="0"/>
              </a:rPr>
              <a:t>)</a:t>
            </a:r>
            <a:r>
              <a:rPr lang="id-ID" sz="2800" dirty="0" smtClean="0">
                <a:latin typeface="Britannic Bold" pitchFamily="34" charset="0"/>
              </a:rPr>
              <a:t/>
            </a:r>
            <a:br>
              <a:rPr lang="id-ID" sz="2800" dirty="0" smtClean="0">
                <a:latin typeface="Britannic Bold" pitchFamily="34" charset="0"/>
              </a:rPr>
            </a:br>
            <a:r>
              <a:rPr lang="en-US" sz="2800" dirty="0" smtClean="0">
                <a:latin typeface="Britannic Bold" pitchFamily="34" charset="0"/>
              </a:rPr>
              <a:t>B = Behavior (</a:t>
            </a:r>
            <a:r>
              <a:rPr lang="id-ID" sz="2800" dirty="0" smtClean="0">
                <a:latin typeface="Britannic Bold" pitchFamily="34" charset="0"/>
              </a:rPr>
              <a:t> skill, </a:t>
            </a:r>
            <a:r>
              <a:rPr lang="en-US" sz="2800" dirty="0" err="1" smtClean="0">
                <a:latin typeface="Britannic Bold" pitchFamily="34" charset="0"/>
              </a:rPr>
              <a:t>perilaku</a:t>
            </a:r>
            <a:r>
              <a:rPr lang="en-US" sz="2800" dirty="0" smtClean="0">
                <a:latin typeface="Britannic Bold" pitchFamily="34" charset="0"/>
              </a:rPr>
              <a:t>/</a:t>
            </a:r>
            <a:r>
              <a:rPr lang="en-US" sz="2800" dirty="0" err="1" smtClean="0">
                <a:latin typeface="Britannic Bold" pitchFamily="34" charset="0"/>
              </a:rPr>
              <a:t>kompetensi</a:t>
            </a:r>
            <a:r>
              <a:rPr lang="id-ID" sz="2800" dirty="0" smtClean="0">
                <a:latin typeface="Britannic Bold" pitchFamily="34" charset="0"/>
              </a:rPr>
              <a:t> </a:t>
            </a:r>
            <a:r>
              <a:rPr lang="en-US" sz="2800" dirty="0" smtClean="0">
                <a:latin typeface="Britannic Bold" pitchFamily="34" charset="0"/>
              </a:rPr>
              <a:t>)</a:t>
            </a:r>
            <a:br>
              <a:rPr lang="en-US" sz="2800" dirty="0" smtClean="0">
                <a:latin typeface="Britannic Bold" pitchFamily="34" charset="0"/>
              </a:rPr>
            </a:br>
            <a:r>
              <a:rPr lang="en-US" sz="2800" dirty="0" smtClean="0">
                <a:latin typeface="Britannic Bold" pitchFamily="34" charset="0"/>
              </a:rPr>
              <a:t>C = Conditions (</a:t>
            </a:r>
            <a:r>
              <a:rPr lang="id-ID" sz="2800" dirty="0" smtClean="0">
                <a:latin typeface="Britannic Bold" pitchFamily="34" charset="0"/>
              </a:rPr>
              <a:t> </a:t>
            </a:r>
            <a:r>
              <a:rPr lang="en-US" sz="2800" dirty="0" err="1" smtClean="0">
                <a:latin typeface="Britannic Bold" pitchFamily="34" charset="0"/>
              </a:rPr>
              <a:t>kondisi</a:t>
            </a:r>
            <a:r>
              <a:rPr lang="en-US" sz="2800" dirty="0" smtClean="0">
                <a:latin typeface="Britannic Bold" pitchFamily="34" charset="0"/>
              </a:rPr>
              <a:t> </a:t>
            </a:r>
            <a:r>
              <a:rPr lang="en-US" sz="2800" dirty="0" err="1" smtClean="0">
                <a:latin typeface="Britannic Bold" pitchFamily="34" charset="0"/>
              </a:rPr>
              <a:t>pada</a:t>
            </a:r>
            <a:r>
              <a:rPr lang="en-US" sz="2800" dirty="0" smtClean="0">
                <a:latin typeface="Britannic Bold" pitchFamily="34" charset="0"/>
              </a:rPr>
              <a:t> </a:t>
            </a:r>
            <a:r>
              <a:rPr lang="en-US" sz="2800" dirty="0" err="1" smtClean="0">
                <a:latin typeface="Britannic Bold" pitchFamily="34" charset="0"/>
              </a:rPr>
              <a:t>saat</a:t>
            </a:r>
            <a:r>
              <a:rPr lang="id-ID" sz="2800" dirty="0" smtClean="0">
                <a:latin typeface="Britannic Bold" pitchFamily="34" charset="0"/>
              </a:rPr>
              <a:t> sedang</a:t>
            </a:r>
            <a:r>
              <a:rPr lang="en-US" sz="2800" dirty="0" smtClean="0">
                <a:latin typeface="Britannic Bold" pitchFamily="34" charset="0"/>
              </a:rPr>
              <a:t> </a:t>
            </a:r>
            <a:r>
              <a:rPr lang="en-US" sz="2800" dirty="0" err="1" smtClean="0">
                <a:latin typeface="Britannic Bold" pitchFamily="34" charset="0"/>
              </a:rPr>
              <a:t>di</a:t>
            </a:r>
            <a:r>
              <a:rPr lang="en-US" sz="2800" dirty="0" smtClean="0">
                <a:latin typeface="Britannic Bold" pitchFamily="34" charset="0"/>
              </a:rPr>
              <a:t> </a:t>
            </a:r>
            <a:r>
              <a:rPr lang="en-US" sz="2800" dirty="0" err="1" smtClean="0">
                <a:latin typeface="Britannic Bold" pitchFamily="34" charset="0"/>
              </a:rPr>
              <a:t>tes</a:t>
            </a:r>
            <a:r>
              <a:rPr lang="id-ID" sz="2800" dirty="0" smtClean="0">
                <a:latin typeface="Britannic Bold" pitchFamily="34" charset="0"/>
              </a:rPr>
              <a:t> </a:t>
            </a:r>
            <a:r>
              <a:rPr lang="en-US" sz="2800" dirty="0" smtClean="0">
                <a:latin typeface="Britannic Bold" pitchFamily="34" charset="0"/>
              </a:rPr>
              <a:t>)</a:t>
            </a:r>
            <a:br>
              <a:rPr lang="en-US" sz="2800" dirty="0" smtClean="0">
                <a:latin typeface="Britannic Bold" pitchFamily="34" charset="0"/>
              </a:rPr>
            </a:br>
            <a:r>
              <a:rPr lang="en-US" sz="2800" dirty="0" smtClean="0">
                <a:latin typeface="Britannic Bold" pitchFamily="34" charset="0"/>
              </a:rPr>
              <a:t>D = Degree (</a:t>
            </a:r>
            <a:r>
              <a:rPr lang="en-US" sz="2800" dirty="0" err="1" smtClean="0">
                <a:latin typeface="Britannic Bold" pitchFamily="34" charset="0"/>
              </a:rPr>
              <a:t>tingkat</a:t>
            </a:r>
            <a:r>
              <a:rPr lang="en-US" sz="2800" dirty="0" smtClean="0">
                <a:latin typeface="Britannic Bold" pitchFamily="34" charset="0"/>
              </a:rPr>
              <a:t> </a:t>
            </a:r>
            <a:r>
              <a:rPr lang="id-ID" sz="2800" dirty="0" smtClean="0">
                <a:latin typeface="Britannic Bold" pitchFamily="34" charset="0"/>
              </a:rPr>
              <a:t>pencapaian yg dapat diterima </a:t>
            </a:r>
            <a:r>
              <a:rPr lang="en-US" sz="2800" dirty="0" smtClean="0">
                <a:latin typeface="Britannic Bold" pitchFamily="34" charset="0"/>
              </a:rPr>
              <a:t>)</a:t>
            </a:r>
            <a:endParaRPr lang="en-US" sz="2800" dirty="0">
              <a:latin typeface="Britannic Bold" pitchFamily="34" charset="0"/>
            </a:endParaRPr>
          </a:p>
        </p:txBody>
      </p:sp>
      <p:sp>
        <p:nvSpPr>
          <p:cNvPr id="3" name="Rectangle 2"/>
          <p:cNvSpPr/>
          <p:nvPr/>
        </p:nvSpPr>
        <p:spPr bwMode="auto">
          <a:xfrm>
            <a:off x="1500166" y="0"/>
            <a:ext cx="7643834" cy="1928802"/>
          </a:xfrm>
          <a:prstGeom prst="rect">
            <a:avLst/>
          </a:prstGeom>
          <a:noFill/>
          <a:ln w="9525">
            <a:noFill/>
            <a:miter lim="800000"/>
            <a:headEnd/>
            <a:tailEnd/>
          </a:ln>
        </p:spPr>
        <p:txBody>
          <a:bodyPr wrap="none" rtlCol="0" anchor="ctr"/>
          <a:lstStyle/>
          <a:p>
            <a:pPr algn="ctr"/>
            <a:r>
              <a:rPr lang="en-US" sz="3200" b="1" dirty="0" smtClean="0">
                <a:solidFill>
                  <a:srgbClr val="0000CC"/>
                </a:solidFill>
                <a:latin typeface="Britannic Bold" pitchFamily="34" charset="0"/>
                <a:cs typeface="Calibri" pitchFamily="34" charset="0"/>
              </a:rPr>
              <a:t>Cara </a:t>
            </a:r>
            <a:r>
              <a:rPr lang="en-US" sz="3200" b="1" dirty="0" err="1" smtClean="0">
                <a:solidFill>
                  <a:srgbClr val="0000CC"/>
                </a:solidFill>
                <a:latin typeface="Britannic Bold" pitchFamily="34" charset="0"/>
                <a:cs typeface="Calibri" pitchFamily="34" charset="0"/>
              </a:rPr>
              <a:t>Merumuskan</a:t>
            </a:r>
            <a:r>
              <a:rPr lang="en-US" sz="3200" b="1" dirty="0" smtClean="0">
                <a:solidFill>
                  <a:srgbClr val="0000CC"/>
                </a:solidFill>
                <a:latin typeface="Britannic Bold" pitchFamily="34" charset="0"/>
                <a:cs typeface="Calibri" pitchFamily="34" charset="0"/>
              </a:rPr>
              <a:t> </a:t>
            </a:r>
            <a:r>
              <a:rPr lang="en-US" sz="3200" b="1" dirty="0" err="1" smtClean="0">
                <a:solidFill>
                  <a:srgbClr val="0000CC"/>
                </a:solidFill>
                <a:latin typeface="Britannic Bold" pitchFamily="34" charset="0"/>
                <a:cs typeface="Calibri" pitchFamily="34" charset="0"/>
              </a:rPr>
              <a:t>Tujuan</a:t>
            </a:r>
            <a:r>
              <a:rPr lang="en-US" sz="3200" b="1" dirty="0" smtClean="0">
                <a:solidFill>
                  <a:srgbClr val="0000CC"/>
                </a:solidFill>
                <a:latin typeface="Britannic Bold" pitchFamily="34" charset="0"/>
                <a:cs typeface="Calibri" pitchFamily="34" charset="0"/>
              </a:rPr>
              <a:t> </a:t>
            </a:r>
            <a:r>
              <a:rPr lang="en-US" sz="3200" b="1" dirty="0" err="1" smtClean="0">
                <a:solidFill>
                  <a:srgbClr val="0000CC"/>
                </a:solidFill>
                <a:latin typeface="Britannic Bold" pitchFamily="34" charset="0"/>
                <a:cs typeface="Calibri" pitchFamily="34" charset="0"/>
              </a:rPr>
              <a:t>Instruksional</a:t>
            </a:r>
            <a:r>
              <a:rPr lang="id-ID" sz="3200" b="1" dirty="0" smtClean="0">
                <a:solidFill>
                  <a:srgbClr val="0000CC"/>
                </a:solidFill>
                <a:latin typeface="Britannic Bold" pitchFamily="34" charset="0"/>
                <a:cs typeface="Calibri" pitchFamily="34" charset="0"/>
              </a:rPr>
              <a:t> </a:t>
            </a:r>
          </a:p>
          <a:p>
            <a:pPr algn="ctr"/>
            <a:r>
              <a:rPr lang="id-ID" sz="3200" b="1" dirty="0" smtClean="0">
                <a:solidFill>
                  <a:srgbClr val="0000CC"/>
                </a:solidFill>
                <a:latin typeface="Britannic Bold" pitchFamily="34" charset="0"/>
                <a:cs typeface="Calibri" pitchFamily="34" charset="0"/>
              </a:rPr>
              <a:t>dengan Format ABCD </a:t>
            </a:r>
          </a:p>
          <a:p>
            <a:pPr algn="ctr"/>
            <a:r>
              <a:rPr lang="id-ID" sz="2000" b="1" dirty="0" smtClean="0">
                <a:solidFill>
                  <a:srgbClr val="0000CC"/>
                </a:solidFill>
                <a:latin typeface="Britannic Bold" pitchFamily="34" charset="0"/>
                <a:cs typeface="Calibri" pitchFamily="34" charset="0"/>
              </a:rPr>
              <a:t>(Dick</a:t>
            </a:r>
            <a:r>
              <a:rPr lang="id-ID" sz="2000" b="1" dirty="0" smtClean="0">
                <a:solidFill>
                  <a:srgbClr val="0000CC"/>
                </a:solidFill>
                <a:latin typeface="Britannic Bold" pitchFamily="34" charset="0"/>
                <a:cs typeface="Calibri" pitchFamily="34" charset="0"/>
              </a:rPr>
              <a:t>, Carey, and Carey, 2009, p115)</a:t>
            </a:r>
            <a:endParaRPr lang="en-US" sz="2000" b="1" dirty="0">
              <a:solidFill>
                <a:srgbClr val="0000CC"/>
              </a:solidFill>
              <a:latin typeface="Britannic Bold" pitchFamily="34" charset="0"/>
              <a:cs typeface="Calibri" pitchFamily="34" charset="0"/>
            </a:endParaRPr>
          </a:p>
        </p:txBody>
      </p:sp>
      <p:sp>
        <p:nvSpPr>
          <p:cNvPr id="4" name="Rectangle 3"/>
          <p:cNvSpPr/>
          <p:nvPr/>
        </p:nvSpPr>
        <p:spPr>
          <a:xfrm>
            <a:off x="6689249" y="6274378"/>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
        <p:nvSpPr>
          <p:cNvPr id="5" name="TextBox 4"/>
          <p:cNvSpPr txBox="1"/>
          <p:nvPr/>
        </p:nvSpPr>
        <p:spPr>
          <a:xfrm>
            <a:off x="785786" y="4472897"/>
            <a:ext cx="7786742" cy="1384995"/>
          </a:xfrm>
          <a:prstGeom prst="rect">
            <a:avLst/>
          </a:prstGeom>
          <a:noFill/>
        </p:spPr>
        <p:txBody>
          <a:bodyPr wrap="square" rtlCol="0">
            <a:spAutoFit/>
          </a:bodyPr>
          <a:lstStyle/>
          <a:p>
            <a:r>
              <a:rPr lang="id-ID" sz="2800" dirty="0" smtClean="0">
                <a:solidFill>
                  <a:srgbClr val="FF0000"/>
                </a:solidFill>
                <a:latin typeface="Britannic Bold" pitchFamily="34" charset="0"/>
              </a:rPr>
              <a:t>Tujuan instruksional khusus (</a:t>
            </a:r>
            <a:r>
              <a:rPr lang="id-ID" sz="2800" i="1" dirty="0" smtClean="0">
                <a:solidFill>
                  <a:srgbClr val="FF0000"/>
                </a:solidFill>
                <a:latin typeface="Britannic Bold" pitchFamily="34" charset="0"/>
              </a:rPr>
              <a:t>instructional objectives</a:t>
            </a:r>
            <a:r>
              <a:rPr lang="id-ID" sz="2800" dirty="0" smtClean="0">
                <a:solidFill>
                  <a:srgbClr val="FF0000"/>
                </a:solidFill>
                <a:latin typeface="Britannic Bold" pitchFamily="34" charset="0"/>
              </a:rPr>
              <a:t>) disebut oleh sebagian praktisi mengandung kompetensi dasar</a:t>
            </a:r>
            <a:endParaRPr lang="id-ID" sz="2800" dirty="0">
              <a:solidFill>
                <a:srgbClr val="FF0000"/>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000240"/>
            <a:ext cx="7500990" cy="2786082"/>
          </a:xfrm>
        </p:spPr>
        <p:txBody>
          <a:bodyPr/>
          <a:lstStyle/>
          <a:p>
            <a:pPr algn="just"/>
            <a:r>
              <a:rPr lang="en-US" sz="3200" dirty="0" err="1" smtClean="0">
                <a:latin typeface="Britannic Bold" pitchFamily="34" charset="0"/>
              </a:rPr>
              <a:t>Jika</a:t>
            </a:r>
            <a:r>
              <a:rPr lang="en-US" sz="3200" dirty="0" smtClean="0">
                <a:latin typeface="Britannic Bold" pitchFamily="34" charset="0"/>
              </a:rPr>
              <a:t> </a:t>
            </a:r>
            <a:r>
              <a:rPr lang="en-US" sz="3200" dirty="0" err="1" smtClean="0">
                <a:latin typeface="Britannic Bold" pitchFamily="34" charset="0"/>
              </a:rPr>
              <a:t>diberikan</a:t>
            </a:r>
            <a:r>
              <a:rPr lang="en-US" sz="3200" dirty="0" smtClean="0">
                <a:latin typeface="Britannic Bold" pitchFamily="34" charset="0"/>
              </a:rPr>
              <a:t> </a:t>
            </a:r>
            <a:r>
              <a:rPr lang="en-US" sz="3200" dirty="0" err="1" smtClean="0">
                <a:latin typeface="Britannic Bold" pitchFamily="34" charset="0"/>
              </a:rPr>
              <a:t>berbagai</a:t>
            </a:r>
            <a:r>
              <a:rPr lang="en-US" sz="3200" dirty="0" smtClean="0">
                <a:latin typeface="Britannic Bold" pitchFamily="34" charset="0"/>
              </a:rPr>
              <a:t> </a:t>
            </a:r>
            <a:r>
              <a:rPr lang="en-US" sz="3200" dirty="0" err="1" smtClean="0">
                <a:latin typeface="Britannic Bold" pitchFamily="34" charset="0"/>
              </a:rPr>
              <a:t>rumus</a:t>
            </a:r>
            <a:r>
              <a:rPr lang="en-US" sz="3200" dirty="0" smtClean="0">
                <a:latin typeface="Britannic Bold" pitchFamily="34" charset="0"/>
              </a:rPr>
              <a:t> mean, </a:t>
            </a:r>
            <a:r>
              <a:rPr lang="en-US" sz="3200" dirty="0" err="1" smtClean="0">
                <a:latin typeface="Britannic Bold" pitchFamily="34" charset="0"/>
              </a:rPr>
              <a:t>deviasi</a:t>
            </a:r>
            <a:r>
              <a:rPr lang="en-US" sz="3200" dirty="0" smtClean="0">
                <a:latin typeface="Britannic Bold" pitchFamily="34" charset="0"/>
              </a:rPr>
              <a:t> </a:t>
            </a:r>
            <a:r>
              <a:rPr lang="en-US" sz="3200" dirty="0" err="1" smtClean="0">
                <a:latin typeface="Britannic Bold" pitchFamily="34" charset="0"/>
              </a:rPr>
              <a:t>standar</a:t>
            </a:r>
            <a:r>
              <a:rPr lang="en-US" sz="3200" dirty="0" smtClean="0">
                <a:latin typeface="Britannic Bold" pitchFamily="34" charset="0"/>
              </a:rPr>
              <a:t>, </a:t>
            </a:r>
            <a:r>
              <a:rPr lang="en-US" sz="3200" dirty="0" err="1" smtClean="0">
                <a:latin typeface="Britannic Bold" pitchFamily="34" charset="0"/>
              </a:rPr>
              <a:t>korelasi</a:t>
            </a:r>
            <a:r>
              <a:rPr lang="en-US" sz="3200" dirty="0" smtClean="0">
                <a:latin typeface="Britannic Bold" pitchFamily="34" charset="0"/>
              </a:rPr>
              <a:t>, </a:t>
            </a:r>
            <a:r>
              <a:rPr lang="en-US" sz="3200" dirty="0" err="1" smtClean="0">
                <a:latin typeface="Britannic Bold" pitchFamily="34" charset="0"/>
              </a:rPr>
              <a:t>dan</a:t>
            </a:r>
            <a:r>
              <a:rPr lang="en-US" sz="3200" dirty="0" smtClean="0">
                <a:latin typeface="Britannic Bold" pitchFamily="34" charset="0"/>
              </a:rPr>
              <a:t> </a:t>
            </a:r>
            <a:r>
              <a:rPr lang="en-US" sz="3200" dirty="0" err="1" smtClean="0">
                <a:latin typeface="Britannic Bold" pitchFamily="34" charset="0"/>
              </a:rPr>
              <a:t>dua</a:t>
            </a:r>
            <a:r>
              <a:rPr lang="en-US" sz="3200" dirty="0" smtClean="0">
                <a:latin typeface="Britannic Bold" pitchFamily="34" charset="0"/>
              </a:rPr>
              <a:t> </a:t>
            </a:r>
            <a:r>
              <a:rPr lang="en-US" sz="3200" dirty="0" err="1" smtClean="0">
                <a:latin typeface="Britannic Bold" pitchFamily="34" charset="0"/>
              </a:rPr>
              <a:t>deret</a:t>
            </a:r>
            <a:r>
              <a:rPr lang="en-US" sz="3200" dirty="0" smtClean="0">
                <a:latin typeface="Britannic Bold" pitchFamily="34" charset="0"/>
              </a:rPr>
              <a:t> </a:t>
            </a:r>
            <a:r>
              <a:rPr lang="en-US" sz="3200" dirty="0" err="1" smtClean="0">
                <a:latin typeface="Britannic Bold" pitchFamily="34" charset="0"/>
              </a:rPr>
              <a:t>angka</a:t>
            </a:r>
            <a:r>
              <a:rPr lang="en-US" sz="3200" dirty="0" smtClean="0">
                <a:latin typeface="Britannic Bold" pitchFamily="34" charset="0"/>
              </a:rPr>
              <a:t>, </a:t>
            </a:r>
            <a:r>
              <a:rPr lang="en-US" sz="3200" dirty="0" err="1" smtClean="0">
                <a:latin typeface="Britannic Bold" pitchFamily="34" charset="0"/>
              </a:rPr>
              <a:t>mahasiswa</a:t>
            </a:r>
            <a:r>
              <a:rPr lang="en-US" sz="3200" dirty="0" smtClean="0">
                <a:latin typeface="Britannic Bold" pitchFamily="34" charset="0"/>
              </a:rPr>
              <a:t> </a:t>
            </a:r>
            <a:r>
              <a:rPr lang="en-US" sz="3200" dirty="0" err="1" smtClean="0">
                <a:latin typeface="Britannic Bold" pitchFamily="34" charset="0"/>
              </a:rPr>
              <a:t>jurusan</a:t>
            </a:r>
            <a:r>
              <a:rPr lang="en-US" sz="3200" dirty="0" smtClean="0">
                <a:latin typeface="Britannic Bold" pitchFamily="34" charset="0"/>
              </a:rPr>
              <a:t> </a:t>
            </a:r>
            <a:r>
              <a:rPr lang="en-US" sz="3200" dirty="0" err="1" smtClean="0">
                <a:latin typeface="Britannic Bold" pitchFamily="34" charset="0"/>
              </a:rPr>
              <a:t>Statistika</a:t>
            </a:r>
            <a:r>
              <a:rPr lang="en-US" sz="3200" dirty="0" smtClean="0">
                <a:latin typeface="Britannic Bold" pitchFamily="34" charset="0"/>
              </a:rPr>
              <a:t> </a:t>
            </a:r>
            <a:r>
              <a:rPr lang="en-US" sz="3200" dirty="0" err="1" smtClean="0">
                <a:latin typeface="Britannic Bold" pitchFamily="34" charset="0"/>
              </a:rPr>
              <a:t>Terapan</a:t>
            </a:r>
            <a:r>
              <a:rPr lang="en-US" sz="3200" dirty="0" smtClean="0">
                <a:latin typeface="Britannic Bold" pitchFamily="34" charset="0"/>
              </a:rPr>
              <a:t> </a:t>
            </a:r>
            <a:r>
              <a:rPr lang="id-ID" sz="3200" dirty="0" smtClean="0">
                <a:latin typeface="Britannic Bold" pitchFamily="34" charset="0"/>
              </a:rPr>
              <a:t>Universitas X </a:t>
            </a:r>
            <a:r>
              <a:rPr lang="en-US" sz="3200" dirty="0" smtClean="0">
                <a:latin typeface="Britannic Bold" pitchFamily="34" charset="0"/>
              </a:rPr>
              <a:t>semester </a:t>
            </a:r>
            <a:r>
              <a:rPr lang="en-US" sz="3200" dirty="0" err="1" smtClean="0">
                <a:latin typeface="Britannic Bold" pitchFamily="34" charset="0"/>
              </a:rPr>
              <a:t>kedua</a:t>
            </a:r>
            <a:r>
              <a:rPr lang="en-US" sz="3200" dirty="0" smtClean="0">
                <a:latin typeface="Britannic Bold" pitchFamily="34" charset="0"/>
              </a:rPr>
              <a:t> </a:t>
            </a:r>
            <a:r>
              <a:rPr lang="en-US" sz="3200" dirty="0" err="1" smtClean="0">
                <a:latin typeface="Britannic Bold" pitchFamily="34" charset="0"/>
              </a:rPr>
              <a:t>akan</a:t>
            </a:r>
            <a:r>
              <a:rPr lang="en-US" sz="3200" dirty="0" smtClean="0">
                <a:latin typeface="Britannic Bold" pitchFamily="34" charset="0"/>
              </a:rPr>
              <a:t> </a:t>
            </a:r>
            <a:r>
              <a:rPr lang="en-US" sz="3200" dirty="0" err="1" smtClean="0">
                <a:latin typeface="Britannic Bold" pitchFamily="34" charset="0"/>
              </a:rPr>
              <a:t>dapat</a:t>
            </a:r>
            <a:r>
              <a:rPr lang="en-US" sz="3200" dirty="0" smtClean="0">
                <a:latin typeface="Britannic Bold" pitchFamily="34" charset="0"/>
              </a:rPr>
              <a:t> </a:t>
            </a:r>
            <a:r>
              <a:rPr lang="en-US" sz="3200" dirty="0" err="1" smtClean="0">
                <a:latin typeface="Britannic Bold" pitchFamily="34" charset="0"/>
              </a:rPr>
              <a:t>menghitung</a:t>
            </a:r>
            <a:r>
              <a:rPr lang="en-US" sz="3200" dirty="0" smtClean="0">
                <a:latin typeface="Britannic Bold" pitchFamily="34" charset="0"/>
              </a:rPr>
              <a:t> </a:t>
            </a:r>
            <a:r>
              <a:rPr lang="en-US" sz="3200" dirty="0" err="1" smtClean="0">
                <a:latin typeface="Britannic Bold" pitchFamily="34" charset="0"/>
              </a:rPr>
              <a:t>korelasi</a:t>
            </a:r>
            <a:r>
              <a:rPr lang="en-US" sz="3200" dirty="0" smtClean="0">
                <a:latin typeface="Britannic Bold" pitchFamily="34" charset="0"/>
              </a:rPr>
              <a:t> minimal 90% </a:t>
            </a:r>
            <a:r>
              <a:rPr lang="en-US" sz="3200" dirty="0" err="1" smtClean="0">
                <a:latin typeface="Britannic Bold" pitchFamily="34" charset="0"/>
              </a:rPr>
              <a:t>benar</a:t>
            </a:r>
            <a:r>
              <a:rPr lang="en-US" sz="3200" dirty="0" smtClean="0">
                <a:latin typeface="Britannic Bold" pitchFamily="34" charset="0"/>
              </a:rPr>
              <a:t>.</a:t>
            </a:r>
            <a:endParaRPr lang="en-US" sz="3200" dirty="0">
              <a:latin typeface="Britannic Bold" pitchFamily="34" charset="0"/>
            </a:endParaRPr>
          </a:p>
        </p:txBody>
      </p:sp>
      <p:sp>
        <p:nvSpPr>
          <p:cNvPr id="3" name="Rectangle 2"/>
          <p:cNvSpPr/>
          <p:nvPr/>
        </p:nvSpPr>
        <p:spPr bwMode="auto">
          <a:xfrm>
            <a:off x="1857356" y="500042"/>
            <a:ext cx="5429288" cy="571504"/>
          </a:xfrm>
          <a:prstGeom prst="rect">
            <a:avLst/>
          </a:prstGeom>
          <a:solidFill>
            <a:schemeClr val="accent6">
              <a:lumMod val="40000"/>
              <a:lumOff val="60000"/>
            </a:schemeClr>
          </a:solidFill>
          <a:ln w="9525">
            <a:noFill/>
            <a:miter lim="800000"/>
            <a:headEnd/>
            <a:tailEnd/>
          </a:ln>
        </p:spPr>
        <p:txBody>
          <a:bodyPr wrap="none" rtlCol="0" anchor="ctr"/>
          <a:lstStyle/>
          <a:p>
            <a:pPr algn="ctr"/>
            <a:r>
              <a:rPr lang="en-US" sz="4000" b="1" dirty="0" err="1" smtClean="0">
                <a:latin typeface="Britannic Bold" pitchFamily="34" charset="0"/>
                <a:cs typeface="Calibri" pitchFamily="34" charset="0"/>
              </a:rPr>
              <a:t>Contoh</a:t>
            </a:r>
            <a:r>
              <a:rPr lang="en-US" sz="4000" b="1" dirty="0" smtClean="0">
                <a:latin typeface="Britannic Bold" pitchFamily="34" charset="0"/>
                <a:cs typeface="Calibri" pitchFamily="34" charset="0"/>
              </a:rPr>
              <a:t> - 1</a:t>
            </a:r>
            <a:endParaRPr lang="en-US" sz="4000" b="1" dirty="0">
              <a:latin typeface="Britannic Bold" pitchFamily="34" charset="0"/>
              <a:cs typeface="Calibri" pitchFamily="34" charset="0"/>
            </a:endParaRPr>
          </a:p>
        </p:txBody>
      </p:sp>
      <p:sp>
        <p:nvSpPr>
          <p:cNvPr id="4" name="Rectangle 3"/>
          <p:cNvSpPr/>
          <p:nvPr/>
        </p:nvSpPr>
        <p:spPr>
          <a:xfrm>
            <a:off x="6760655"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857364"/>
            <a:ext cx="7786742" cy="3286148"/>
          </a:xfrm>
        </p:spPr>
        <p:txBody>
          <a:bodyPr/>
          <a:lstStyle/>
          <a:p>
            <a:pPr algn="just"/>
            <a:r>
              <a:rPr lang="en-US" sz="3200" dirty="0" err="1" smtClean="0">
                <a:latin typeface="Britannic Bold" pitchFamily="34" charset="0"/>
              </a:rPr>
              <a:t>Jika</a:t>
            </a:r>
            <a:r>
              <a:rPr lang="en-US" sz="3200" dirty="0" smtClean="0">
                <a:latin typeface="Britannic Bold" pitchFamily="34" charset="0"/>
              </a:rPr>
              <a:t> </a:t>
            </a:r>
            <a:r>
              <a:rPr lang="en-US" sz="3200" dirty="0" err="1" smtClean="0">
                <a:latin typeface="Britannic Bold" pitchFamily="34" charset="0"/>
              </a:rPr>
              <a:t>diberikan</a:t>
            </a:r>
            <a:r>
              <a:rPr lang="en-US" sz="3200" dirty="0" smtClean="0">
                <a:latin typeface="Britannic Bold" pitchFamily="34" charset="0"/>
              </a:rPr>
              <a:t> </a:t>
            </a:r>
            <a:r>
              <a:rPr lang="en-US" sz="3200" dirty="0" err="1" smtClean="0">
                <a:latin typeface="Britannic Bold" pitchFamily="34" charset="0"/>
              </a:rPr>
              <a:t>kalimat</a:t>
            </a:r>
            <a:r>
              <a:rPr lang="en-US" sz="3200" dirty="0" smtClean="0">
                <a:latin typeface="Britannic Bold" pitchFamily="34" charset="0"/>
              </a:rPr>
              <a:t> </a:t>
            </a:r>
            <a:r>
              <a:rPr lang="en-US" sz="3200" dirty="0" err="1" smtClean="0">
                <a:latin typeface="Britannic Bold" pitchFamily="34" charset="0"/>
              </a:rPr>
              <a:t>aktif</a:t>
            </a:r>
            <a:r>
              <a:rPr lang="en-US" sz="3200" dirty="0" smtClean="0">
                <a:latin typeface="Britannic Bold" pitchFamily="34" charset="0"/>
              </a:rPr>
              <a:t> </a:t>
            </a:r>
            <a:r>
              <a:rPr lang="en-US" sz="3200" dirty="0" err="1" smtClean="0">
                <a:latin typeface="Britannic Bold" pitchFamily="34" charset="0"/>
              </a:rPr>
              <a:t>dalam</a:t>
            </a:r>
            <a:r>
              <a:rPr lang="en-US" sz="3200" dirty="0" smtClean="0">
                <a:latin typeface="Britannic Bold" pitchFamily="34" charset="0"/>
              </a:rPr>
              <a:t> bah</a:t>
            </a:r>
            <a:r>
              <a:rPr lang="id-ID" sz="3200" dirty="0" smtClean="0">
                <a:latin typeface="Britannic Bold" pitchFamily="34" charset="0"/>
              </a:rPr>
              <a:t>a</a:t>
            </a:r>
            <a:r>
              <a:rPr lang="en-US" sz="3200" dirty="0" err="1" smtClean="0">
                <a:latin typeface="Britannic Bold" pitchFamily="34" charset="0"/>
              </a:rPr>
              <a:t>sa</a:t>
            </a:r>
            <a:r>
              <a:rPr lang="en-US" sz="3200" dirty="0" smtClean="0">
                <a:latin typeface="Britannic Bold" pitchFamily="34" charset="0"/>
              </a:rPr>
              <a:t> Indonesia, </a:t>
            </a:r>
            <a:r>
              <a:rPr lang="en-US" sz="3200" dirty="0" err="1" smtClean="0">
                <a:latin typeface="Britannic Bold" pitchFamily="34" charset="0"/>
              </a:rPr>
              <a:t>mahasiswa</a:t>
            </a:r>
            <a:r>
              <a:rPr lang="en-US" sz="3200" dirty="0" smtClean="0">
                <a:latin typeface="Britannic Bold" pitchFamily="34" charset="0"/>
              </a:rPr>
              <a:t> </a:t>
            </a:r>
            <a:r>
              <a:rPr lang="en-US" sz="3200" dirty="0" err="1" smtClean="0">
                <a:latin typeface="Britannic Bold" pitchFamily="34" charset="0"/>
              </a:rPr>
              <a:t>Jurusan</a:t>
            </a:r>
            <a:r>
              <a:rPr lang="en-US" sz="3200" dirty="0" smtClean="0">
                <a:latin typeface="Britannic Bold" pitchFamily="34" charset="0"/>
              </a:rPr>
              <a:t> </a:t>
            </a:r>
            <a:r>
              <a:rPr lang="en-US" sz="3200" dirty="0" err="1" smtClean="0">
                <a:latin typeface="Britannic Bold" pitchFamily="34" charset="0"/>
              </a:rPr>
              <a:t>Pendidikan</a:t>
            </a:r>
            <a:r>
              <a:rPr lang="en-US" sz="3200" dirty="0" smtClean="0">
                <a:latin typeface="Britannic Bold" pitchFamily="34" charset="0"/>
              </a:rPr>
              <a:t> </a:t>
            </a:r>
            <a:r>
              <a:rPr lang="en-US" sz="3200" dirty="0" err="1" smtClean="0">
                <a:latin typeface="Britannic Bold" pitchFamily="34" charset="0"/>
              </a:rPr>
              <a:t>Bahasa</a:t>
            </a:r>
            <a:r>
              <a:rPr lang="en-US" sz="3200" dirty="0" smtClean="0">
                <a:latin typeface="Britannic Bold" pitchFamily="34" charset="0"/>
              </a:rPr>
              <a:t> </a:t>
            </a:r>
            <a:r>
              <a:rPr lang="en-US" sz="3200" dirty="0" err="1" smtClean="0">
                <a:latin typeface="Britannic Bold" pitchFamily="34" charset="0"/>
              </a:rPr>
              <a:t>Inggris</a:t>
            </a:r>
            <a:r>
              <a:rPr lang="en-US" sz="3200" dirty="0" smtClean="0">
                <a:latin typeface="Britannic Bold" pitchFamily="34" charset="0"/>
              </a:rPr>
              <a:t> </a:t>
            </a:r>
            <a:r>
              <a:rPr lang="id-ID" sz="3200" dirty="0" smtClean="0">
                <a:latin typeface="Britannic Bold" pitchFamily="34" charset="0"/>
              </a:rPr>
              <a:t>Universitas X </a:t>
            </a:r>
            <a:r>
              <a:rPr lang="en-US" sz="3200" dirty="0" smtClean="0">
                <a:latin typeface="Britannic Bold" pitchFamily="34" charset="0"/>
              </a:rPr>
              <a:t>semester II </a:t>
            </a:r>
            <a:r>
              <a:rPr lang="en-US" sz="3200" dirty="0" err="1" smtClean="0">
                <a:latin typeface="Britannic Bold" pitchFamily="34" charset="0"/>
              </a:rPr>
              <a:t>akan</a:t>
            </a:r>
            <a:r>
              <a:rPr lang="en-US" sz="3200" dirty="0" smtClean="0">
                <a:latin typeface="Britannic Bold" pitchFamily="34" charset="0"/>
              </a:rPr>
              <a:t> </a:t>
            </a:r>
            <a:r>
              <a:rPr lang="en-US" sz="3200" dirty="0" err="1" smtClean="0">
                <a:latin typeface="Britannic Bold" pitchFamily="34" charset="0"/>
              </a:rPr>
              <a:t>dapat</a:t>
            </a:r>
            <a:r>
              <a:rPr lang="en-US" sz="3200" dirty="0" smtClean="0">
                <a:latin typeface="Britannic Bold" pitchFamily="34" charset="0"/>
              </a:rPr>
              <a:t> </a:t>
            </a:r>
            <a:r>
              <a:rPr lang="en-US" sz="3200" dirty="0" err="1" smtClean="0">
                <a:latin typeface="Britannic Bold" pitchFamily="34" charset="0"/>
              </a:rPr>
              <a:t>menerjemah</a:t>
            </a:r>
            <a:r>
              <a:rPr lang="id-ID" sz="3200" dirty="0" smtClean="0">
                <a:latin typeface="Britannic Bold" pitchFamily="34" charset="0"/>
              </a:rPr>
              <a:t>- </a:t>
            </a:r>
            <a:r>
              <a:rPr lang="en-US" sz="3200" dirty="0" err="1" smtClean="0">
                <a:latin typeface="Britannic Bold" pitchFamily="34" charset="0"/>
              </a:rPr>
              <a:t>kannya</a:t>
            </a:r>
            <a:r>
              <a:rPr lang="en-US" sz="3200" dirty="0" smtClean="0">
                <a:latin typeface="Britannic Bold" pitchFamily="34" charset="0"/>
              </a:rPr>
              <a:t> </a:t>
            </a:r>
            <a:r>
              <a:rPr lang="en-US" sz="3200" dirty="0" err="1" smtClean="0">
                <a:latin typeface="Britannic Bold" pitchFamily="34" charset="0"/>
              </a:rPr>
              <a:t>ke</a:t>
            </a:r>
            <a:r>
              <a:rPr lang="id-ID" sz="3200" dirty="0" smtClean="0">
                <a:latin typeface="Britannic Bold" pitchFamily="34" charset="0"/>
              </a:rPr>
              <a:t> </a:t>
            </a:r>
            <a:r>
              <a:rPr lang="en-US" sz="3200" dirty="0" err="1" smtClean="0">
                <a:latin typeface="Britannic Bold" pitchFamily="34" charset="0"/>
              </a:rPr>
              <a:t>dalam</a:t>
            </a:r>
            <a:r>
              <a:rPr lang="en-US" sz="3200" dirty="0" smtClean="0">
                <a:latin typeface="Britannic Bold" pitchFamily="34" charset="0"/>
              </a:rPr>
              <a:t> </a:t>
            </a:r>
            <a:r>
              <a:rPr lang="en-US" sz="3200" dirty="0" err="1" smtClean="0">
                <a:latin typeface="Britannic Bold" pitchFamily="34" charset="0"/>
              </a:rPr>
              <a:t>kalimat</a:t>
            </a:r>
            <a:r>
              <a:rPr lang="en-US" sz="3200" dirty="0" smtClean="0">
                <a:latin typeface="Britannic Bold" pitchFamily="34" charset="0"/>
              </a:rPr>
              <a:t> </a:t>
            </a:r>
            <a:r>
              <a:rPr lang="en-US" sz="3200" dirty="0" err="1" smtClean="0">
                <a:latin typeface="Britannic Bold" pitchFamily="34" charset="0"/>
              </a:rPr>
              <a:t>pasif</a:t>
            </a:r>
            <a:r>
              <a:rPr lang="en-US" sz="3200" dirty="0" smtClean="0">
                <a:latin typeface="Britannic Bold" pitchFamily="34" charset="0"/>
              </a:rPr>
              <a:t> </a:t>
            </a:r>
            <a:r>
              <a:rPr lang="en-US" sz="3200" dirty="0" err="1" smtClean="0">
                <a:latin typeface="Britannic Bold" pitchFamily="34" charset="0"/>
              </a:rPr>
              <a:t>bahasa</a:t>
            </a:r>
            <a:r>
              <a:rPr lang="en-US" sz="3200" dirty="0" smtClean="0">
                <a:latin typeface="Britannic Bold" pitchFamily="34" charset="0"/>
              </a:rPr>
              <a:t> </a:t>
            </a:r>
            <a:r>
              <a:rPr lang="en-US" sz="3200" dirty="0" err="1" smtClean="0">
                <a:latin typeface="Britannic Bold" pitchFamily="34" charset="0"/>
              </a:rPr>
              <a:t>inggris</a:t>
            </a:r>
            <a:r>
              <a:rPr lang="en-US" sz="3200" dirty="0" smtClean="0">
                <a:latin typeface="Britannic Bold" pitchFamily="34" charset="0"/>
              </a:rPr>
              <a:t> paling </a:t>
            </a:r>
            <a:r>
              <a:rPr lang="en-US" sz="3200" dirty="0" err="1" smtClean="0">
                <a:latin typeface="Britannic Bold" pitchFamily="34" charset="0"/>
              </a:rPr>
              <a:t>sedikit</a:t>
            </a:r>
            <a:r>
              <a:rPr lang="en-US" sz="3200" dirty="0" smtClean="0">
                <a:latin typeface="Britannic Bold" pitchFamily="34" charset="0"/>
              </a:rPr>
              <a:t> 80% </a:t>
            </a:r>
            <a:r>
              <a:rPr lang="en-US" sz="3200" dirty="0" err="1" smtClean="0">
                <a:latin typeface="Britannic Bold" pitchFamily="34" charset="0"/>
              </a:rPr>
              <a:t>benar</a:t>
            </a:r>
            <a:r>
              <a:rPr lang="en-US" sz="3200" dirty="0" smtClean="0">
                <a:latin typeface="Britannic Bold" pitchFamily="34" charset="0"/>
              </a:rPr>
              <a:t>.</a:t>
            </a:r>
            <a:endParaRPr lang="en-US" sz="3200" dirty="0">
              <a:latin typeface="Britannic Bold" pitchFamily="34" charset="0"/>
            </a:endParaRPr>
          </a:p>
        </p:txBody>
      </p:sp>
      <p:sp>
        <p:nvSpPr>
          <p:cNvPr id="3" name="Rectangle 2"/>
          <p:cNvSpPr/>
          <p:nvPr/>
        </p:nvSpPr>
        <p:spPr bwMode="auto">
          <a:xfrm>
            <a:off x="1857356" y="500042"/>
            <a:ext cx="5286412" cy="571504"/>
          </a:xfrm>
          <a:prstGeom prst="rect">
            <a:avLst/>
          </a:prstGeom>
          <a:solidFill>
            <a:schemeClr val="accent6">
              <a:lumMod val="40000"/>
              <a:lumOff val="60000"/>
            </a:schemeClr>
          </a:solidFill>
          <a:ln w="9525">
            <a:noFill/>
            <a:miter lim="800000"/>
            <a:headEnd/>
            <a:tailEnd/>
          </a:ln>
        </p:spPr>
        <p:txBody>
          <a:bodyPr wrap="none" rtlCol="0" anchor="ctr"/>
          <a:lstStyle/>
          <a:p>
            <a:pPr algn="ctr"/>
            <a:r>
              <a:rPr lang="en-US" sz="4000" b="1" dirty="0" err="1" smtClean="0">
                <a:latin typeface="Britannic Bold" pitchFamily="34" charset="0"/>
                <a:cs typeface="Calibri" pitchFamily="34" charset="0"/>
              </a:rPr>
              <a:t>Contoh</a:t>
            </a:r>
            <a:r>
              <a:rPr lang="en-US" sz="4000" b="1" dirty="0" smtClean="0">
                <a:latin typeface="Britannic Bold" pitchFamily="34" charset="0"/>
                <a:cs typeface="Calibri" pitchFamily="34" charset="0"/>
              </a:rPr>
              <a:t> - 2</a:t>
            </a:r>
            <a:endParaRPr lang="en-US" sz="4000" b="1" dirty="0">
              <a:latin typeface="Britannic Bold" pitchFamily="34" charset="0"/>
              <a:cs typeface="Calibri" pitchFamily="34" charset="0"/>
            </a:endParaRPr>
          </a:p>
        </p:txBody>
      </p:sp>
      <p:sp>
        <p:nvSpPr>
          <p:cNvPr id="4" name="Rectangle 3"/>
          <p:cNvSpPr/>
          <p:nvPr/>
        </p:nvSpPr>
        <p:spPr>
          <a:xfrm>
            <a:off x="6760655"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071678"/>
            <a:ext cx="8215370" cy="3214710"/>
          </a:xfrm>
        </p:spPr>
        <p:txBody>
          <a:bodyPr/>
          <a:lstStyle/>
          <a:p>
            <a:pPr algn="just"/>
            <a:r>
              <a:rPr lang="en-US" sz="3200" dirty="0" err="1" smtClean="0">
                <a:latin typeface="Britannic Bold" pitchFamily="34" charset="0"/>
              </a:rPr>
              <a:t>Jika</a:t>
            </a:r>
            <a:r>
              <a:rPr lang="en-US" sz="3200" dirty="0" smtClean="0">
                <a:latin typeface="Britannic Bold" pitchFamily="34" charset="0"/>
              </a:rPr>
              <a:t> </a:t>
            </a:r>
            <a:r>
              <a:rPr lang="en-US" sz="3200" dirty="0" err="1" smtClean="0">
                <a:latin typeface="Britannic Bold" pitchFamily="34" charset="0"/>
              </a:rPr>
              <a:t>diberikan</a:t>
            </a:r>
            <a:r>
              <a:rPr lang="en-US" sz="3200" dirty="0" smtClean="0">
                <a:latin typeface="Britannic Bold" pitchFamily="34" charset="0"/>
              </a:rPr>
              <a:t> </a:t>
            </a:r>
            <a:r>
              <a:rPr lang="en-US" sz="3200" dirty="0" err="1" smtClean="0">
                <a:latin typeface="Britannic Bold" pitchFamily="34" charset="0"/>
              </a:rPr>
              <a:t>berkas</a:t>
            </a:r>
            <a:r>
              <a:rPr lang="en-US" sz="3200" dirty="0" smtClean="0">
                <a:latin typeface="Britannic Bold" pitchFamily="34" charset="0"/>
              </a:rPr>
              <a:t> </a:t>
            </a:r>
            <a:r>
              <a:rPr lang="en-US" sz="3200" dirty="0" err="1" smtClean="0">
                <a:latin typeface="Britannic Bold" pitchFamily="34" charset="0"/>
              </a:rPr>
              <a:t>suatu</a:t>
            </a:r>
            <a:r>
              <a:rPr lang="en-US" sz="3200" dirty="0" smtClean="0">
                <a:latin typeface="Britannic Bold" pitchFamily="34" charset="0"/>
              </a:rPr>
              <a:t> </a:t>
            </a:r>
            <a:r>
              <a:rPr lang="en-US" sz="3200" dirty="0" err="1" smtClean="0">
                <a:latin typeface="Britannic Bold" pitchFamily="34" charset="0"/>
              </a:rPr>
              <a:t>perusahaan</a:t>
            </a:r>
            <a:r>
              <a:rPr lang="en-US" sz="3200" dirty="0" smtClean="0">
                <a:latin typeface="Britannic Bold" pitchFamily="34" charset="0"/>
              </a:rPr>
              <a:t> yang </a:t>
            </a:r>
            <a:r>
              <a:rPr lang="en-US" sz="3200" dirty="0" err="1" smtClean="0">
                <a:latin typeface="Britannic Bold" pitchFamily="34" charset="0"/>
              </a:rPr>
              <a:t>mengajukan</a:t>
            </a:r>
            <a:r>
              <a:rPr lang="en-US" sz="3200" dirty="0" smtClean="0">
                <a:latin typeface="Britannic Bold" pitchFamily="34" charset="0"/>
              </a:rPr>
              <a:t> </a:t>
            </a:r>
            <a:r>
              <a:rPr lang="en-US" sz="3200" dirty="0" err="1" smtClean="0">
                <a:latin typeface="Britannic Bold" pitchFamily="34" charset="0"/>
              </a:rPr>
              <a:t>permohonan</a:t>
            </a:r>
            <a:r>
              <a:rPr lang="en-US" sz="3200" dirty="0" smtClean="0">
                <a:latin typeface="Britannic Bold" pitchFamily="34" charset="0"/>
              </a:rPr>
              <a:t> </a:t>
            </a:r>
            <a:r>
              <a:rPr lang="en-US" sz="3200" dirty="0" err="1" smtClean="0">
                <a:latin typeface="Britannic Bold" pitchFamily="34" charset="0"/>
              </a:rPr>
              <a:t>kredit</a:t>
            </a:r>
            <a:r>
              <a:rPr lang="en-US" sz="3200" dirty="0" smtClean="0">
                <a:latin typeface="Britannic Bold" pitchFamily="34" charset="0"/>
              </a:rPr>
              <a:t>, </a:t>
            </a:r>
            <a:r>
              <a:rPr lang="en-US" sz="3200" dirty="0" err="1" smtClean="0">
                <a:latin typeface="Britannic Bold" pitchFamily="34" charset="0"/>
              </a:rPr>
              <a:t>peserta</a:t>
            </a:r>
            <a:r>
              <a:rPr lang="en-US" sz="3200" dirty="0" smtClean="0">
                <a:latin typeface="Britannic Bold" pitchFamily="34" charset="0"/>
              </a:rPr>
              <a:t> </a:t>
            </a:r>
            <a:r>
              <a:rPr lang="en-US" sz="3200" dirty="0" err="1" smtClean="0">
                <a:latin typeface="Britannic Bold" pitchFamily="34" charset="0"/>
              </a:rPr>
              <a:t>kursus</a:t>
            </a:r>
            <a:r>
              <a:rPr lang="en-US" sz="3200" dirty="0" smtClean="0">
                <a:latin typeface="Britannic Bold" pitchFamily="34" charset="0"/>
              </a:rPr>
              <a:t> </a:t>
            </a:r>
            <a:r>
              <a:rPr lang="en-US" sz="3200" dirty="0" err="1" smtClean="0">
                <a:latin typeface="Britannic Bold" pitchFamily="34" charset="0"/>
              </a:rPr>
              <a:t>Pejabat</a:t>
            </a:r>
            <a:r>
              <a:rPr lang="en-US" sz="3200" dirty="0" smtClean="0">
                <a:latin typeface="Britannic Bold" pitchFamily="34" charset="0"/>
              </a:rPr>
              <a:t> </a:t>
            </a:r>
            <a:r>
              <a:rPr lang="en-US" sz="3200" dirty="0" err="1" smtClean="0">
                <a:latin typeface="Britannic Bold" pitchFamily="34" charset="0"/>
              </a:rPr>
              <a:t>Pemberian</a:t>
            </a:r>
            <a:r>
              <a:rPr lang="en-US" sz="3200" dirty="0" smtClean="0">
                <a:latin typeface="Britannic Bold" pitchFamily="34" charset="0"/>
              </a:rPr>
              <a:t> </a:t>
            </a:r>
            <a:r>
              <a:rPr lang="en-US" sz="3200" dirty="0" err="1" smtClean="0">
                <a:latin typeface="Britannic Bold" pitchFamily="34" charset="0"/>
              </a:rPr>
              <a:t>Kredit</a:t>
            </a:r>
            <a:r>
              <a:rPr lang="en-US" sz="3200" dirty="0" smtClean="0">
                <a:latin typeface="Britannic Bold" pitchFamily="34" charset="0"/>
              </a:rPr>
              <a:t> </a:t>
            </a:r>
            <a:r>
              <a:rPr lang="id-ID" sz="3200" dirty="0" smtClean="0">
                <a:latin typeface="Britannic Bold" pitchFamily="34" charset="0"/>
              </a:rPr>
              <a:t>Bank X </a:t>
            </a:r>
            <a:r>
              <a:rPr lang="en-US" sz="3200" dirty="0" err="1" smtClean="0">
                <a:latin typeface="Britannic Bold" pitchFamily="34" charset="0"/>
              </a:rPr>
              <a:t>akan</a:t>
            </a:r>
            <a:r>
              <a:rPr lang="en-US" sz="3200" dirty="0" smtClean="0">
                <a:latin typeface="Britannic Bold" pitchFamily="34" charset="0"/>
              </a:rPr>
              <a:t> </a:t>
            </a:r>
            <a:r>
              <a:rPr lang="en-US" sz="3200" dirty="0" err="1" smtClean="0">
                <a:latin typeface="Britannic Bold" pitchFamily="34" charset="0"/>
              </a:rPr>
              <a:t>dapat</a:t>
            </a:r>
            <a:r>
              <a:rPr lang="en-US" sz="3200" dirty="0" smtClean="0">
                <a:latin typeface="Britannic Bold" pitchFamily="34" charset="0"/>
              </a:rPr>
              <a:t> </a:t>
            </a:r>
            <a:r>
              <a:rPr lang="en-US" sz="3200" dirty="0" err="1" smtClean="0">
                <a:latin typeface="Britannic Bold" pitchFamily="34" charset="0"/>
              </a:rPr>
              <a:t>menyusun</a:t>
            </a:r>
            <a:r>
              <a:rPr lang="en-US" sz="3200" dirty="0" smtClean="0">
                <a:latin typeface="Britannic Bold" pitchFamily="34" charset="0"/>
              </a:rPr>
              <a:t> </a:t>
            </a:r>
            <a:r>
              <a:rPr lang="en-US" sz="3200" dirty="0" err="1" smtClean="0">
                <a:latin typeface="Britannic Bold" pitchFamily="34" charset="0"/>
              </a:rPr>
              <a:t>rekomendasi</a:t>
            </a:r>
            <a:r>
              <a:rPr lang="en-US" sz="3200" dirty="0" smtClean="0">
                <a:latin typeface="Britannic Bold" pitchFamily="34" charset="0"/>
              </a:rPr>
              <a:t> </a:t>
            </a:r>
            <a:r>
              <a:rPr lang="en-US" sz="3200" dirty="0" err="1" smtClean="0">
                <a:latin typeface="Britannic Bold" pitchFamily="34" charset="0"/>
              </a:rPr>
              <a:t>pemberian</a:t>
            </a:r>
            <a:r>
              <a:rPr lang="en-US" sz="3200" dirty="0" smtClean="0">
                <a:latin typeface="Britannic Bold" pitchFamily="34" charset="0"/>
              </a:rPr>
              <a:t> </a:t>
            </a:r>
            <a:r>
              <a:rPr lang="en-US" sz="3200" dirty="0" err="1" smtClean="0">
                <a:latin typeface="Britannic Bold" pitchFamily="34" charset="0"/>
              </a:rPr>
              <a:t>kredit</a:t>
            </a:r>
            <a:r>
              <a:rPr lang="en-US" sz="3200" dirty="0" smtClean="0">
                <a:latin typeface="Britannic Bold" pitchFamily="34" charset="0"/>
              </a:rPr>
              <a:t> </a:t>
            </a:r>
            <a:r>
              <a:rPr lang="en-US" sz="3200" dirty="0" err="1" smtClean="0">
                <a:latin typeface="Britannic Bold" pitchFamily="34" charset="0"/>
              </a:rPr>
              <a:t>untuk</a:t>
            </a:r>
            <a:r>
              <a:rPr lang="en-US" sz="3200" dirty="0" smtClean="0">
                <a:latin typeface="Britannic Bold" pitchFamily="34" charset="0"/>
              </a:rPr>
              <a:t> </a:t>
            </a:r>
            <a:r>
              <a:rPr lang="en-US" sz="3200" dirty="0" err="1" smtClean="0">
                <a:latin typeface="Britannic Bold" pitchFamily="34" charset="0"/>
              </a:rPr>
              <a:t>perusahaan</a:t>
            </a:r>
            <a:r>
              <a:rPr lang="en-US" sz="3200" dirty="0" smtClean="0">
                <a:latin typeface="Britannic Bold" pitchFamily="34" charset="0"/>
              </a:rPr>
              <a:t> </a:t>
            </a:r>
            <a:r>
              <a:rPr lang="en-US" sz="3200" dirty="0" err="1" smtClean="0">
                <a:latin typeface="Britannic Bold" pitchFamily="34" charset="0"/>
              </a:rPr>
              <a:t>tersebut</a:t>
            </a:r>
            <a:r>
              <a:rPr lang="en-US" sz="3200" dirty="0" smtClean="0">
                <a:latin typeface="Britannic Bold" pitchFamily="34" charset="0"/>
              </a:rPr>
              <a:t> </a:t>
            </a:r>
            <a:r>
              <a:rPr lang="en-US" sz="3200" dirty="0" err="1" smtClean="0">
                <a:latin typeface="Britannic Bold" pitchFamily="34" charset="0"/>
              </a:rPr>
              <a:t>dalam</a:t>
            </a:r>
            <a:r>
              <a:rPr lang="en-US" sz="3200" dirty="0" smtClean="0">
                <a:latin typeface="Britannic Bold" pitchFamily="34" charset="0"/>
              </a:rPr>
              <a:t> </a:t>
            </a:r>
            <a:r>
              <a:rPr lang="en-US" sz="3200" dirty="0" err="1" smtClean="0">
                <a:latin typeface="Britannic Bold" pitchFamily="34" charset="0"/>
              </a:rPr>
              <a:t>waktu</a:t>
            </a:r>
            <a:r>
              <a:rPr lang="en-US" sz="3200" dirty="0" smtClean="0">
                <a:latin typeface="Britannic Bold" pitchFamily="34" charset="0"/>
              </a:rPr>
              <a:t> </a:t>
            </a:r>
            <a:r>
              <a:rPr lang="en-US" sz="3200" dirty="0" err="1" smtClean="0">
                <a:latin typeface="Britannic Bold" pitchFamily="34" charset="0"/>
              </a:rPr>
              <a:t>empat</a:t>
            </a:r>
            <a:r>
              <a:rPr lang="en-US" sz="3200" dirty="0" smtClean="0">
                <a:latin typeface="Britannic Bold" pitchFamily="34" charset="0"/>
              </a:rPr>
              <a:t> </a:t>
            </a:r>
            <a:r>
              <a:rPr lang="en-US" sz="3200" dirty="0" err="1" smtClean="0">
                <a:latin typeface="Britannic Bold" pitchFamily="34" charset="0"/>
              </a:rPr>
              <a:t>minggu</a:t>
            </a:r>
            <a:r>
              <a:rPr lang="id-ID" sz="3200" dirty="0" smtClean="0">
                <a:latin typeface="Britannic Bold" pitchFamily="34" charset="0"/>
              </a:rPr>
              <a:t> tanpa mengandung kesalahan</a:t>
            </a:r>
            <a:endParaRPr lang="en-US" sz="3200" dirty="0">
              <a:latin typeface="Britannic Bold" pitchFamily="34" charset="0"/>
            </a:endParaRPr>
          </a:p>
        </p:txBody>
      </p:sp>
      <p:sp>
        <p:nvSpPr>
          <p:cNvPr id="3" name="Rectangle 2"/>
          <p:cNvSpPr/>
          <p:nvPr/>
        </p:nvSpPr>
        <p:spPr bwMode="auto">
          <a:xfrm>
            <a:off x="1857356" y="500042"/>
            <a:ext cx="5214974" cy="571504"/>
          </a:xfrm>
          <a:prstGeom prst="rect">
            <a:avLst/>
          </a:prstGeom>
          <a:solidFill>
            <a:schemeClr val="accent6">
              <a:lumMod val="40000"/>
              <a:lumOff val="60000"/>
            </a:schemeClr>
          </a:solidFill>
          <a:ln w="9525">
            <a:noFill/>
            <a:miter lim="800000"/>
            <a:headEnd/>
            <a:tailEnd/>
          </a:ln>
        </p:spPr>
        <p:txBody>
          <a:bodyPr wrap="none" rtlCol="0" anchor="ctr"/>
          <a:lstStyle/>
          <a:p>
            <a:pPr algn="ctr"/>
            <a:r>
              <a:rPr lang="en-US" sz="4000" b="1" dirty="0" err="1" smtClean="0">
                <a:latin typeface="Britannic Bold" pitchFamily="34" charset="0"/>
                <a:cs typeface="Calibri" pitchFamily="34" charset="0"/>
              </a:rPr>
              <a:t>Contoh</a:t>
            </a:r>
            <a:r>
              <a:rPr lang="en-US" sz="4000" b="1" dirty="0" smtClean="0">
                <a:latin typeface="Britannic Bold" pitchFamily="34" charset="0"/>
                <a:cs typeface="Calibri" pitchFamily="34" charset="0"/>
              </a:rPr>
              <a:t> - 3</a:t>
            </a:r>
            <a:endParaRPr lang="en-US" sz="4000" b="1" dirty="0">
              <a:latin typeface="Britannic Bold" pitchFamily="34" charset="0"/>
              <a:cs typeface="Calibri" pitchFamily="34" charset="0"/>
            </a:endParaRPr>
          </a:p>
        </p:txBody>
      </p:sp>
      <p:sp>
        <p:nvSpPr>
          <p:cNvPr id="4" name="Rectangle 3"/>
          <p:cNvSpPr/>
          <p:nvPr/>
        </p:nvSpPr>
        <p:spPr>
          <a:xfrm>
            <a:off x="6760655"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928802"/>
            <a:ext cx="8072494" cy="3000396"/>
          </a:xfrm>
        </p:spPr>
        <p:txBody>
          <a:bodyPr/>
          <a:lstStyle/>
          <a:p>
            <a:pPr algn="just"/>
            <a:r>
              <a:rPr lang="en-US" sz="2800" dirty="0" err="1" smtClean="0">
                <a:latin typeface="Britannic Bold" pitchFamily="34" charset="0"/>
              </a:rPr>
              <a:t>Jika</a:t>
            </a:r>
            <a:r>
              <a:rPr lang="en-US" sz="2800" dirty="0" smtClean="0">
                <a:latin typeface="Britannic Bold" pitchFamily="34" charset="0"/>
              </a:rPr>
              <a:t> </a:t>
            </a:r>
            <a:r>
              <a:rPr lang="en-US" sz="2800" dirty="0" err="1" smtClean="0">
                <a:latin typeface="Britannic Bold" pitchFamily="34" charset="0"/>
              </a:rPr>
              <a:t>diberikan</a:t>
            </a:r>
            <a:r>
              <a:rPr lang="en-US" sz="2800" dirty="0" smtClean="0">
                <a:latin typeface="Britannic Bold" pitchFamily="34" charset="0"/>
              </a:rPr>
              <a:t> </a:t>
            </a:r>
            <a:r>
              <a:rPr lang="en-US" sz="2800" dirty="0" err="1" smtClean="0">
                <a:latin typeface="Britannic Bold" pitchFamily="34" charset="0"/>
              </a:rPr>
              <a:t>kebebasan</a:t>
            </a:r>
            <a:r>
              <a:rPr lang="en-US" sz="2800" dirty="0" smtClean="0">
                <a:latin typeface="Britannic Bold" pitchFamily="34" charset="0"/>
              </a:rPr>
              <a:t> me</a:t>
            </a:r>
            <a:r>
              <a:rPr lang="id-ID" sz="2800" dirty="0" smtClean="0">
                <a:latin typeface="Britannic Bold" pitchFamily="34" charset="0"/>
              </a:rPr>
              <a:t>nentukan</a:t>
            </a:r>
            <a:r>
              <a:rPr lang="en-US" sz="2800" dirty="0" smtClean="0">
                <a:latin typeface="Britannic Bold" pitchFamily="34" charset="0"/>
              </a:rPr>
              <a:t> </a:t>
            </a:r>
            <a:r>
              <a:rPr lang="en-US" sz="2800" dirty="0" err="1" smtClean="0">
                <a:latin typeface="Britannic Bold" pitchFamily="34" charset="0"/>
              </a:rPr>
              <a:t>suatu</a:t>
            </a:r>
            <a:r>
              <a:rPr lang="en-US" sz="2800" dirty="0" smtClean="0">
                <a:latin typeface="Britannic Bold" pitchFamily="34" charset="0"/>
              </a:rPr>
              <a:t> model </a:t>
            </a:r>
            <a:r>
              <a:rPr lang="en-US" sz="2800" dirty="0" err="1" smtClean="0">
                <a:latin typeface="Britannic Bold" pitchFamily="34" charset="0"/>
              </a:rPr>
              <a:t>desain</a:t>
            </a:r>
            <a:r>
              <a:rPr lang="en-US" sz="2800" dirty="0" smtClean="0">
                <a:latin typeface="Britannic Bold" pitchFamily="34" charset="0"/>
              </a:rPr>
              <a:t> </a:t>
            </a:r>
            <a:r>
              <a:rPr lang="en-US" sz="2800" dirty="0" err="1" smtClean="0">
                <a:latin typeface="Britannic Bold" pitchFamily="34" charset="0"/>
              </a:rPr>
              <a:t>instruksional</a:t>
            </a:r>
            <a:r>
              <a:rPr lang="en-US" sz="2800" dirty="0" smtClean="0">
                <a:latin typeface="Britannic Bold" pitchFamily="34" charset="0"/>
              </a:rPr>
              <a:t>,</a:t>
            </a:r>
            <a:r>
              <a:rPr lang="id-ID" sz="2800" dirty="0" smtClean="0">
                <a:latin typeface="Britannic Bold" pitchFamily="34" charset="0"/>
              </a:rPr>
              <a:t> peserta </a:t>
            </a:r>
            <a:r>
              <a:rPr lang="en-US" sz="2800" dirty="0" smtClean="0">
                <a:latin typeface="Britannic Bold" pitchFamily="34" charset="0"/>
              </a:rPr>
              <a:t> program </a:t>
            </a:r>
            <a:r>
              <a:rPr lang="id-ID" sz="2800" dirty="0" smtClean="0">
                <a:latin typeface="Britannic Bold" pitchFamily="34" charset="0"/>
              </a:rPr>
              <a:t>pembelajaran dlm bidang Desain Pembelajaran - Universitas Terbuka </a:t>
            </a:r>
            <a:r>
              <a:rPr lang="en-US" sz="2800" dirty="0" err="1" smtClean="0">
                <a:latin typeface="Britannic Bold" pitchFamily="34" charset="0"/>
              </a:rPr>
              <a:t>akan</a:t>
            </a:r>
            <a:r>
              <a:rPr lang="en-US" sz="2800" dirty="0" smtClean="0">
                <a:latin typeface="Britannic Bold" pitchFamily="34" charset="0"/>
              </a:rPr>
              <a:t> </a:t>
            </a:r>
            <a:r>
              <a:rPr lang="en-US" sz="2800" dirty="0" err="1" smtClean="0">
                <a:latin typeface="Britannic Bold" pitchFamily="34" charset="0"/>
              </a:rPr>
              <a:t>dapat</a:t>
            </a:r>
            <a:r>
              <a:rPr lang="en-US" sz="2800" dirty="0" smtClean="0">
                <a:latin typeface="Britannic Bold" pitchFamily="34" charset="0"/>
              </a:rPr>
              <a:t> </a:t>
            </a:r>
            <a:r>
              <a:rPr lang="id-ID" sz="2800" dirty="0" smtClean="0">
                <a:latin typeface="Britannic Bold" pitchFamily="34" charset="0"/>
              </a:rPr>
              <a:t>menggunakannya untuk </a:t>
            </a:r>
            <a:r>
              <a:rPr lang="en-US" sz="2800" dirty="0" err="1" smtClean="0">
                <a:latin typeface="Britannic Bold" pitchFamily="34" charset="0"/>
              </a:rPr>
              <a:t>mengembangkan</a:t>
            </a:r>
            <a:r>
              <a:rPr lang="en-US" sz="2800" dirty="0" smtClean="0">
                <a:latin typeface="Britannic Bold" pitchFamily="34" charset="0"/>
              </a:rPr>
              <a:t> </a:t>
            </a:r>
            <a:r>
              <a:rPr lang="id-ID" sz="2800" dirty="0" smtClean="0">
                <a:latin typeface="Britannic Bold" pitchFamily="34" charset="0"/>
              </a:rPr>
              <a:t>bahan instruksional</a:t>
            </a:r>
            <a:r>
              <a:rPr lang="en-US" sz="2800" dirty="0" smtClean="0">
                <a:latin typeface="Britannic Bold" pitchFamily="34" charset="0"/>
              </a:rPr>
              <a:t> </a:t>
            </a:r>
            <a:r>
              <a:rPr lang="en-US" sz="2800" dirty="0" err="1" smtClean="0">
                <a:latin typeface="Britannic Bold" pitchFamily="34" charset="0"/>
              </a:rPr>
              <a:t>dalam</a:t>
            </a:r>
            <a:r>
              <a:rPr lang="en-US" sz="2800" dirty="0" smtClean="0">
                <a:latin typeface="Britannic Bold" pitchFamily="34" charset="0"/>
              </a:rPr>
              <a:t> </a:t>
            </a:r>
            <a:r>
              <a:rPr lang="en-US" sz="2800" dirty="0" err="1" smtClean="0">
                <a:latin typeface="Britannic Bold" pitchFamily="34" charset="0"/>
              </a:rPr>
              <a:t>matakuliah</a:t>
            </a:r>
            <a:r>
              <a:rPr lang="en-US" sz="2800" dirty="0" smtClean="0">
                <a:latin typeface="Britannic Bold" pitchFamily="34" charset="0"/>
              </a:rPr>
              <a:t> </a:t>
            </a:r>
            <a:r>
              <a:rPr lang="en-US" sz="2800" dirty="0" err="1" smtClean="0">
                <a:latin typeface="Britannic Bold" pitchFamily="34" charset="0"/>
              </a:rPr>
              <a:t>ampuannya</a:t>
            </a:r>
            <a:r>
              <a:rPr lang="en-US" sz="2800" dirty="0" smtClean="0">
                <a:latin typeface="Britannic Bold" pitchFamily="34" charset="0"/>
              </a:rPr>
              <a:t> </a:t>
            </a:r>
            <a:r>
              <a:rPr lang="id-ID" sz="2800" dirty="0" smtClean="0">
                <a:latin typeface="Britannic Bold" pitchFamily="34" charset="0"/>
              </a:rPr>
              <a:t>secara </a:t>
            </a:r>
            <a:r>
              <a:rPr lang="en-US" sz="2800" dirty="0" err="1" smtClean="0">
                <a:latin typeface="Britannic Bold" pitchFamily="34" charset="0"/>
              </a:rPr>
              <a:t>efektif</a:t>
            </a:r>
            <a:r>
              <a:rPr lang="en-US" sz="2800" dirty="0" smtClean="0">
                <a:latin typeface="Britannic Bold" pitchFamily="34" charset="0"/>
              </a:rPr>
              <a:t> </a:t>
            </a:r>
            <a:r>
              <a:rPr lang="en-US" sz="2800" dirty="0" err="1" smtClean="0">
                <a:latin typeface="Britannic Bold" pitchFamily="34" charset="0"/>
              </a:rPr>
              <a:t>dan</a:t>
            </a:r>
            <a:r>
              <a:rPr lang="en-US" sz="2800" dirty="0" smtClean="0">
                <a:latin typeface="Britannic Bold" pitchFamily="34" charset="0"/>
              </a:rPr>
              <a:t> </a:t>
            </a:r>
            <a:r>
              <a:rPr lang="en-US" sz="2800" dirty="0" err="1" smtClean="0">
                <a:latin typeface="Britannic Bold" pitchFamily="34" charset="0"/>
              </a:rPr>
              <a:t>efisien</a:t>
            </a:r>
            <a:r>
              <a:rPr lang="en-US" sz="2800" dirty="0" smtClean="0">
                <a:latin typeface="Britannic Bold" pitchFamily="34" charset="0"/>
              </a:rPr>
              <a:t>.</a:t>
            </a:r>
            <a:endParaRPr lang="en-US" sz="2800" dirty="0">
              <a:latin typeface="Britannic Bold" pitchFamily="34" charset="0"/>
            </a:endParaRPr>
          </a:p>
        </p:txBody>
      </p:sp>
      <p:sp>
        <p:nvSpPr>
          <p:cNvPr id="3" name="Rectangle 2"/>
          <p:cNvSpPr/>
          <p:nvPr/>
        </p:nvSpPr>
        <p:spPr bwMode="auto">
          <a:xfrm>
            <a:off x="2000232" y="500042"/>
            <a:ext cx="5214974" cy="571504"/>
          </a:xfrm>
          <a:prstGeom prst="rect">
            <a:avLst/>
          </a:prstGeom>
          <a:solidFill>
            <a:schemeClr val="accent6">
              <a:lumMod val="40000"/>
              <a:lumOff val="60000"/>
            </a:schemeClr>
          </a:solidFill>
          <a:ln w="9525">
            <a:noFill/>
            <a:miter lim="800000"/>
            <a:headEnd/>
            <a:tailEnd/>
          </a:ln>
        </p:spPr>
        <p:txBody>
          <a:bodyPr wrap="none" rtlCol="0" anchor="ctr"/>
          <a:lstStyle/>
          <a:p>
            <a:pPr algn="ctr"/>
            <a:r>
              <a:rPr lang="en-US" sz="3600" b="1" dirty="0" err="1" smtClean="0">
                <a:latin typeface="Britannic Bold" pitchFamily="34" charset="0"/>
                <a:cs typeface="Calibri" pitchFamily="34" charset="0"/>
              </a:rPr>
              <a:t>Contoh</a:t>
            </a:r>
            <a:r>
              <a:rPr lang="en-US" sz="3600" b="1" dirty="0" smtClean="0">
                <a:latin typeface="Britannic Bold" pitchFamily="34" charset="0"/>
                <a:cs typeface="Calibri" pitchFamily="34" charset="0"/>
              </a:rPr>
              <a:t> - 4</a:t>
            </a:r>
            <a:endParaRPr lang="en-US" sz="3600" b="1" dirty="0">
              <a:latin typeface="Britannic Bold" pitchFamily="34" charset="0"/>
              <a:cs typeface="Calibri" pitchFamily="34" charset="0"/>
            </a:endParaRPr>
          </a:p>
        </p:txBody>
      </p:sp>
      <p:sp>
        <p:nvSpPr>
          <p:cNvPr id="4" name="Rectangle 3"/>
          <p:cNvSpPr/>
          <p:nvPr/>
        </p:nvSpPr>
        <p:spPr>
          <a:xfrm>
            <a:off x="6715140" y="6274378"/>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000240"/>
            <a:ext cx="7643866" cy="2786082"/>
          </a:xfrm>
        </p:spPr>
        <p:txBody>
          <a:bodyPr/>
          <a:lstStyle/>
          <a:p>
            <a:pPr algn="just"/>
            <a:r>
              <a:rPr lang="en-US" sz="3200" dirty="0" err="1" smtClean="0">
                <a:latin typeface="Britannic Bold" pitchFamily="34" charset="0"/>
              </a:rPr>
              <a:t>Bila</a:t>
            </a:r>
            <a:r>
              <a:rPr lang="en-US" sz="3200" dirty="0" smtClean="0">
                <a:latin typeface="Britannic Bold" pitchFamily="34" charset="0"/>
              </a:rPr>
              <a:t> </a:t>
            </a:r>
            <a:r>
              <a:rPr lang="en-US" sz="3200" dirty="0" err="1" smtClean="0">
                <a:latin typeface="Britannic Bold" pitchFamily="34" charset="0"/>
              </a:rPr>
              <a:t>diberikan</a:t>
            </a:r>
            <a:r>
              <a:rPr lang="en-US" sz="3200" dirty="0" smtClean="0">
                <a:latin typeface="Britannic Bold" pitchFamily="34" charset="0"/>
              </a:rPr>
              <a:t> </a:t>
            </a:r>
            <a:r>
              <a:rPr lang="en-US" sz="3200" dirty="0" err="1" smtClean="0">
                <a:latin typeface="Britannic Bold" pitchFamily="34" charset="0"/>
              </a:rPr>
              <a:t>suasana</a:t>
            </a:r>
            <a:r>
              <a:rPr lang="en-US" sz="3200" dirty="0" smtClean="0">
                <a:latin typeface="Britannic Bold" pitchFamily="34" charset="0"/>
              </a:rPr>
              <a:t> </a:t>
            </a:r>
            <a:r>
              <a:rPr lang="en-US" sz="3200" dirty="0" err="1" smtClean="0">
                <a:latin typeface="Britannic Bold" pitchFamily="34" charset="0"/>
              </a:rPr>
              <a:t>bebas</a:t>
            </a:r>
            <a:r>
              <a:rPr lang="en-US" sz="3200" dirty="0" smtClean="0">
                <a:latin typeface="Britannic Bold" pitchFamily="34" charset="0"/>
              </a:rPr>
              <a:t> </a:t>
            </a:r>
            <a:r>
              <a:rPr lang="en-US" sz="3200" dirty="0" err="1" smtClean="0">
                <a:latin typeface="Britannic Bold" pitchFamily="34" charset="0"/>
              </a:rPr>
              <a:t>berekspresi</a:t>
            </a:r>
            <a:r>
              <a:rPr lang="en-US" sz="3200" dirty="0" smtClean="0">
                <a:latin typeface="Britannic Bold" pitchFamily="34" charset="0"/>
              </a:rPr>
              <a:t> </a:t>
            </a:r>
            <a:r>
              <a:rPr lang="en-US" sz="3200" dirty="0" err="1" smtClean="0">
                <a:latin typeface="Britannic Bold" pitchFamily="34" charset="0"/>
              </a:rPr>
              <a:t>diri</a:t>
            </a:r>
            <a:r>
              <a:rPr lang="id-ID" sz="3200" dirty="0" smtClean="0">
                <a:latin typeface="Britannic Bold" pitchFamily="34" charset="0"/>
              </a:rPr>
              <a:t>,</a:t>
            </a:r>
            <a:r>
              <a:rPr lang="en-US" sz="3200" dirty="0" smtClean="0">
                <a:latin typeface="Britannic Bold" pitchFamily="34" charset="0"/>
              </a:rPr>
              <a:t>  </a:t>
            </a:r>
            <a:r>
              <a:rPr lang="en-US" sz="3200" dirty="0" err="1" smtClean="0">
                <a:latin typeface="Britannic Bold" pitchFamily="34" charset="0"/>
              </a:rPr>
              <a:t>siswa</a:t>
            </a:r>
            <a:r>
              <a:rPr lang="en-US" sz="3200" dirty="0" smtClean="0">
                <a:latin typeface="Britannic Bold" pitchFamily="34" charset="0"/>
              </a:rPr>
              <a:t>  </a:t>
            </a:r>
            <a:r>
              <a:rPr lang="en-US" sz="3200" dirty="0" err="1" smtClean="0">
                <a:latin typeface="Britannic Bold" pitchFamily="34" charset="0"/>
              </a:rPr>
              <a:t>kelas</a:t>
            </a:r>
            <a:r>
              <a:rPr lang="en-US" sz="3200" dirty="0" smtClean="0">
                <a:latin typeface="Britannic Bold" pitchFamily="34" charset="0"/>
              </a:rPr>
              <a:t> </a:t>
            </a:r>
            <a:r>
              <a:rPr lang="en-US" sz="3200" dirty="0" err="1" smtClean="0">
                <a:latin typeface="Britannic Bold" pitchFamily="34" charset="0"/>
              </a:rPr>
              <a:t>tiga</a:t>
            </a:r>
            <a:r>
              <a:rPr lang="id-ID" sz="3200" dirty="0" smtClean="0">
                <a:latin typeface="Britannic Bold" pitchFamily="34" charset="0"/>
              </a:rPr>
              <a:t> SMP Z</a:t>
            </a:r>
            <a:r>
              <a:rPr lang="en-US" sz="3200" dirty="0" smtClean="0">
                <a:latin typeface="Britannic Bold" pitchFamily="34" charset="0"/>
              </a:rPr>
              <a:t> </a:t>
            </a:r>
            <a:r>
              <a:rPr lang="en-US" sz="3200" dirty="0" err="1" smtClean="0">
                <a:latin typeface="Britannic Bold" pitchFamily="34" charset="0"/>
              </a:rPr>
              <a:t>akan</a:t>
            </a:r>
            <a:r>
              <a:rPr lang="en-US" sz="3200" dirty="0" smtClean="0">
                <a:latin typeface="Britannic Bold" pitchFamily="34" charset="0"/>
              </a:rPr>
              <a:t> </a:t>
            </a:r>
            <a:r>
              <a:rPr lang="en-US" sz="3200" dirty="0" err="1" smtClean="0">
                <a:latin typeface="Britannic Bold" pitchFamily="34" charset="0"/>
              </a:rPr>
              <a:t>menunjukkan</a:t>
            </a:r>
            <a:r>
              <a:rPr lang="en-US" sz="3200" dirty="0" smtClean="0">
                <a:latin typeface="Britannic Bold" pitchFamily="34" charset="0"/>
              </a:rPr>
              <a:t> </a:t>
            </a:r>
            <a:r>
              <a:rPr lang="en-US" sz="3200" dirty="0" err="1" smtClean="0">
                <a:latin typeface="Britannic Bold" pitchFamily="34" charset="0"/>
              </a:rPr>
              <a:t>karakter</a:t>
            </a:r>
            <a:r>
              <a:rPr lang="en-US" sz="3200" dirty="0" smtClean="0">
                <a:latin typeface="Britannic Bold" pitchFamily="34" charset="0"/>
              </a:rPr>
              <a:t> yang  </a:t>
            </a:r>
            <a:r>
              <a:rPr lang="en-US" sz="3200" dirty="0" err="1" smtClean="0">
                <a:latin typeface="Britannic Bold" pitchFamily="34" charset="0"/>
              </a:rPr>
              <a:t>sesuai</a:t>
            </a:r>
            <a:r>
              <a:rPr lang="en-US" sz="3200" dirty="0" smtClean="0">
                <a:latin typeface="Britannic Bold" pitchFamily="34" charset="0"/>
              </a:rPr>
              <a:t> </a:t>
            </a:r>
            <a:r>
              <a:rPr lang="en-US" sz="3200" dirty="0" err="1" smtClean="0">
                <a:latin typeface="Britannic Bold" pitchFamily="34" charset="0"/>
              </a:rPr>
              <a:t>dengan</a:t>
            </a:r>
            <a:r>
              <a:rPr lang="en-US" sz="3200" dirty="0" smtClean="0">
                <a:latin typeface="Britannic Bold" pitchFamily="34" charset="0"/>
              </a:rPr>
              <a:t> </a:t>
            </a:r>
            <a:r>
              <a:rPr lang="en-US" sz="3200" dirty="0" err="1" smtClean="0">
                <a:latin typeface="Britannic Bold" pitchFamily="34" charset="0"/>
              </a:rPr>
              <a:t>budaya</a:t>
            </a:r>
            <a:r>
              <a:rPr lang="en-US" sz="3200" dirty="0" smtClean="0">
                <a:latin typeface="Britannic Bold" pitchFamily="34" charset="0"/>
              </a:rPr>
              <a:t> </a:t>
            </a:r>
            <a:r>
              <a:rPr lang="en-US" sz="3200" dirty="0" err="1" smtClean="0">
                <a:latin typeface="Britannic Bold" pitchFamily="34" charset="0"/>
              </a:rPr>
              <a:t>bangsa</a:t>
            </a:r>
            <a:r>
              <a:rPr lang="en-US" sz="3200" dirty="0" smtClean="0">
                <a:latin typeface="Britannic Bold" pitchFamily="34" charset="0"/>
              </a:rPr>
              <a:t> Indonesia</a:t>
            </a:r>
            <a:r>
              <a:rPr lang="id-ID" sz="3200" dirty="0" smtClean="0">
                <a:latin typeface="Britannic Bold" pitchFamily="34" charset="0"/>
              </a:rPr>
              <a:t> minimal termasuk kategori  baik</a:t>
            </a:r>
            <a:endParaRPr lang="en-US" sz="3200" dirty="0">
              <a:latin typeface="Britannic Bold" pitchFamily="34" charset="0"/>
            </a:endParaRPr>
          </a:p>
        </p:txBody>
      </p:sp>
      <p:sp>
        <p:nvSpPr>
          <p:cNvPr id="3" name="Rectangle 2"/>
          <p:cNvSpPr/>
          <p:nvPr/>
        </p:nvSpPr>
        <p:spPr bwMode="auto">
          <a:xfrm>
            <a:off x="2143108" y="500042"/>
            <a:ext cx="4143404" cy="571504"/>
          </a:xfrm>
          <a:prstGeom prst="rect">
            <a:avLst/>
          </a:prstGeom>
          <a:solidFill>
            <a:schemeClr val="accent6">
              <a:lumMod val="40000"/>
              <a:lumOff val="60000"/>
            </a:schemeClr>
          </a:solidFill>
          <a:ln w="9525">
            <a:noFill/>
            <a:miter lim="800000"/>
            <a:headEnd/>
            <a:tailEnd/>
          </a:ln>
        </p:spPr>
        <p:txBody>
          <a:bodyPr wrap="none" rtlCol="0" anchor="ctr"/>
          <a:lstStyle/>
          <a:p>
            <a:pPr algn="ctr"/>
            <a:r>
              <a:rPr lang="en-US" sz="4000" b="1" dirty="0" err="1" smtClean="0">
                <a:latin typeface="Britannic Bold" pitchFamily="34" charset="0"/>
                <a:cs typeface="Calibri" pitchFamily="34" charset="0"/>
              </a:rPr>
              <a:t>Contoh</a:t>
            </a:r>
            <a:r>
              <a:rPr lang="en-US" sz="4000" b="1" dirty="0" smtClean="0">
                <a:latin typeface="Britannic Bold" pitchFamily="34" charset="0"/>
                <a:cs typeface="Calibri" pitchFamily="34" charset="0"/>
              </a:rPr>
              <a:t> - 5</a:t>
            </a:r>
            <a:endParaRPr lang="en-US" sz="4000" b="1" dirty="0">
              <a:latin typeface="Britannic Bold" pitchFamily="34" charset="0"/>
              <a:cs typeface="Calibri" pitchFamily="34" charset="0"/>
            </a:endParaRPr>
          </a:p>
        </p:txBody>
      </p:sp>
      <p:sp>
        <p:nvSpPr>
          <p:cNvPr id="4" name="Rectangle 3"/>
          <p:cNvSpPr/>
          <p:nvPr/>
        </p:nvSpPr>
        <p:spPr>
          <a:xfrm>
            <a:off x="6715140"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5</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500306"/>
            <a:ext cx="8215370" cy="3108543"/>
          </a:xfrm>
          <a:prstGeom prst="rect">
            <a:avLst/>
          </a:prstGeom>
          <a:noFill/>
        </p:spPr>
        <p:txBody>
          <a:bodyPr wrap="square" rtlCol="0">
            <a:spAutoFit/>
          </a:bodyPr>
          <a:lstStyle/>
          <a:p>
            <a:pPr marL="449263" indent="-449263">
              <a:buBlip>
                <a:blip r:embed="rId3"/>
              </a:buBlip>
            </a:pPr>
            <a:r>
              <a:rPr lang="id-ID" sz="2800" dirty="0" smtClean="0">
                <a:latin typeface="Britannic Bold" pitchFamily="34" charset="0"/>
              </a:rPr>
              <a:t>Replika, seperti simulasi komputer (simulator)</a:t>
            </a:r>
          </a:p>
          <a:p>
            <a:pPr marL="449263" indent="-449263">
              <a:buBlip>
                <a:blip r:embed="rId3"/>
              </a:buBlip>
            </a:pPr>
            <a:r>
              <a:rPr lang="id-ID" sz="2800" dirty="0" smtClean="0">
                <a:latin typeface="Britannic Bold" pitchFamily="34" charset="0"/>
              </a:rPr>
              <a:t>Bahan pembelajaran cetak (buku teks, modul)</a:t>
            </a:r>
          </a:p>
          <a:p>
            <a:pPr marL="449263" indent="-449263">
              <a:buBlip>
                <a:blip r:embed="rId3"/>
              </a:buBlip>
            </a:pPr>
            <a:r>
              <a:rPr lang="id-ID" sz="2800" dirty="0" smtClean="0">
                <a:latin typeface="Britannic Bold" pitchFamily="34" charset="0"/>
              </a:rPr>
              <a:t>Bahan pembelajaran non cetak (CD, film)</a:t>
            </a:r>
          </a:p>
          <a:p>
            <a:pPr marL="449263" indent="-449263">
              <a:buBlip>
                <a:blip r:embed="rId3"/>
              </a:buBlip>
            </a:pPr>
            <a:r>
              <a:rPr lang="id-ID" sz="2800" dirty="0" smtClean="0">
                <a:latin typeface="Britannic Bold" pitchFamily="34" charset="0"/>
              </a:rPr>
              <a:t>Bahan pembelajaran multimedia (berbasis komputer, web, virtual, online, hybrid learning, blended learning)</a:t>
            </a:r>
          </a:p>
          <a:p>
            <a:endParaRPr lang="id-ID" sz="2800" dirty="0"/>
          </a:p>
        </p:txBody>
      </p:sp>
      <p:sp>
        <p:nvSpPr>
          <p:cNvPr id="3" name="Rounded Rectangle 2"/>
          <p:cNvSpPr/>
          <p:nvPr/>
        </p:nvSpPr>
        <p:spPr>
          <a:xfrm>
            <a:off x="2285984" y="214290"/>
            <a:ext cx="4429156" cy="92869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4000" dirty="0" smtClean="0">
                <a:latin typeface="Britannic Bold" pitchFamily="34" charset="0"/>
              </a:rPr>
              <a:t>1.Model Fisikal</a:t>
            </a:r>
            <a:endParaRPr lang="id-ID" sz="4000" dirty="0"/>
          </a:p>
        </p:txBody>
      </p:sp>
      <p:sp>
        <p:nvSpPr>
          <p:cNvPr id="4" name="TextBox 3"/>
          <p:cNvSpPr txBox="1"/>
          <p:nvPr/>
        </p:nvSpPr>
        <p:spPr>
          <a:xfrm>
            <a:off x="357158" y="1857364"/>
            <a:ext cx="5857916" cy="523220"/>
          </a:xfrm>
          <a:prstGeom prst="rect">
            <a:avLst/>
          </a:prstGeom>
          <a:noFill/>
        </p:spPr>
        <p:txBody>
          <a:bodyPr wrap="square" rtlCol="0">
            <a:spAutoFit/>
          </a:bodyPr>
          <a:lstStyle/>
          <a:p>
            <a:r>
              <a:rPr lang="id-ID" sz="2800" dirty="0" smtClean="0">
                <a:solidFill>
                  <a:srgbClr val="0000CC"/>
                </a:solidFill>
                <a:latin typeface="Britannic Bold" pitchFamily="34" charset="0"/>
              </a:rPr>
              <a:t>Model fisikal berbentuk model fisik </a:t>
            </a:r>
            <a:endParaRPr lang="id-ID" sz="2800" dirty="0">
              <a:solidFill>
                <a:srgbClr val="0000CC"/>
              </a:solidFill>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214290"/>
            <a:ext cx="7215238" cy="6063198"/>
          </a:xfrm>
          <a:prstGeom prst="rect">
            <a:avLst/>
          </a:prstGeom>
          <a:noFill/>
        </p:spPr>
        <p:txBody>
          <a:bodyPr wrap="square" rtlCol="0">
            <a:spAutoFit/>
          </a:bodyPr>
          <a:lstStyle/>
          <a:p>
            <a:pPr algn="ctr"/>
            <a:r>
              <a:rPr lang="id-ID" sz="4400" b="1" dirty="0" smtClean="0">
                <a:solidFill>
                  <a:srgbClr val="0000CC"/>
                </a:solidFill>
                <a:latin typeface="Britannic Bold" pitchFamily="34" charset="0"/>
                <a:cs typeface="Calibri" pitchFamily="34" charset="0"/>
              </a:rPr>
              <a:t>Menyusun Alat Penilaian Hasil Belajar</a:t>
            </a:r>
          </a:p>
          <a:p>
            <a:pPr algn="ctr"/>
            <a:endParaRPr lang="id-ID" sz="4400" b="1" dirty="0" smtClean="0">
              <a:solidFill>
                <a:srgbClr val="000BEA"/>
              </a:solidFill>
              <a:latin typeface="Britannic Bold" pitchFamily="34" charset="0"/>
              <a:cs typeface="Calibri" pitchFamily="34" charset="0"/>
            </a:endParaRPr>
          </a:p>
          <a:p>
            <a:pPr marL="630238" indent="-630238">
              <a:buBlip>
                <a:blip r:embed="rId3"/>
              </a:buBlip>
            </a:pPr>
            <a:r>
              <a:rPr lang="id-ID" sz="3200" b="1" dirty="0" smtClean="0">
                <a:latin typeface="Britannic Bold" pitchFamily="34" charset="0"/>
                <a:cs typeface="Calibri" pitchFamily="34" charset="0"/>
              </a:rPr>
              <a:t>Evaluasi/Penilaian Hasil Belajar dan Tujuan Instruksional </a:t>
            </a:r>
          </a:p>
          <a:p>
            <a:pPr marL="630238" indent="-630238">
              <a:buBlip>
                <a:blip r:embed="rId3"/>
              </a:buBlip>
            </a:pPr>
            <a:endParaRPr lang="id-ID" sz="3200" b="1" dirty="0" smtClean="0">
              <a:latin typeface="Britannic Bold" pitchFamily="34" charset="0"/>
              <a:cs typeface="Calibri" pitchFamily="34" charset="0"/>
            </a:endParaRPr>
          </a:p>
          <a:p>
            <a:pPr marL="630238" indent="-630238">
              <a:buBlip>
                <a:blip r:embed="rId3"/>
              </a:buBlip>
            </a:pPr>
            <a:r>
              <a:rPr lang="id-ID" sz="3200" b="1" dirty="0" smtClean="0">
                <a:latin typeface="Britannic Bold" pitchFamily="34" charset="0"/>
                <a:cs typeface="Calibri" pitchFamily="34" charset="0"/>
              </a:rPr>
              <a:t>Pengembangan Alat Penilaian Hasil Belajar</a:t>
            </a:r>
          </a:p>
          <a:p>
            <a:pPr marL="630238" indent="-630238">
              <a:buBlip>
                <a:blip r:embed="rId3"/>
              </a:buBlip>
            </a:pPr>
            <a:endParaRPr lang="id-ID" sz="3200" b="1" dirty="0" smtClean="0">
              <a:latin typeface="Britannic Bold" pitchFamily="34" charset="0"/>
              <a:cs typeface="Calibri" pitchFamily="34" charset="0"/>
            </a:endParaRPr>
          </a:p>
          <a:p>
            <a:pPr marL="630238" indent="-630238">
              <a:buBlip>
                <a:blip r:embed="rId3"/>
              </a:buBlip>
            </a:pPr>
            <a:r>
              <a:rPr lang="id-ID" sz="3200" b="1" dirty="0" smtClean="0">
                <a:latin typeface="Britannic Bold" pitchFamily="34" charset="0"/>
                <a:cs typeface="Calibri" pitchFamily="34" charset="0"/>
              </a:rPr>
              <a:t>Alat Penilaian Hasil Belajar: Tes dan Non Tes</a:t>
            </a:r>
          </a:p>
        </p:txBody>
      </p:sp>
    </p:spTree>
  </p:cSld>
  <p:clrMapOvr>
    <a:masterClrMapping/>
  </p:clrMapOvr>
  <p:transition>
    <p:sndAc>
      <p:stSnd>
        <p:snd r:embed="rId2" name="camera.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500166" y="214290"/>
            <a:ext cx="7215238" cy="1143008"/>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Jenis Tes Dilihat Dari Cara </a:t>
            </a:r>
          </a:p>
          <a:p>
            <a:pPr algn="ctr"/>
            <a:r>
              <a:rPr lang="id-ID" sz="3600" dirty="0" smtClean="0">
                <a:latin typeface="Britannic Bold" pitchFamily="34" charset="0"/>
                <a:cs typeface="Calibri" pitchFamily="34" charset="0"/>
              </a:rPr>
              <a:t>Menginterpretasikan Skor Hasilnya</a:t>
            </a:r>
            <a:endParaRPr lang="id-ID" sz="3600" dirty="0">
              <a:latin typeface="Britannic Bold" pitchFamily="34" charset="0"/>
              <a:cs typeface="Calibri" pitchFamily="34" charset="0"/>
            </a:endParaRPr>
          </a:p>
        </p:txBody>
      </p:sp>
      <p:sp>
        <p:nvSpPr>
          <p:cNvPr id="4" name="TextBox 3"/>
          <p:cNvSpPr txBox="1"/>
          <p:nvPr/>
        </p:nvSpPr>
        <p:spPr>
          <a:xfrm>
            <a:off x="1714480" y="2468115"/>
            <a:ext cx="7143800" cy="2554545"/>
          </a:xfrm>
          <a:prstGeom prst="rect">
            <a:avLst/>
          </a:prstGeom>
          <a:noFill/>
        </p:spPr>
        <p:txBody>
          <a:bodyPr wrap="square" rtlCol="0">
            <a:spAutoFit/>
          </a:bodyPr>
          <a:lstStyle/>
          <a:p>
            <a:pPr marL="449263" indent="-449263">
              <a:buBlip>
                <a:blip r:embed="rId3"/>
              </a:buBlip>
            </a:pPr>
            <a:r>
              <a:rPr lang="id-ID" sz="3200" dirty="0" smtClean="0">
                <a:latin typeface="Britannic Bold" pitchFamily="34" charset="0"/>
              </a:rPr>
              <a:t>Tes Acuan Patokan </a:t>
            </a:r>
          </a:p>
          <a:p>
            <a:pPr marL="449263"/>
            <a:r>
              <a:rPr lang="id-ID" sz="3200" dirty="0" smtClean="0">
                <a:latin typeface="Britannic Bold" pitchFamily="34" charset="0"/>
              </a:rPr>
              <a:t>(</a:t>
            </a:r>
            <a:r>
              <a:rPr lang="id-ID" sz="3200" i="1" dirty="0" smtClean="0">
                <a:latin typeface="Britannic Bold" pitchFamily="34" charset="0"/>
              </a:rPr>
              <a:t>Criterion Referenced Test</a:t>
            </a:r>
            <a:r>
              <a:rPr lang="id-ID" sz="3200" dirty="0" smtClean="0">
                <a:latin typeface="Britannic Bold" pitchFamily="34" charset="0"/>
              </a:rPr>
              <a:t>)</a:t>
            </a:r>
          </a:p>
          <a:p>
            <a:pPr marL="449263" indent="-449263">
              <a:buBlip>
                <a:blip r:embed="rId3"/>
              </a:buBlip>
            </a:pPr>
            <a:endParaRPr lang="id-ID" sz="3200" dirty="0" smtClean="0">
              <a:latin typeface="Britannic Bold" pitchFamily="34" charset="0"/>
            </a:endParaRPr>
          </a:p>
          <a:p>
            <a:pPr marL="449263" indent="-449263">
              <a:buBlip>
                <a:blip r:embed="rId3"/>
              </a:buBlip>
            </a:pPr>
            <a:r>
              <a:rPr lang="id-ID" sz="3200" dirty="0" smtClean="0">
                <a:latin typeface="Britannic Bold" pitchFamily="34" charset="0"/>
              </a:rPr>
              <a:t>Tes Acuan Norma </a:t>
            </a:r>
          </a:p>
          <a:p>
            <a:pPr marL="449263"/>
            <a:r>
              <a:rPr lang="id-ID" sz="3200" dirty="0" smtClean="0">
                <a:latin typeface="Britannic Bold" pitchFamily="34" charset="0"/>
              </a:rPr>
              <a:t>(</a:t>
            </a:r>
            <a:r>
              <a:rPr lang="id-ID" sz="3200" i="1" dirty="0" smtClean="0">
                <a:latin typeface="Britannic Bold" pitchFamily="34" charset="0"/>
              </a:rPr>
              <a:t>Norm Referenced Test</a:t>
            </a:r>
            <a:r>
              <a:rPr lang="id-ID" sz="3200" dirty="0" smtClean="0">
                <a:latin typeface="Britannic Bold" pitchFamily="34" charset="0"/>
              </a:rPr>
              <a:t>)</a:t>
            </a:r>
            <a:endParaRPr lang="id-ID" sz="3200" dirty="0">
              <a:latin typeface="Britannic Bold" pitchFamily="34" charset="0"/>
            </a:endParaRPr>
          </a:p>
        </p:txBody>
      </p:sp>
      <p:sp>
        <p:nvSpPr>
          <p:cNvPr id="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071670" y="285728"/>
            <a:ext cx="5357850" cy="857256"/>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Tes Acuan Patokan</a:t>
            </a:r>
            <a:endParaRPr lang="id-ID" sz="3600" dirty="0">
              <a:latin typeface="Britannic Bold" pitchFamily="34" charset="0"/>
              <a:cs typeface="Calibri" pitchFamily="34" charset="0"/>
            </a:endParaRPr>
          </a:p>
        </p:txBody>
      </p:sp>
      <p:sp>
        <p:nvSpPr>
          <p:cNvPr id="3" name="TextBox 2"/>
          <p:cNvSpPr txBox="1"/>
          <p:nvPr/>
        </p:nvSpPr>
        <p:spPr>
          <a:xfrm>
            <a:off x="928662" y="2071678"/>
            <a:ext cx="7215238" cy="3108543"/>
          </a:xfrm>
          <a:prstGeom prst="rect">
            <a:avLst/>
          </a:prstGeom>
          <a:noFill/>
        </p:spPr>
        <p:txBody>
          <a:bodyPr wrap="square" rtlCol="0">
            <a:spAutoFit/>
          </a:bodyPr>
          <a:lstStyle/>
          <a:p>
            <a:r>
              <a:rPr lang="id-ID" sz="2800" dirty="0" smtClean="0">
                <a:latin typeface="Britannic Bold" pitchFamily="34" charset="0"/>
              </a:rPr>
              <a:t>..... describe the performance of the student in terms of the actual skills or task that are included in the test</a:t>
            </a:r>
          </a:p>
          <a:p>
            <a:endParaRPr lang="id-ID" sz="2800" dirty="0" smtClean="0">
              <a:latin typeface="Britannic Bold" pitchFamily="34" charset="0"/>
            </a:endParaRPr>
          </a:p>
          <a:p>
            <a:r>
              <a:rPr lang="id-ID" sz="2800" dirty="0" smtClean="0">
                <a:latin typeface="Britannic Bold" pitchFamily="34" charset="0"/>
              </a:rPr>
              <a:t>A criterion-referenced test score indicates the level of performance on a well-specified domain of content.</a:t>
            </a:r>
            <a:endParaRPr lang="id-ID" sz="2800" dirty="0">
              <a:latin typeface="Britannic Bold" pitchFamily="34" charset="0"/>
            </a:endParaRPr>
          </a:p>
        </p:txBody>
      </p:sp>
      <p:sp>
        <p:nvSpPr>
          <p:cNvPr id="4" name="TextBox 3"/>
          <p:cNvSpPr txBox="1"/>
          <p:nvPr/>
        </p:nvSpPr>
        <p:spPr>
          <a:xfrm>
            <a:off x="714348" y="5286388"/>
            <a:ext cx="8001056" cy="923330"/>
          </a:xfrm>
          <a:prstGeom prst="rect">
            <a:avLst/>
          </a:prstGeom>
          <a:noFill/>
        </p:spPr>
        <p:txBody>
          <a:bodyPr wrap="square" rtlCol="0">
            <a:spAutoFit/>
          </a:bodyPr>
          <a:lstStyle/>
          <a:p>
            <a:pPr algn="ctr"/>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a:t>
            </a:r>
            <a:r>
              <a:rPr lang="id-ID" dirty="0" smtClean="0">
                <a:solidFill>
                  <a:srgbClr val="003300"/>
                </a:solidFill>
                <a:latin typeface="Tw Cen MT" pitchFamily="34" charset="0"/>
              </a:rPr>
              <a:t> (</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a:t>
            </a:r>
            <a:r>
              <a:rPr lang="id-ID" i="1" dirty="0" smtClean="0">
                <a:solidFill>
                  <a:srgbClr val="003300"/>
                </a:solidFill>
                <a:latin typeface="Tw Cen MT" pitchFamily="34" charset="0"/>
              </a:rPr>
              <a:t>. (2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 (</a:t>
            </a:r>
            <a:r>
              <a:rPr lang="en-US" dirty="0" smtClean="0">
                <a:solidFill>
                  <a:srgbClr val="003300"/>
                </a:solidFill>
                <a:latin typeface="Tw Cen MT" pitchFamily="34" charset="0"/>
              </a:rPr>
              <a:t>p</a:t>
            </a:r>
            <a:r>
              <a:rPr lang="id-ID" dirty="0" smtClean="0">
                <a:solidFill>
                  <a:srgbClr val="003300"/>
                </a:solidFill>
                <a:latin typeface="Tw Cen MT" pitchFamily="34" charset="0"/>
              </a:rPr>
              <a:t>p</a:t>
            </a:r>
            <a:r>
              <a:rPr lang="en-US" dirty="0" smtClean="0">
                <a:solidFill>
                  <a:srgbClr val="003300"/>
                </a:solidFill>
                <a:latin typeface="Tw Cen MT" pitchFamily="34" charset="0"/>
              </a:rPr>
              <a:t>. </a:t>
            </a:r>
            <a:r>
              <a:rPr lang="id-ID" dirty="0" smtClean="0">
                <a:solidFill>
                  <a:srgbClr val="003300"/>
                </a:solidFill>
                <a:latin typeface="Tw Cen MT" pitchFamily="34" charset="0"/>
              </a:rPr>
              <a:t>211-212)</a:t>
            </a:r>
            <a:r>
              <a:rPr lang="en-US" dirty="0" smtClean="0">
                <a:solidFill>
                  <a:srgbClr val="003300"/>
                </a:solidFill>
                <a:latin typeface="Tw Cen MT" pitchFamily="34" charset="0"/>
              </a:rPr>
              <a:t>.</a:t>
            </a:r>
          </a:p>
          <a:p>
            <a:pPr algn="ctr"/>
            <a:endParaRPr lang="id-ID" dirty="0">
              <a:solidFill>
                <a:srgbClr val="003300"/>
              </a:solidFill>
            </a:endParaRPr>
          </a:p>
        </p:txBody>
      </p:sp>
      <p:sp>
        <p:nvSpPr>
          <p:cNvPr id="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214546" y="285728"/>
            <a:ext cx="5072098" cy="857256"/>
          </a:xfrm>
          <a:prstGeom prst="round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latin typeface="Britannic Bold" pitchFamily="34" charset="0"/>
                <a:cs typeface="Calibri" pitchFamily="34" charset="0"/>
              </a:rPr>
              <a:t>Tes Acuan Norma</a:t>
            </a:r>
            <a:endParaRPr lang="id-ID" sz="3600" dirty="0">
              <a:latin typeface="Britannic Bold" pitchFamily="34" charset="0"/>
              <a:cs typeface="Calibri" pitchFamily="34" charset="0"/>
            </a:endParaRPr>
          </a:p>
        </p:txBody>
      </p:sp>
      <p:sp>
        <p:nvSpPr>
          <p:cNvPr id="3" name="TextBox 2"/>
          <p:cNvSpPr txBox="1"/>
          <p:nvPr/>
        </p:nvSpPr>
        <p:spPr>
          <a:xfrm>
            <a:off x="642910" y="1857364"/>
            <a:ext cx="7858180" cy="3970318"/>
          </a:xfrm>
          <a:prstGeom prst="rect">
            <a:avLst/>
          </a:prstGeom>
          <a:noFill/>
        </p:spPr>
        <p:txBody>
          <a:bodyPr wrap="square" rtlCol="0">
            <a:spAutoFit/>
          </a:bodyPr>
          <a:lstStyle/>
          <a:p>
            <a:r>
              <a:rPr lang="id-ID" sz="2800" dirty="0" smtClean="0">
                <a:latin typeface="Britannic Bold" pitchFamily="34" charset="0"/>
              </a:rPr>
              <a:t>.....the frame of referenced is the scores of a specified norm group.</a:t>
            </a:r>
          </a:p>
          <a:p>
            <a:endParaRPr lang="id-ID" sz="2800" dirty="0" smtClean="0">
              <a:latin typeface="Britannic Bold" pitchFamily="34" charset="0"/>
            </a:endParaRPr>
          </a:p>
          <a:p>
            <a:r>
              <a:rPr lang="id-ID" sz="2800" dirty="0" smtClean="0">
                <a:latin typeface="Britannic Bold" pitchFamily="34" charset="0"/>
              </a:rPr>
              <a:t>.....the score of an individual is compared to the performance of others. </a:t>
            </a:r>
          </a:p>
          <a:p>
            <a:endParaRPr lang="id-ID" sz="2800" dirty="0" smtClean="0">
              <a:latin typeface="Britannic Bold" pitchFamily="34" charset="0"/>
            </a:endParaRPr>
          </a:p>
          <a:p>
            <a:r>
              <a:rPr lang="id-ID" sz="2800" dirty="0" smtClean="0">
                <a:latin typeface="Britannic Bold" pitchFamily="34" charset="0"/>
              </a:rPr>
              <a:t>.....criteria for adequate norms-they must be representative, relevant, and recent.</a:t>
            </a:r>
          </a:p>
          <a:p>
            <a:endParaRPr lang="id-ID" sz="2800" dirty="0" smtClean="0">
              <a:latin typeface="Britannic Bold" pitchFamily="34" charset="0"/>
            </a:endParaRPr>
          </a:p>
        </p:txBody>
      </p:sp>
      <p:sp>
        <p:nvSpPr>
          <p:cNvPr id="4" name="TextBox 3"/>
          <p:cNvSpPr txBox="1"/>
          <p:nvPr/>
        </p:nvSpPr>
        <p:spPr>
          <a:xfrm>
            <a:off x="500034" y="5577504"/>
            <a:ext cx="8001056" cy="923330"/>
          </a:xfrm>
          <a:prstGeom prst="rect">
            <a:avLst/>
          </a:prstGeom>
          <a:noFill/>
        </p:spPr>
        <p:txBody>
          <a:bodyPr wrap="square" rtlCol="0">
            <a:spAutoFit/>
          </a:bodyPr>
          <a:lstStyle/>
          <a:p>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a:t>
            </a:r>
            <a:r>
              <a:rPr lang="id-ID" dirty="0" smtClean="0">
                <a:solidFill>
                  <a:srgbClr val="003300"/>
                </a:solidFill>
                <a:latin typeface="Tw Cen MT" pitchFamily="34" charset="0"/>
              </a:rPr>
              <a:t> (</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a:t>
            </a:r>
            <a:r>
              <a:rPr lang="id-ID" i="1" dirty="0" smtClean="0">
                <a:solidFill>
                  <a:srgbClr val="003300"/>
                </a:solidFill>
                <a:latin typeface="Tw Cen MT" pitchFamily="34" charset="0"/>
              </a:rPr>
              <a:t>. (2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 (p</a:t>
            </a:r>
            <a:r>
              <a:rPr lang="en-US" dirty="0" smtClean="0">
                <a:solidFill>
                  <a:srgbClr val="003300"/>
                </a:solidFill>
                <a:latin typeface="Tw Cen MT" pitchFamily="34" charset="0"/>
              </a:rPr>
              <a:t>p</a:t>
            </a:r>
            <a:r>
              <a:rPr lang="id-ID" dirty="0" smtClean="0">
                <a:solidFill>
                  <a:srgbClr val="003300"/>
                </a:solidFill>
                <a:latin typeface="Tw Cen MT" pitchFamily="34" charset="0"/>
              </a:rPr>
              <a:t>.93-96)</a:t>
            </a:r>
            <a:r>
              <a:rPr lang="en-US" dirty="0" smtClean="0">
                <a:solidFill>
                  <a:srgbClr val="003300"/>
                </a:solidFill>
                <a:latin typeface="Tw Cen MT" pitchFamily="34" charset="0"/>
              </a:rPr>
              <a:t>.</a:t>
            </a:r>
          </a:p>
          <a:p>
            <a:pPr algn="ctr"/>
            <a:endParaRPr lang="id-ID" dirty="0">
              <a:solidFill>
                <a:srgbClr val="003300"/>
              </a:solidFill>
            </a:endParaRPr>
          </a:p>
        </p:txBody>
      </p:sp>
      <p:sp>
        <p:nvSpPr>
          <p:cNvPr id="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rgbClr val="7030A0"/>
                </a:solidFill>
                <a:latin typeface="Tw Cen MT Condensed" pitchFamily="34" charset="0"/>
              </a:rPr>
              <a:t>Prof.</a:t>
            </a:r>
            <a:r>
              <a:rPr lang="en-US" dirty="0">
                <a:solidFill>
                  <a:srgbClr val="7030A0"/>
                </a:solidFill>
                <a:latin typeface="Tw Cen MT Condensed" pitchFamily="34" charset="0"/>
              </a:rPr>
              <a:t> </a:t>
            </a:r>
            <a:r>
              <a:rPr lang="id-ID">
                <a:solidFill>
                  <a:srgbClr val="7030A0"/>
                </a:solidFill>
                <a:latin typeface="Tw Cen MT Condensed" pitchFamily="34" charset="0"/>
              </a:rPr>
              <a:t>Dr. M.Atwi Suparman, M.Sc </a:t>
            </a:r>
            <a:endParaRPr lang="id-ID">
              <a:solidFill>
                <a:srgbClr val="7030A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ounded Rectangle 1"/>
          <p:cNvSpPr/>
          <p:nvPr/>
        </p:nvSpPr>
        <p:spPr bwMode="auto">
          <a:xfrm>
            <a:off x="7143736" y="0"/>
            <a:ext cx="2000264" cy="857256"/>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solidFill>
                  <a:schemeClr val="bg1"/>
                </a:solidFill>
              </a:rPr>
              <a:t>Lanjutan</a:t>
            </a:r>
            <a:endParaRPr lang="id-ID" sz="3600" dirty="0">
              <a:solidFill>
                <a:schemeClr val="bg1"/>
              </a:solidFill>
            </a:endParaRPr>
          </a:p>
        </p:txBody>
      </p:sp>
      <p:sp>
        <p:nvSpPr>
          <p:cNvPr id="3" name="TextBox 2"/>
          <p:cNvSpPr txBox="1"/>
          <p:nvPr/>
        </p:nvSpPr>
        <p:spPr>
          <a:xfrm>
            <a:off x="642910" y="1285860"/>
            <a:ext cx="7858180" cy="3970318"/>
          </a:xfrm>
          <a:prstGeom prst="rect">
            <a:avLst/>
          </a:prstGeom>
          <a:noFill/>
        </p:spPr>
        <p:txBody>
          <a:bodyPr wrap="square" rtlCol="0">
            <a:spAutoFit/>
          </a:bodyPr>
          <a:lstStyle/>
          <a:p>
            <a:pPr algn="just"/>
            <a:r>
              <a:rPr lang="id-ID" sz="2800" dirty="0" smtClean="0">
                <a:latin typeface="Britannic Bold" pitchFamily="34" charset="0"/>
              </a:rPr>
              <a:t>Representativeness of the norm group depends on the size of the sample and the sampling method.</a:t>
            </a:r>
          </a:p>
          <a:p>
            <a:pPr algn="just"/>
            <a:endParaRPr lang="id-ID" sz="2800" dirty="0" smtClean="0">
              <a:latin typeface="Britannic Bold" pitchFamily="34" charset="0"/>
            </a:endParaRPr>
          </a:p>
          <a:p>
            <a:pPr algn="just"/>
            <a:r>
              <a:rPr lang="id-ID" sz="2800" dirty="0" smtClean="0">
                <a:latin typeface="Britannic Bold" pitchFamily="34" charset="0"/>
              </a:rPr>
              <a:t>Relevance deal which the comparability of the norm group with the group with which a comparasion is made.  ....... The national norm group would hardly be an appropriate comparison group for gifted students.</a:t>
            </a:r>
          </a:p>
        </p:txBody>
      </p:sp>
      <p:sp>
        <p:nvSpPr>
          <p:cNvPr id="4" name="TextBox 3"/>
          <p:cNvSpPr txBox="1"/>
          <p:nvPr/>
        </p:nvSpPr>
        <p:spPr>
          <a:xfrm>
            <a:off x="500034" y="5648942"/>
            <a:ext cx="8001056" cy="923330"/>
          </a:xfrm>
          <a:prstGeom prst="rect">
            <a:avLst/>
          </a:prstGeom>
          <a:noFill/>
        </p:spPr>
        <p:txBody>
          <a:bodyPr wrap="square" rtlCol="0">
            <a:spAutoFit/>
          </a:bodyPr>
          <a:lstStyle/>
          <a:p>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a:t>
            </a:r>
            <a:r>
              <a:rPr lang="id-ID" dirty="0" smtClean="0">
                <a:solidFill>
                  <a:srgbClr val="003300"/>
                </a:solidFill>
                <a:latin typeface="Tw Cen MT" pitchFamily="34" charset="0"/>
              </a:rPr>
              <a:t> (</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a:t>
            </a:r>
            <a:r>
              <a:rPr lang="id-ID" i="1" dirty="0" smtClean="0">
                <a:solidFill>
                  <a:srgbClr val="003300"/>
                </a:solidFill>
                <a:latin typeface="Tw Cen MT" pitchFamily="34" charset="0"/>
              </a:rPr>
              <a:t>. (2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 (p</a:t>
            </a:r>
            <a:r>
              <a:rPr lang="en-US" dirty="0" smtClean="0">
                <a:solidFill>
                  <a:srgbClr val="003300"/>
                </a:solidFill>
                <a:latin typeface="Tw Cen MT" pitchFamily="34" charset="0"/>
              </a:rPr>
              <a:t>p</a:t>
            </a:r>
            <a:r>
              <a:rPr lang="id-ID" dirty="0" smtClean="0">
                <a:solidFill>
                  <a:srgbClr val="003300"/>
                </a:solidFill>
                <a:latin typeface="Tw Cen MT" pitchFamily="34" charset="0"/>
              </a:rPr>
              <a:t>.95-96)</a:t>
            </a:r>
            <a:r>
              <a:rPr lang="en-US" dirty="0" smtClean="0">
                <a:solidFill>
                  <a:srgbClr val="003300"/>
                </a:solidFill>
                <a:latin typeface="Tw Cen MT" pitchFamily="34" charset="0"/>
              </a:rPr>
              <a:t>.</a:t>
            </a:r>
          </a:p>
          <a:p>
            <a:pPr algn="ctr"/>
            <a:endParaRPr lang="id-ID" dirty="0">
              <a:solidFill>
                <a:srgbClr val="003300"/>
              </a:solidFill>
            </a:endParaRPr>
          </a:p>
        </p:txBody>
      </p:sp>
      <p:sp>
        <p:nvSpPr>
          <p:cNvPr id="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rgbClr val="7030A0"/>
                </a:solidFill>
                <a:latin typeface="Tw Cen MT Condensed" pitchFamily="34" charset="0"/>
              </a:rPr>
              <a:t>Prof.</a:t>
            </a:r>
            <a:r>
              <a:rPr lang="en-US" dirty="0">
                <a:solidFill>
                  <a:srgbClr val="7030A0"/>
                </a:solidFill>
                <a:latin typeface="Tw Cen MT Condensed" pitchFamily="34" charset="0"/>
              </a:rPr>
              <a:t> </a:t>
            </a:r>
            <a:r>
              <a:rPr lang="id-ID">
                <a:solidFill>
                  <a:srgbClr val="7030A0"/>
                </a:solidFill>
                <a:latin typeface="Tw Cen MT Condensed" pitchFamily="34" charset="0"/>
              </a:rPr>
              <a:t>Dr. M.Atwi Suparman, M.Sc </a:t>
            </a:r>
            <a:endParaRPr lang="id-ID">
              <a:solidFill>
                <a:srgbClr val="7030A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596" y="2571744"/>
            <a:ext cx="7858180" cy="1815882"/>
          </a:xfrm>
          <a:prstGeom prst="rect">
            <a:avLst/>
          </a:prstGeom>
          <a:noFill/>
        </p:spPr>
        <p:txBody>
          <a:bodyPr wrap="square" rtlCol="0">
            <a:spAutoFit/>
          </a:bodyPr>
          <a:lstStyle/>
          <a:p>
            <a:pPr algn="just"/>
            <a:r>
              <a:rPr lang="id-ID" sz="2800" dirty="0" smtClean="0">
                <a:solidFill>
                  <a:srgbClr val="7030A0"/>
                </a:solidFill>
                <a:latin typeface="Britannic Bold" pitchFamily="34" charset="0"/>
              </a:rPr>
              <a:t>Recency</a:t>
            </a:r>
          </a:p>
          <a:p>
            <a:pPr algn="just"/>
            <a:r>
              <a:rPr lang="id-ID" sz="2800" dirty="0" smtClean="0">
                <a:latin typeface="Britannic Bold" pitchFamily="34" charset="0"/>
              </a:rPr>
              <a:t>.......the recent rapid change in education raises questions about the current applicability of norms.</a:t>
            </a:r>
          </a:p>
        </p:txBody>
      </p:sp>
      <p:sp>
        <p:nvSpPr>
          <p:cNvPr id="4" name="TextBox 3"/>
          <p:cNvSpPr txBox="1"/>
          <p:nvPr/>
        </p:nvSpPr>
        <p:spPr>
          <a:xfrm>
            <a:off x="500034" y="5072074"/>
            <a:ext cx="8001056" cy="923330"/>
          </a:xfrm>
          <a:prstGeom prst="rect">
            <a:avLst/>
          </a:prstGeom>
          <a:noFill/>
        </p:spPr>
        <p:txBody>
          <a:bodyPr wrap="square" rtlCol="0">
            <a:spAutoFit/>
          </a:bodyPr>
          <a:lstStyle/>
          <a:p>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a:t>
            </a:r>
            <a:r>
              <a:rPr lang="id-ID" dirty="0" smtClean="0">
                <a:solidFill>
                  <a:srgbClr val="003300"/>
                </a:solidFill>
                <a:latin typeface="Tw Cen MT" pitchFamily="34" charset="0"/>
              </a:rPr>
              <a:t> (</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a:t>
            </a:r>
            <a:r>
              <a:rPr lang="id-ID" i="1" dirty="0" smtClean="0">
                <a:solidFill>
                  <a:srgbClr val="003300"/>
                </a:solidFill>
                <a:latin typeface="Tw Cen MT" pitchFamily="34" charset="0"/>
              </a:rPr>
              <a:t>. (2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 (p</a:t>
            </a:r>
            <a:r>
              <a:rPr lang="en-US" dirty="0" smtClean="0">
                <a:solidFill>
                  <a:srgbClr val="003300"/>
                </a:solidFill>
                <a:latin typeface="Tw Cen MT" pitchFamily="34" charset="0"/>
              </a:rPr>
              <a:t>p</a:t>
            </a:r>
            <a:r>
              <a:rPr lang="id-ID" dirty="0" smtClean="0">
                <a:solidFill>
                  <a:srgbClr val="003300"/>
                </a:solidFill>
                <a:latin typeface="Tw Cen MT" pitchFamily="34" charset="0"/>
              </a:rPr>
              <a:t>.96-97)</a:t>
            </a:r>
            <a:r>
              <a:rPr lang="en-US" dirty="0" smtClean="0">
                <a:solidFill>
                  <a:srgbClr val="003300"/>
                </a:solidFill>
                <a:latin typeface="Tw Cen MT" pitchFamily="34" charset="0"/>
              </a:rPr>
              <a:t>.</a:t>
            </a:r>
          </a:p>
          <a:p>
            <a:pPr algn="ctr"/>
            <a:endParaRPr lang="id-ID" dirty="0">
              <a:solidFill>
                <a:srgbClr val="003300"/>
              </a:solidFill>
            </a:endParaRPr>
          </a:p>
        </p:txBody>
      </p:sp>
      <p:sp>
        <p:nvSpPr>
          <p:cNvPr id="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rgbClr val="7030A0"/>
                </a:solidFill>
                <a:latin typeface="Tw Cen MT Condensed" pitchFamily="34" charset="0"/>
              </a:rPr>
              <a:t>Prof.</a:t>
            </a:r>
            <a:r>
              <a:rPr lang="en-US" dirty="0">
                <a:solidFill>
                  <a:srgbClr val="7030A0"/>
                </a:solidFill>
                <a:latin typeface="Tw Cen MT Condensed" pitchFamily="34" charset="0"/>
              </a:rPr>
              <a:t> </a:t>
            </a:r>
            <a:r>
              <a:rPr lang="id-ID">
                <a:solidFill>
                  <a:srgbClr val="7030A0"/>
                </a:solidFill>
                <a:latin typeface="Tw Cen MT Condensed" pitchFamily="34" charset="0"/>
              </a:rPr>
              <a:t>Dr. M.Atwi Suparman, M.Sc </a:t>
            </a:r>
            <a:endParaRPr lang="id-ID">
              <a:solidFill>
                <a:srgbClr val="7030A0"/>
              </a:solidFill>
            </a:endParaRPr>
          </a:p>
        </p:txBody>
      </p:sp>
      <p:sp>
        <p:nvSpPr>
          <p:cNvPr id="9" name="Rounded Rectangle 8"/>
          <p:cNvSpPr/>
          <p:nvPr/>
        </p:nvSpPr>
        <p:spPr bwMode="auto">
          <a:xfrm>
            <a:off x="7143736" y="0"/>
            <a:ext cx="2000264" cy="857256"/>
          </a:xfrm>
          <a:prstGeom prst="roundRect">
            <a:avLst/>
          </a:prstGeom>
          <a:solidFill>
            <a:srgbClr val="C00000"/>
          </a:solidFill>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3600" dirty="0" smtClean="0">
                <a:solidFill>
                  <a:schemeClr val="bg1"/>
                </a:solidFill>
              </a:rPr>
              <a:t>Lanjutan</a:t>
            </a:r>
            <a:endParaRPr lang="id-ID" sz="3600"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ctrTitle"/>
          </p:nvPr>
        </p:nvSpPr>
        <p:spPr>
          <a:xfrm>
            <a:off x="1157318" y="-14"/>
            <a:ext cx="7772400" cy="1500188"/>
          </a:xfrm>
        </p:spPr>
        <p:txBody>
          <a:bodyPr/>
          <a:lstStyle/>
          <a:p>
            <a:r>
              <a:rPr lang="en-US" sz="4000" b="1" dirty="0" smtClean="0">
                <a:solidFill>
                  <a:srgbClr val="000BEA"/>
                </a:solidFill>
                <a:latin typeface="Britannic Bold" pitchFamily="34" charset="0"/>
                <a:cs typeface="Arial" charset="0"/>
              </a:rPr>
              <a:t>A</a:t>
            </a:r>
            <a:r>
              <a:rPr lang="id-ID" sz="4000" b="1" dirty="0" smtClean="0">
                <a:solidFill>
                  <a:srgbClr val="000BEA"/>
                </a:solidFill>
                <a:latin typeface="Britannic Bold" pitchFamily="34" charset="0"/>
                <a:cs typeface="Arial" charset="0"/>
              </a:rPr>
              <a:t>lat Penilaian Hasil Belajar</a:t>
            </a:r>
            <a:endParaRPr lang="en-US" sz="4000" b="1" dirty="0" smtClean="0">
              <a:solidFill>
                <a:srgbClr val="000BEA"/>
              </a:solidFill>
              <a:latin typeface="Britannic Bold" pitchFamily="34" charset="0"/>
              <a:cs typeface="Arial" charset="0"/>
            </a:endParaRPr>
          </a:p>
        </p:txBody>
      </p:sp>
      <p:sp>
        <p:nvSpPr>
          <p:cNvPr id="62467" name="Subtitle 2"/>
          <p:cNvSpPr>
            <a:spLocks noGrp="1"/>
          </p:cNvSpPr>
          <p:nvPr>
            <p:ph type="subTitle" idx="1"/>
          </p:nvPr>
        </p:nvSpPr>
        <p:spPr>
          <a:xfrm>
            <a:off x="428596" y="5000636"/>
            <a:ext cx="8215313" cy="1000125"/>
          </a:xfrm>
        </p:spPr>
        <p:txBody>
          <a:bodyPr/>
          <a:lstStyle/>
          <a:p>
            <a:r>
              <a:rPr lang="en-US" sz="1800" dirty="0" smtClean="0">
                <a:latin typeface="Britannic Bold" pitchFamily="34" charset="0"/>
                <a:cs typeface="Calibri" pitchFamily="34" charset="0"/>
              </a:rPr>
              <a:t> </a:t>
            </a:r>
            <a:r>
              <a:rPr lang="en-US" sz="1800" dirty="0" smtClean="0">
                <a:solidFill>
                  <a:srgbClr val="003300"/>
                </a:solidFill>
                <a:latin typeface="Tw Cen MT" pitchFamily="34" charset="0"/>
                <a:cs typeface="Calibri" pitchFamily="34" charset="0"/>
              </a:rPr>
              <a:t>Linn, Robert L. and Miller, M. David (2005).</a:t>
            </a:r>
            <a:br>
              <a:rPr lang="en-US" sz="1800" dirty="0" smtClean="0">
                <a:solidFill>
                  <a:srgbClr val="003300"/>
                </a:solidFill>
                <a:latin typeface="Tw Cen MT" pitchFamily="34" charset="0"/>
                <a:cs typeface="Calibri" pitchFamily="34" charset="0"/>
              </a:rPr>
            </a:br>
            <a:r>
              <a:rPr lang="en-US" sz="1800" i="1" dirty="0" smtClean="0">
                <a:solidFill>
                  <a:srgbClr val="003300"/>
                </a:solidFill>
                <a:latin typeface="Tw Cen MT" pitchFamily="34" charset="0"/>
                <a:cs typeface="Calibri" pitchFamily="34" charset="0"/>
              </a:rPr>
              <a:t>Measurement and Assessment in Teaching</a:t>
            </a:r>
            <a:r>
              <a:rPr lang="en-US" sz="1800" dirty="0" smtClean="0">
                <a:solidFill>
                  <a:srgbClr val="003300"/>
                </a:solidFill>
                <a:latin typeface="Tw Cen MT" pitchFamily="34" charset="0"/>
                <a:cs typeface="Calibri" pitchFamily="34" charset="0"/>
              </a:rPr>
              <a:t>. </a:t>
            </a:r>
            <a:r>
              <a:rPr lang="id-ID" sz="1800" dirty="0" smtClean="0">
                <a:solidFill>
                  <a:srgbClr val="003300"/>
                </a:solidFill>
                <a:latin typeface="Tw Cen MT" pitchFamily="34" charset="0"/>
                <a:cs typeface="Calibri" pitchFamily="34" charset="0"/>
              </a:rPr>
              <a:t>(</a:t>
            </a:r>
            <a:r>
              <a:rPr lang="en-US" sz="1800" dirty="0" smtClean="0">
                <a:solidFill>
                  <a:srgbClr val="003300"/>
                </a:solidFill>
                <a:latin typeface="Tw Cen MT" pitchFamily="34" charset="0"/>
                <a:cs typeface="Calibri" pitchFamily="34" charset="0"/>
              </a:rPr>
              <a:t>9</a:t>
            </a:r>
            <a:r>
              <a:rPr lang="en-US" sz="1800" baseline="30000" dirty="0" smtClean="0">
                <a:solidFill>
                  <a:srgbClr val="003300"/>
                </a:solidFill>
                <a:latin typeface="Tw Cen MT" pitchFamily="34" charset="0"/>
                <a:cs typeface="Calibri" pitchFamily="34" charset="0"/>
              </a:rPr>
              <a:t>th .</a:t>
            </a:r>
            <a:r>
              <a:rPr lang="en-US" sz="1800" dirty="0" smtClean="0">
                <a:solidFill>
                  <a:srgbClr val="003300"/>
                </a:solidFill>
                <a:latin typeface="Tw Cen MT" pitchFamily="34" charset="0"/>
                <a:cs typeface="Calibri" pitchFamily="34" charset="0"/>
              </a:rPr>
              <a:t> </a:t>
            </a:r>
            <a:r>
              <a:rPr lang="id-ID" sz="1800" dirty="0" smtClean="0">
                <a:solidFill>
                  <a:srgbClr val="003300"/>
                </a:solidFill>
                <a:latin typeface="Tw Cen MT" pitchFamily="34" charset="0"/>
                <a:cs typeface="Calibri" pitchFamily="34" charset="0"/>
              </a:rPr>
              <a:t>ed)</a:t>
            </a:r>
            <a:r>
              <a:rPr lang="en-US" sz="1800" dirty="0" smtClean="0">
                <a:solidFill>
                  <a:srgbClr val="003300"/>
                </a:solidFill>
                <a:latin typeface="Tw Cen MT" pitchFamily="34" charset="0"/>
                <a:cs typeface="Calibri" pitchFamily="34" charset="0"/>
              </a:rPr>
              <a:t>.</a:t>
            </a:r>
            <a:br>
              <a:rPr lang="en-US" sz="1800" dirty="0" smtClean="0">
                <a:solidFill>
                  <a:srgbClr val="003300"/>
                </a:solidFill>
                <a:latin typeface="Tw Cen MT" pitchFamily="34" charset="0"/>
                <a:cs typeface="Calibri" pitchFamily="34" charset="0"/>
              </a:rPr>
            </a:br>
            <a:r>
              <a:rPr lang="en-US" sz="1800" dirty="0" smtClean="0">
                <a:solidFill>
                  <a:srgbClr val="003300"/>
                </a:solidFill>
                <a:latin typeface="Tw Cen MT" pitchFamily="34" charset="0"/>
                <a:cs typeface="Calibri" pitchFamily="34" charset="0"/>
              </a:rPr>
              <a:t>New </a:t>
            </a:r>
            <a:r>
              <a:rPr lang="id-ID" sz="1800" dirty="0" smtClean="0">
                <a:solidFill>
                  <a:srgbClr val="003300"/>
                </a:solidFill>
                <a:latin typeface="Tw Cen MT" pitchFamily="34" charset="0"/>
                <a:cs typeface="Calibri" pitchFamily="34" charset="0"/>
              </a:rPr>
              <a:t>J</a:t>
            </a:r>
            <a:r>
              <a:rPr lang="en-US" sz="1800" dirty="0" err="1" smtClean="0">
                <a:solidFill>
                  <a:srgbClr val="003300"/>
                </a:solidFill>
                <a:latin typeface="Tw Cen MT" pitchFamily="34" charset="0"/>
                <a:cs typeface="Calibri" pitchFamily="34" charset="0"/>
              </a:rPr>
              <a:t>ersey</a:t>
            </a:r>
            <a:r>
              <a:rPr lang="en-US" sz="1800" dirty="0" smtClean="0">
                <a:solidFill>
                  <a:srgbClr val="003300"/>
                </a:solidFill>
                <a:latin typeface="Tw Cen MT" pitchFamily="34" charset="0"/>
                <a:cs typeface="Calibri" pitchFamily="34" charset="0"/>
              </a:rPr>
              <a:t> : Pearson Education</a:t>
            </a:r>
            <a:r>
              <a:rPr lang="id-ID" sz="1800" dirty="0" smtClean="0">
                <a:solidFill>
                  <a:srgbClr val="003300"/>
                </a:solidFill>
                <a:latin typeface="Tw Cen MT" pitchFamily="34" charset="0"/>
                <a:cs typeface="Calibri" pitchFamily="34" charset="0"/>
              </a:rPr>
              <a:t> (pp.45-68)</a:t>
            </a:r>
            <a:r>
              <a:rPr lang="en-US" sz="1800" dirty="0" smtClean="0">
                <a:solidFill>
                  <a:srgbClr val="003300"/>
                </a:solidFill>
                <a:latin typeface="Tw Cen MT" pitchFamily="34" charset="0"/>
                <a:cs typeface="Calibri" pitchFamily="34" charset="0"/>
              </a:rPr>
              <a:t/>
            </a:r>
            <a:br>
              <a:rPr lang="en-US" sz="1800" dirty="0" smtClean="0">
                <a:solidFill>
                  <a:srgbClr val="003300"/>
                </a:solidFill>
                <a:latin typeface="Tw Cen MT" pitchFamily="34" charset="0"/>
                <a:cs typeface="Calibri" pitchFamily="34" charset="0"/>
              </a:rPr>
            </a:br>
            <a:endParaRPr lang="en-US" sz="1800" dirty="0" smtClean="0">
              <a:solidFill>
                <a:srgbClr val="003300"/>
              </a:solidFill>
              <a:latin typeface="Tw Cen MT" pitchFamily="34" charset="0"/>
              <a:cs typeface="Calibri" pitchFamily="34" charset="0"/>
            </a:endParaRPr>
          </a:p>
        </p:txBody>
      </p:sp>
      <p:sp>
        <p:nvSpPr>
          <p:cNvPr id="62468" name="TextBox 4"/>
          <p:cNvSpPr txBox="1">
            <a:spLocks noChangeArrowheads="1"/>
          </p:cNvSpPr>
          <p:nvPr/>
        </p:nvSpPr>
        <p:spPr bwMode="auto">
          <a:xfrm>
            <a:off x="571472" y="2000240"/>
            <a:ext cx="8215313" cy="2554545"/>
          </a:xfrm>
          <a:prstGeom prst="rect">
            <a:avLst/>
          </a:prstGeom>
          <a:noFill/>
          <a:ln w="9525">
            <a:noFill/>
            <a:miter lim="800000"/>
            <a:headEnd/>
            <a:tailEnd/>
          </a:ln>
        </p:spPr>
        <p:txBody>
          <a:bodyPr>
            <a:spAutoFit/>
          </a:bodyPr>
          <a:lstStyle/>
          <a:p>
            <a:r>
              <a:rPr lang="en-US" sz="3200" dirty="0">
                <a:latin typeface="Britannic Bold" pitchFamily="34" charset="0"/>
              </a:rPr>
              <a:t>Instructional Goal (s) and Objectives as Foundation for </a:t>
            </a:r>
            <a:r>
              <a:rPr lang="en-US" sz="3200" dirty="0" smtClean="0">
                <a:latin typeface="Britannic Bold" pitchFamily="34" charset="0"/>
              </a:rPr>
              <a:t>Assessment </a:t>
            </a:r>
            <a:r>
              <a:rPr lang="en-US" sz="3200" dirty="0">
                <a:latin typeface="Britannic Bold" pitchFamily="34" charset="0"/>
              </a:rPr>
              <a:t>. </a:t>
            </a:r>
          </a:p>
          <a:p>
            <a:endParaRPr lang="en-US" sz="3200" dirty="0">
              <a:latin typeface="Britannic Bold" pitchFamily="34" charset="0"/>
            </a:endParaRPr>
          </a:p>
          <a:p>
            <a:r>
              <a:rPr lang="en-US" sz="3200" dirty="0">
                <a:latin typeface="Britannic Bold" pitchFamily="34" charset="0"/>
              </a:rPr>
              <a:t>The most essential of </a:t>
            </a:r>
            <a:r>
              <a:rPr lang="en-US" sz="3200" dirty="0" smtClean="0">
                <a:latin typeface="Britannic Bold" pitchFamily="34" charset="0"/>
              </a:rPr>
              <a:t>these are </a:t>
            </a:r>
            <a:r>
              <a:rPr lang="en-US" sz="3200" dirty="0">
                <a:latin typeface="Britannic Bold" pitchFamily="34" charset="0"/>
              </a:rPr>
              <a:t>: “ Validity, reliability, and usability</a:t>
            </a:r>
            <a:r>
              <a:rPr lang="en-US" sz="3200" dirty="0" smtClean="0">
                <a:latin typeface="Britannic Bold" pitchFamily="34" charset="0"/>
              </a:rPr>
              <a:t>”. </a:t>
            </a:r>
            <a:endParaRPr lang="en-US" sz="2400" dirty="0">
              <a:latin typeface="Britannic Bold" pitchFamily="34" charset="0"/>
            </a:endParaRPr>
          </a:p>
        </p:txBody>
      </p:sp>
      <p:sp>
        <p:nvSpPr>
          <p:cNvPr id="62469"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500062" y="1472076"/>
            <a:ext cx="8215342" cy="4493538"/>
          </a:xfrm>
          <a:prstGeom prst="rect">
            <a:avLst/>
          </a:prstGeom>
          <a:noFill/>
          <a:ln w="9525">
            <a:noFill/>
            <a:miter lim="800000"/>
            <a:headEnd/>
            <a:tailEnd/>
          </a:ln>
        </p:spPr>
        <p:txBody>
          <a:bodyPr wrap="square">
            <a:spAutoFit/>
          </a:bodyPr>
          <a:lstStyle/>
          <a:p>
            <a:r>
              <a:rPr lang="en-US" sz="3000" dirty="0">
                <a:latin typeface="Britannic Bold" pitchFamily="34" charset="0"/>
              </a:rPr>
              <a:t>Validity is an evaluation of the adequacy and appropriateness of the interpretations and uses of assessment result. </a:t>
            </a:r>
            <a:endParaRPr lang="id-ID" sz="2400" dirty="0" smtClean="0">
              <a:solidFill>
                <a:srgbClr val="7030A0"/>
              </a:solidFill>
              <a:latin typeface="Britannic Bold" pitchFamily="34" charset="0"/>
            </a:endParaRPr>
          </a:p>
          <a:p>
            <a:r>
              <a:rPr lang="en-US" sz="3200" dirty="0" smtClean="0">
                <a:latin typeface="Britannic Bold" pitchFamily="34" charset="0"/>
                <a:cs typeface="Calibri" pitchFamily="34" charset="0"/>
              </a:rPr>
              <a:t> </a:t>
            </a:r>
            <a:endParaRPr lang="id-ID" sz="2000" dirty="0" smtClean="0">
              <a:latin typeface="Britannic Bold" pitchFamily="34" charset="0"/>
            </a:endParaRPr>
          </a:p>
          <a:p>
            <a:pPr>
              <a:spcBef>
                <a:spcPts val="600"/>
              </a:spcBef>
            </a:pPr>
            <a:endParaRPr lang="id-ID" sz="3000" dirty="0" smtClean="0">
              <a:latin typeface="Britannic Bold" pitchFamily="34" charset="0"/>
            </a:endParaRPr>
          </a:p>
          <a:p>
            <a:pPr>
              <a:spcBef>
                <a:spcPts val="600"/>
              </a:spcBef>
            </a:pPr>
            <a:r>
              <a:rPr lang="en-US" sz="3000" dirty="0" smtClean="0">
                <a:latin typeface="Britannic Bold" pitchFamily="34" charset="0"/>
              </a:rPr>
              <a:t>Validity </a:t>
            </a:r>
            <a:r>
              <a:rPr lang="en-US" sz="3000" dirty="0">
                <a:latin typeface="Britannic Bold" pitchFamily="34" charset="0"/>
              </a:rPr>
              <a:t>is the term that refers to </a:t>
            </a:r>
            <a:r>
              <a:rPr lang="en-US" sz="3000" dirty="0" smtClean="0">
                <a:latin typeface="Britannic Bold" pitchFamily="34" charset="0"/>
              </a:rPr>
              <a:t>whether </a:t>
            </a:r>
            <a:r>
              <a:rPr lang="en-US" sz="3000" dirty="0">
                <a:latin typeface="Britannic Bold" pitchFamily="34" charset="0"/>
              </a:rPr>
              <a:t>the test measures what it was designed to measure </a:t>
            </a:r>
            <a:endParaRPr lang="id-ID" sz="2400" dirty="0" smtClean="0">
              <a:latin typeface="Tw Cen MT" pitchFamily="34" charset="0"/>
            </a:endParaRPr>
          </a:p>
          <a:p>
            <a:r>
              <a:rPr lang="en-US" dirty="0" err="1" smtClean="0">
                <a:solidFill>
                  <a:srgbClr val="003300"/>
                </a:solidFill>
                <a:latin typeface="Tw Cen MT" pitchFamily="34" charset="0"/>
              </a:rPr>
              <a:t>Wiersma</a:t>
            </a:r>
            <a:r>
              <a:rPr lang="en-US" dirty="0">
                <a:solidFill>
                  <a:srgbClr val="003300"/>
                </a:solidFill>
                <a:latin typeface="Tw Cen MT" pitchFamily="34" charset="0"/>
              </a:rPr>
              <a:t>, William and Jurs, Stephen G., </a:t>
            </a:r>
            <a:r>
              <a:rPr lang="id-ID" dirty="0" smtClean="0">
                <a:solidFill>
                  <a:srgbClr val="003300"/>
                </a:solidFill>
                <a:latin typeface="Tw Cen MT" pitchFamily="34" charset="0"/>
              </a:rPr>
              <a:t>(</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a:solidFill>
                  <a:srgbClr val="003300"/>
                </a:solidFill>
                <a:latin typeface="Tw Cen MT" pitchFamily="34" charset="0"/>
              </a:rPr>
              <a:t>Educational Measurement and Testing</a:t>
            </a:r>
            <a:r>
              <a:rPr lang="en-US" i="1" dirty="0" smtClean="0">
                <a:solidFill>
                  <a:srgbClr val="003300"/>
                </a:solidFill>
                <a:latin typeface="Tw Cen MT" pitchFamily="34" charset="0"/>
              </a:rPr>
              <a:t>.</a:t>
            </a:r>
            <a:endParaRPr lang="id-ID" i="1" dirty="0" smtClean="0">
              <a:solidFill>
                <a:srgbClr val="003300"/>
              </a:solidFill>
              <a:latin typeface="Tw Cen MT" pitchFamily="34" charset="0"/>
            </a:endParaRPr>
          </a:p>
          <a:p>
            <a:r>
              <a:rPr lang="id-ID" i="1" dirty="0" smtClean="0">
                <a:solidFill>
                  <a:srgbClr val="003300"/>
                </a:solidFill>
                <a:latin typeface="Tw Cen MT" pitchFamily="34" charset="0"/>
              </a:rPr>
              <a:t>(2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a:solidFill>
                  <a:srgbClr val="003300"/>
                </a:solidFill>
                <a:latin typeface="Tw Cen MT" pitchFamily="34" charset="0"/>
              </a:rPr>
              <a:t>Nedham Heights, </a:t>
            </a:r>
            <a:r>
              <a:rPr lang="en-US" dirty="0">
                <a:solidFill>
                  <a:srgbClr val="003300"/>
                </a:solidFill>
                <a:latin typeface="Tw Cen MT" pitchFamily="34" charset="0"/>
                <a:cs typeface="Calibri" pitchFamily="34" charset="0"/>
              </a:rPr>
              <a:t>Massachusetts</a:t>
            </a:r>
            <a:r>
              <a:rPr lang="en-US" dirty="0">
                <a:solidFill>
                  <a:srgbClr val="003300"/>
                </a:solidFill>
                <a:latin typeface="Tw Cen MT" pitchFamily="34" charset="0"/>
              </a:rPr>
              <a:t>: Allyin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a:t>
            </a:r>
            <a:r>
              <a:rPr lang="en-US" dirty="0" smtClean="0">
                <a:solidFill>
                  <a:srgbClr val="003300"/>
                </a:solidFill>
                <a:latin typeface="Tw Cen MT" pitchFamily="34" charset="0"/>
              </a:rPr>
              <a:t>p</a:t>
            </a:r>
            <a:r>
              <a:rPr lang="en-US" dirty="0">
                <a:solidFill>
                  <a:srgbClr val="003300"/>
                </a:solidFill>
                <a:latin typeface="Tw Cen MT" pitchFamily="34" charset="0"/>
              </a:rPr>
              <a:t>. </a:t>
            </a:r>
            <a:r>
              <a:rPr lang="en-US" dirty="0" smtClean="0">
                <a:solidFill>
                  <a:srgbClr val="003300"/>
                </a:solidFill>
                <a:latin typeface="Tw Cen MT" pitchFamily="34" charset="0"/>
              </a:rPr>
              <a:t>271</a:t>
            </a:r>
            <a:r>
              <a:rPr lang="id-ID" dirty="0" smtClean="0">
                <a:solidFill>
                  <a:srgbClr val="003300"/>
                </a:solidFill>
                <a:latin typeface="Tw Cen MT" pitchFamily="34" charset="0"/>
              </a:rPr>
              <a:t>)</a:t>
            </a:r>
            <a:r>
              <a:rPr lang="en-US" dirty="0" smtClean="0">
                <a:solidFill>
                  <a:srgbClr val="003300"/>
                </a:solidFill>
                <a:latin typeface="Tw Cen MT" pitchFamily="34" charset="0"/>
              </a:rPr>
              <a:t>.</a:t>
            </a:r>
            <a:endParaRPr lang="en-US" dirty="0">
              <a:solidFill>
                <a:srgbClr val="003300"/>
              </a:solidFill>
              <a:latin typeface="Tw Cen MT" pitchFamily="34" charset="0"/>
            </a:endParaRPr>
          </a:p>
          <a:p>
            <a:endParaRPr lang="en-US" sz="2800" dirty="0">
              <a:latin typeface="Myriad Pro" pitchFamily="34" charset="0"/>
            </a:endParaRPr>
          </a:p>
        </p:txBody>
      </p:sp>
      <p:sp>
        <p:nvSpPr>
          <p:cNvPr id="63491"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071670" y="357166"/>
            <a:ext cx="5286412"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Validity</a:t>
            </a:r>
            <a:endParaRPr lang="id-ID" sz="4000" dirty="0">
              <a:solidFill>
                <a:srgbClr val="000BEA"/>
              </a:solidFill>
              <a:latin typeface="Britannic Bold" pitchFamily="34" charset="0"/>
              <a:cs typeface="Calibri" pitchFamily="34" charset="0"/>
            </a:endParaRPr>
          </a:p>
        </p:txBody>
      </p:sp>
      <p:sp>
        <p:nvSpPr>
          <p:cNvPr id="5" name="TextBox 4"/>
          <p:cNvSpPr txBox="1"/>
          <p:nvPr/>
        </p:nvSpPr>
        <p:spPr>
          <a:xfrm>
            <a:off x="571472" y="2854107"/>
            <a:ext cx="7215238" cy="646331"/>
          </a:xfrm>
          <a:prstGeom prst="rect">
            <a:avLst/>
          </a:prstGeom>
          <a:noFill/>
        </p:spPr>
        <p:txBody>
          <a:bodyPr wrap="square" rtlCol="0">
            <a:spAutoFit/>
          </a:bodyPr>
          <a:lstStyle/>
          <a:p>
            <a:r>
              <a:rPr lang="en-US" dirty="0" smtClean="0">
                <a:solidFill>
                  <a:srgbClr val="003300"/>
                </a:solidFill>
                <a:latin typeface="Tw Cen MT" pitchFamily="34" charset="0"/>
                <a:cs typeface="Calibri" pitchFamily="34" charset="0"/>
              </a:rPr>
              <a:t>Linn, Robert L. and Miller, M. David (2005).</a:t>
            </a:r>
            <a:r>
              <a:rPr lang="en-US" i="1" dirty="0" smtClean="0">
                <a:solidFill>
                  <a:srgbClr val="003300"/>
                </a:solidFill>
                <a:latin typeface="Tw Cen MT" pitchFamily="34" charset="0"/>
                <a:cs typeface="Calibri" pitchFamily="34" charset="0"/>
              </a:rPr>
              <a:t>Measurement and Assessment in Teaching</a:t>
            </a:r>
            <a:r>
              <a:rPr lang="en-US" dirty="0" smtClean="0">
                <a:solidFill>
                  <a:srgbClr val="003300"/>
                </a:solidFill>
                <a:latin typeface="Tw Cen MT" pitchFamily="34" charset="0"/>
                <a:cs typeface="Calibri" pitchFamily="34" charset="0"/>
              </a:rPr>
              <a:t>. </a:t>
            </a:r>
            <a:r>
              <a:rPr lang="id-ID" dirty="0" smtClean="0">
                <a:solidFill>
                  <a:srgbClr val="003300"/>
                </a:solidFill>
                <a:latin typeface="Tw Cen MT" pitchFamily="34" charset="0"/>
                <a:cs typeface="Calibri" pitchFamily="34" charset="0"/>
              </a:rPr>
              <a:t>(</a:t>
            </a:r>
            <a:r>
              <a:rPr lang="en-US" dirty="0" smtClean="0">
                <a:solidFill>
                  <a:srgbClr val="003300"/>
                </a:solidFill>
                <a:latin typeface="Tw Cen MT" pitchFamily="34" charset="0"/>
                <a:cs typeface="Calibri" pitchFamily="34" charset="0"/>
              </a:rPr>
              <a:t>9</a:t>
            </a:r>
            <a:r>
              <a:rPr lang="en-US" baseline="30000" dirty="0" smtClean="0">
                <a:solidFill>
                  <a:srgbClr val="003300"/>
                </a:solidFill>
                <a:latin typeface="Tw Cen MT" pitchFamily="34" charset="0"/>
                <a:cs typeface="Calibri" pitchFamily="34" charset="0"/>
              </a:rPr>
              <a:t>th .</a:t>
            </a:r>
            <a:r>
              <a:rPr lang="en-US" dirty="0" smtClean="0">
                <a:solidFill>
                  <a:srgbClr val="003300"/>
                </a:solidFill>
                <a:latin typeface="Tw Cen MT" pitchFamily="34" charset="0"/>
                <a:cs typeface="Calibri" pitchFamily="34" charset="0"/>
              </a:rPr>
              <a:t> </a:t>
            </a:r>
            <a:r>
              <a:rPr lang="id-ID" dirty="0" smtClean="0">
                <a:solidFill>
                  <a:srgbClr val="003300"/>
                </a:solidFill>
                <a:latin typeface="Tw Cen MT" pitchFamily="34" charset="0"/>
                <a:cs typeface="Calibri" pitchFamily="34" charset="0"/>
              </a:rPr>
              <a:t>ed)</a:t>
            </a:r>
            <a:r>
              <a:rPr lang="en-US" dirty="0" smtClean="0">
                <a:solidFill>
                  <a:srgbClr val="003300"/>
                </a:solidFill>
                <a:latin typeface="Tw Cen MT" pitchFamily="34" charset="0"/>
                <a:cs typeface="Calibri" pitchFamily="34" charset="0"/>
              </a:rPr>
              <a:t>.New </a:t>
            </a:r>
            <a:r>
              <a:rPr lang="id-ID" dirty="0" smtClean="0">
                <a:solidFill>
                  <a:srgbClr val="003300"/>
                </a:solidFill>
                <a:latin typeface="Tw Cen MT" pitchFamily="34" charset="0"/>
                <a:cs typeface="Calibri" pitchFamily="34" charset="0"/>
              </a:rPr>
              <a:t>J</a:t>
            </a:r>
            <a:r>
              <a:rPr lang="en-US" dirty="0" err="1" smtClean="0">
                <a:solidFill>
                  <a:srgbClr val="003300"/>
                </a:solidFill>
                <a:latin typeface="Tw Cen MT" pitchFamily="34" charset="0"/>
                <a:cs typeface="Calibri" pitchFamily="34" charset="0"/>
              </a:rPr>
              <a:t>ersey</a:t>
            </a:r>
            <a:r>
              <a:rPr lang="en-US" dirty="0" smtClean="0">
                <a:solidFill>
                  <a:srgbClr val="003300"/>
                </a:solidFill>
                <a:latin typeface="Tw Cen MT" pitchFamily="34" charset="0"/>
                <a:cs typeface="Calibri" pitchFamily="34" charset="0"/>
              </a:rPr>
              <a:t> : Pearson Education</a:t>
            </a:r>
            <a:r>
              <a:rPr lang="id-ID" dirty="0" smtClean="0">
                <a:solidFill>
                  <a:srgbClr val="003300"/>
                </a:solidFill>
                <a:latin typeface="Tw Cen MT" pitchFamily="34" charset="0"/>
                <a:cs typeface="Calibri" pitchFamily="34" charset="0"/>
              </a:rPr>
              <a:t> (p.68)</a:t>
            </a:r>
            <a:endParaRPr lang="id-ID" dirty="0"/>
          </a:p>
        </p:txBody>
      </p:sp>
    </p:spTree>
  </p:cSld>
  <p:clrMapOvr>
    <a:masterClrMapping/>
  </p:clrMapOvr>
  <p:transition>
    <p:sndAc>
      <p:stSnd>
        <p:snd r:embed="rId2" name="camera.wav"/>
      </p:st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1428728" y="1472076"/>
            <a:ext cx="7143772" cy="892552"/>
          </a:xfrm>
          <a:prstGeom prst="rect">
            <a:avLst/>
          </a:prstGeom>
          <a:noFill/>
          <a:ln w="9525">
            <a:noFill/>
            <a:miter lim="800000"/>
            <a:headEnd/>
            <a:tailEnd/>
          </a:ln>
        </p:spPr>
        <p:txBody>
          <a:bodyPr wrap="square">
            <a:spAutoFit/>
          </a:bodyPr>
          <a:lstStyle/>
          <a:p>
            <a:endParaRPr lang="en-US" sz="2400" dirty="0">
              <a:latin typeface="Tw Cen MT" pitchFamily="34" charset="0"/>
            </a:endParaRPr>
          </a:p>
          <a:p>
            <a:endParaRPr lang="en-US" sz="2800" dirty="0">
              <a:latin typeface="Myriad Pro" pitchFamily="34" charset="0"/>
            </a:endParaRPr>
          </a:p>
        </p:txBody>
      </p:sp>
      <p:sp>
        <p:nvSpPr>
          <p:cNvPr id="63491" name="Rectangle 8"/>
          <p:cNvSpPr>
            <a:spLocks noChangeArrowheads="1"/>
          </p:cNvSpPr>
          <p:nvPr/>
        </p:nvSpPr>
        <p:spPr bwMode="auto">
          <a:xfrm>
            <a:off x="6761163" y="6416698"/>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071670" y="357166"/>
            <a:ext cx="5286412"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Content Validity</a:t>
            </a:r>
            <a:endParaRPr lang="id-ID" sz="4000" dirty="0">
              <a:solidFill>
                <a:srgbClr val="000BEA"/>
              </a:solidFill>
              <a:latin typeface="Britannic Bold" pitchFamily="34" charset="0"/>
              <a:cs typeface="Calibri" pitchFamily="34" charset="0"/>
            </a:endParaRPr>
          </a:p>
        </p:txBody>
      </p:sp>
      <p:sp>
        <p:nvSpPr>
          <p:cNvPr id="7" name="TextBox 6"/>
          <p:cNvSpPr txBox="1"/>
          <p:nvPr/>
        </p:nvSpPr>
        <p:spPr>
          <a:xfrm>
            <a:off x="642910" y="1643050"/>
            <a:ext cx="7643866" cy="3970318"/>
          </a:xfrm>
          <a:prstGeom prst="rect">
            <a:avLst/>
          </a:prstGeom>
          <a:noFill/>
        </p:spPr>
        <p:txBody>
          <a:bodyPr wrap="square" rtlCol="0">
            <a:spAutoFit/>
          </a:bodyPr>
          <a:lstStyle/>
          <a:p>
            <a:pPr marL="539750" indent="-539750">
              <a:buFont typeface="+mj-lt"/>
              <a:buAutoNum type="arabicPeriod"/>
            </a:pPr>
            <a:r>
              <a:rPr lang="id-ID" sz="2800" dirty="0" smtClean="0">
                <a:latin typeface="Britannic Bold" pitchFamily="34" charset="0"/>
              </a:rPr>
              <a:t>The test reflects the intended domain spesifications (the test items match the objectives)</a:t>
            </a:r>
          </a:p>
          <a:p>
            <a:pPr marL="539750" indent="-539750">
              <a:buFont typeface="+mj-lt"/>
              <a:buAutoNum type="arabicPeriod"/>
            </a:pPr>
            <a:endParaRPr lang="id-ID" sz="2800" dirty="0" smtClean="0">
              <a:latin typeface="Britannic Bold" pitchFamily="34" charset="0"/>
            </a:endParaRPr>
          </a:p>
          <a:p>
            <a:pPr marL="539750" indent="-539750" algn="just">
              <a:buFont typeface="+mj-lt"/>
              <a:buAutoNum type="arabicPeriod"/>
            </a:pPr>
            <a:r>
              <a:rPr lang="id-ID" sz="2800" dirty="0" smtClean="0">
                <a:latin typeface="Britannic Bold" pitchFamily="34" charset="0"/>
              </a:rPr>
              <a:t>Based on inspection/judgement of the items by experts on how closely they match the objective or domain spesifications (using rating scales).</a:t>
            </a:r>
          </a:p>
          <a:p>
            <a:pPr marL="342900" indent="-342900"/>
            <a:endParaRPr lang="id-ID" sz="2800" dirty="0">
              <a:latin typeface="Britannic Bold" pitchFamily="34" charset="0"/>
            </a:endParaRPr>
          </a:p>
        </p:txBody>
      </p:sp>
      <p:sp>
        <p:nvSpPr>
          <p:cNvPr id="8" name="TextBox 7"/>
          <p:cNvSpPr txBox="1"/>
          <p:nvPr/>
        </p:nvSpPr>
        <p:spPr>
          <a:xfrm>
            <a:off x="1000100" y="5286388"/>
            <a:ext cx="7286676" cy="923330"/>
          </a:xfrm>
          <a:prstGeom prst="rect">
            <a:avLst/>
          </a:prstGeom>
          <a:noFill/>
        </p:spPr>
        <p:txBody>
          <a:bodyPr wrap="square" rtlCol="0">
            <a:spAutoFit/>
          </a:bodyPr>
          <a:lstStyle/>
          <a:p>
            <a:pPr algn="ctr"/>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a:t>
            </a:r>
            <a:r>
              <a:rPr lang="id-ID" dirty="0" smtClean="0">
                <a:solidFill>
                  <a:srgbClr val="003300"/>
                </a:solidFill>
                <a:latin typeface="Tw Cen MT" pitchFamily="34" charset="0"/>
              </a:rPr>
              <a:t> (</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a:t>
            </a:r>
            <a:r>
              <a:rPr lang="id-ID" i="1" dirty="0" smtClean="0">
                <a:solidFill>
                  <a:srgbClr val="003300"/>
                </a:solidFill>
                <a:latin typeface="Tw Cen MT" pitchFamily="34" charset="0"/>
              </a:rPr>
              <a:t>. (2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 (</a:t>
            </a:r>
            <a:r>
              <a:rPr lang="en-US" dirty="0" smtClean="0">
                <a:solidFill>
                  <a:srgbClr val="003300"/>
                </a:solidFill>
                <a:latin typeface="Tw Cen MT" pitchFamily="34" charset="0"/>
              </a:rPr>
              <a:t>p. </a:t>
            </a:r>
            <a:r>
              <a:rPr lang="id-ID" dirty="0" smtClean="0">
                <a:solidFill>
                  <a:srgbClr val="003300"/>
                </a:solidFill>
                <a:latin typeface="Tw Cen MT" pitchFamily="34" charset="0"/>
              </a:rPr>
              <a:t>272)</a:t>
            </a:r>
            <a:r>
              <a:rPr lang="en-US" dirty="0" smtClean="0">
                <a:solidFill>
                  <a:srgbClr val="003300"/>
                </a:solidFill>
                <a:latin typeface="Tw Cen MT" pitchFamily="34" charset="0"/>
              </a:rPr>
              <a:t>.</a:t>
            </a:r>
          </a:p>
          <a:p>
            <a:pPr algn="ctr"/>
            <a:endParaRPr lang="id-ID" dirty="0">
              <a:solidFill>
                <a:srgbClr val="00330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1428728" y="1472076"/>
            <a:ext cx="7143772" cy="892552"/>
          </a:xfrm>
          <a:prstGeom prst="rect">
            <a:avLst/>
          </a:prstGeom>
          <a:noFill/>
          <a:ln w="9525">
            <a:noFill/>
            <a:miter lim="800000"/>
            <a:headEnd/>
            <a:tailEnd/>
          </a:ln>
        </p:spPr>
        <p:txBody>
          <a:bodyPr wrap="square">
            <a:spAutoFit/>
          </a:bodyPr>
          <a:lstStyle/>
          <a:p>
            <a:endParaRPr lang="en-US" sz="2400" dirty="0">
              <a:latin typeface="Tw Cen MT" pitchFamily="34" charset="0"/>
            </a:endParaRPr>
          </a:p>
          <a:p>
            <a:endParaRPr lang="en-US" sz="2800" dirty="0">
              <a:latin typeface="Myriad Pro" pitchFamily="34" charset="0"/>
            </a:endParaRPr>
          </a:p>
        </p:txBody>
      </p:sp>
      <p:sp>
        <p:nvSpPr>
          <p:cNvPr id="63491"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071670" y="357166"/>
            <a:ext cx="5286412"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Criterion Validity</a:t>
            </a:r>
            <a:endParaRPr lang="id-ID" sz="4000" dirty="0">
              <a:solidFill>
                <a:srgbClr val="000BEA"/>
              </a:solidFill>
              <a:latin typeface="Britannic Bold" pitchFamily="34" charset="0"/>
              <a:cs typeface="Calibri" pitchFamily="34" charset="0"/>
            </a:endParaRPr>
          </a:p>
        </p:txBody>
      </p:sp>
      <p:sp>
        <p:nvSpPr>
          <p:cNvPr id="7" name="TextBox 6"/>
          <p:cNvSpPr txBox="1"/>
          <p:nvPr/>
        </p:nvSpPr>
        <p:spPr>
          <a:xfrm>
            <a:off x="928662" y="2285992"/>
            <a:ext cx="7143800" cy="954107"/>
          </a:xfrm>
          <a:prstGeom prst="rect">
            <a:avLst/>
          </a:prstGeom>
          <a:noFill/>
        </p:spPr>
        <p:txBody>
          <a:bodyPr wrap="square" rtlCol="0">
            <a:spAutoFit/>
          </a:bodyPr>
          <a:lstStyle/>
          <a:p>
            <a:pPr marL="342900" indent="-342900"/>
            <a:endParaRPr lang="id-ID" sz="2800" dirty="0" smtClean="0">
              <a:latin typeface="Tw Cen MT" pitchFamily="34" charset="0"/>
            </a:endParaRPr>
          </a:p>
          <a:p>
            <a:pPr marL="342900" indent="-342900"/>
            <a:endParaRPr lang="id-ID" sz="2800" dirty="0">
              <a:latin typeface="Tw Cen MT" pitchFamily="34" charset="0"/>
            </a:endParaRPr>
          </a:p>
        </p:txBody>
      </p:sp>
      <p:sp>
        <p:nvSpPr>
          <p:cNvPr id="8" name="TextBox 7"/>
          <p:cNvSpPr txBox="1"/>
          <p:nvPr/>
        </p:nvSpPr>
        <p:spPr>
          <a:xfrm>
            <a:off x="1285852" y="4857760"/>
            <a:ext cx="6643734" cy="707886"/>
          </a:xfrm>
          <a:prstGeom prst="rect">
            <a:avLst/>
          </a:prstGeom>
          <a:noFill/>
        </p:spPr>
        <p:txBody>
          <a:bodyPr wrap="square" rtlCol="0">
            <a:spAutoFit/>
          </a:bodyPr>
          <a:lstStyle/>
          <a:p>
            <a:endParaRPr lang="en-US" sz="2000" dirty="0" smtClean="0">
              <a:latin typeface="Tw Cen MT" pitchFamily="34" charset="0"/>
            </a:endParaRPr>
          </a:p>
          <a:p>
            <a:endParaRPr lang="id-ID" sz="2000" dirty="0"/>
          </a:p>
        </p:txBody>
      </p:sp>
      <p:sp>
        <p:nvSpPr>
          <p:cNvPr id="9" name="TextBox 8"/>
          <p:cNvSpPr txBox="1"/>
          <p:nvPr/>
        </p:nvSpPr>
        <p:spPr>
          <a:xfrm>
            <a:off x="857224" y="1928802"/>
            <a:ext cx="7572428" cy="2554545"/>
          </a:xfrm>
          <a:prstGeom prst="rect">
            <a:avLst/>
          </a:prstGeom>
          <a:noFill/>
        </p:spPr>
        <p:txBody>
          <a:bodyPr wrap="square" rtlCol="0">
            <a:spAutoFit/>
          </a:bodyPr>
          <a:lstStyle/>
          <a:p>
            <a:r>
              <a:rPr lang="id-ID" sz="3200" dirty="0" smtClean="0">
                <a:latin typeface="Britannic Bold" pitchFamily="34" charset="0"/>
              </a:rPr>
              <a:t>The degree to which the test scores are accurate and useful predictor of performance on some other criterion measure. (corelation coefficient of the two scores)</a:t>
            </a:r>
            <a:endParaRPr lang="id-ID" sz="3200" dirty="0">
              <a:latin typeface="Britannic Bold" pitchFamily="34" charset="0"/>
            </a:endParaRPr>
          </a:p>
        </p:txBody>
      </p:sp>
      <p:sp>
        <p:nvSpPr>
          <p:cNvPr id="10" name="TextBox 9"/>
          <p:cNvSpPr txBox="1"/>
          <p:nvPr/>
        </p:nvSpPr>
        <p:spPr>
          <a:xfrm>
            <a:off x="500034" y="4711495"/>
            <a:ext cx="7929618" cy="646331"/>
          </a:xfrm>
          <a:prstGeom prst="rect">
            <a:avLst/>
          </a:prstGeom>
          <a:noFill/>
        </p:spPr>
        <p:txBody>
          <a:bodyPr wrap="square" rtlCol="0">
            <a:spAutoFit/>
          </a:bodyPr>
          <a:lstStyle/>
          <a:p>
            <a:pPr algn="ctr"/>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 </a:t>
            </a:r>
            <a:r>
              <a:rPr lang="id-ID" dirty="0" smtClean="0">
                <a:solidFill>
                  <a:srgbClr val="003300"/>
                </a:solidFill>
                <a:latin typeface="Tw Cen MT" pitchFamily="34" charset="0"/>
              </a:rPr>
              <a:t>(</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 </a:t>
            </a:r>
            <a:r>
              <a:rPr lang="id-ID" i="1" dirty="0" smtClean="0">
                <a:solidFill>
                  <a:srgbClr val="003300"/>
                </a:solidFill>
                <a:latin typeface="Tw Cen MT" pitchFamily="34" charset="0"/>
              </a:rPr>
              <a:t>(2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a:t>
            </a:r>
            <a:r>
              <a:rPr lang="id-ID" dirty="0" smtClean="0">
                <a:solidFill>
                  <a:srgbClr val="003300"/>
                </a:solidFill>
                <a:latin typeface="Tw Cen MT" pitchFamily="34" charset="0"/>
              </a:rPr>
              <a:t>. (</a:t>
            </a:r>
            <a:r>
              <a:rPr lang="en-US" dirty="0" smtClean="0">
                <a:solidFill>
                  <a:srgbClr val="003300"/>
                </a:solidFill>
                <a:latin typeface="Tw Cen MT" pitchFamily="34" charset="0"/>
              </a:rPr>
              <a:t>p. 27</a:t>
            </a:r>
            <a:r>
              <a:rPr lang="id-ID" dirty="0" smtClean="0">
                <a:solidFill>
                  <a:srgbClr val="003300"/>
                </a:solidFill>
                <a:latin typeface="Tw Cen MT" pitchFamily="34" charset="0"/>
              </a:rPr>
              <a:t>4).</a:t>
            </a:r>
            <a:endParaRPr lang="en-US" dirty="0" smtClean="0">
              <a:solidFill>
                <a:srgbClr val="003300"/>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00232" y="285728"/>
            <a:ext cx="5357850" cy="92869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4000" dirty="0" smtClean="0">
                <a:latin typeface="Britannic Bold" pitchFamily="34" charset="0"/>
              </a:rPr>
              <a:t>2.Model Konseptual</a:t>
            </a:r>
            <a:endParaRPr lang="id-ID" sz="4000" dirty="0"/>
          </a:p>
        </p:txBody>
      </p:sp>
      <p:sp>
        <p:nvSpPr>
          <p:cNvPr id="3" name="TextBox 2"/>
          <p:cNvSpPr txBox="1"/>
          <p:nvPr/>
        </p:nvSpPr>
        <p:spPr>
          <a:xfrm>
            <a:off x="1142976" y="1921741"/>
            <a:ext cx="6858048" cy="3293209"/>
          </a:xfrm>
          <a:prstGeom prst="rect">
            <a:avLst/>
          </a:prstGeom>
          <a:noFill/>
        </p:spPr>
        <p:txBody>
          <a:bodyPr wrap="square" rtlCol="0">
            <a:spAutoFit/>
          </a:bodyPr>
          <a:lstStyle/>
          <a:p>
            <a:pPr algn="just"/>
            <a:r>
              <a:rPr lang="id-ID" sz="2600" dirty="0" smtClean="0">
                <a:latin typeface="Britannic Bold" pitchFamily="34" charset="0"/>
              </a:rPr>
              <a:t>Model konseptual acapkali disepadankan dengan teori karena bersifat umum, deskripsi verbal yang abstrak, suatu produk dari pandangan terhadap realita, suatu sintesa dari berbagai hasil penelitian yang saling berkaitan, didukung dengan pengalaman atau sejumlah data yang terbatas </a:t>
            </a:r>
          </a:p>
        </p:txBody>
      </p:sp>
      <p:sp>
        <p:nvSpPr>
          <p:cNvPr id="4" name="Rectangle 3"/>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1428728" y="1472076"/>
            <a:ext cx="7143772" cy="892552"/>
          </a:xfrm>
          <a:prstGeom prst="rect">
            <a:avLst/>
          </a:prstGeom>
          <a:noFill/>
          <a:ln w="9525">
            <a:noFill/>
            <a:miter lim="800000"/>
            <a:headEnd/>
            <a:tailEnd/>
          </a:ln>
        </p:spPr>
        <p:txBody>
          <a:bodyPr wrap="square">
            <a:spAutoFit/>
          </a:bodyPr>
          <a:lstStyle/>
          <a:p>
            <a:endParaRPr lang="en-US" sz="2400" dirty="0">
              <a:latin typeface="Britannic Bold" pitchFamily="34" charset="0"/>
            </a:endParaRPr>
          </a:p>
          <a:p>
            <a:endParaRPr lang="en-US" sz="2800" dirty="0">
              <a:latin typeface="Britannic Bold" pitchFamily="34" charset="0"/>
            </a:endParaRPr>
          </a:p>
        </p:txBody>
      </p:sp>
      <p:sp>
        <p:nvSpPr>
          <p:cNvPr id="63491"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071670" y="357166"/>
            <a:ext cx="5286412"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Construct Validity</a:t>
            </a:r>
            <a:endParaRPr lang="id-ID" sz="4000" dirty="0">
              <a:solidFill>
                <a:srgbClr val="000BEA"/>
              </a:solidFill>
              <a:latin typeface="Britannic Bold" pitchFamily="34" charset="0"/>
              <a:cs typeface="Calibri" pitchFamily="34" charset="0"/>
            </a:endParaRPr>
          </a:p>
        </p:txBody>
      </p:sp>
      <p:sp>
        <p:nvSpPr>
          <p:cNvPr id="7" name="TextBox 6"/>
          <p:cNvSpPr txBox="1"/>
          <p:nvPr/>
        </p:nvSpPr>
        <p:spPr>
          <a:xfrm>
            <a:off x="928662" y="2285992"/>
            <a:ext cx="7143800" cy="954107"/>
          </a:xfrm>
          <a:prstGeom prst="rect">
            <a:avLst/>
          </a:prstGeom>
          <a:noFill/>
        </p:spPr>
        <p:txBody>
          <a:bodyPr wrap="square" rtlCol="0">
            <a:spAutoFit/>
          </a:bodyPr>
          <a:lstStyle/>
          <a:p>
            <a:pPr marL="342900" indent="-342900"/>
            <a:endParaRPr lang="id-ID" sz="2800" dirty="0" smtClean="0">
              <a:latin typeface="Britannic Bold" pitchFamily="34" charset="0"/>
            </a:endParaRPr>
          </a:p>
          <a:p>
            <a:pPr marL="342900" indent="-342900"/>
            <a:endParaRPr lang="id-ID" sz="2800" dirty="0">
              <a:latin typeface="Britannic Bold" pitchFamily="34" charset="0"/>
            </a:endParaRPr>
          </a:p>
        </p:txBody>
      </p:sp>
      <p:sp>
        <p:nvSpPr>
          <p:cNvPr id="8" name="TextBox 7"/>
          <p:cNvSpPr txBox="1"/>
          <p:nvPr/>
        </p:nvSpPr>
        <p:spPr>
          <a:xfrm>
            <a:off x="1285852" y="4857760"/>
            <a:ext cx="6643734" cy="707886"/>
          </a:xfrm>
          <a:prstGeom prst="rect">
            <a:avLst/>
          </a:prstGeom>
          <a:noFill/>
        </p:spPr>
        <p:txBody>
          <a:bodyPr wrap="square" rtlCol="0">
            <a:spAutoFit/>
          </a:bodyPr>
          <a:lstStyle/>
          <a:p>
            <a:endParaRPr lang="en-US" sz="2000" dirty="0" smtClean="0">
              <a:latin typeface="Tw Cen MT" pitchFamily="34" charset="0"/>
            </a:endParaRPr>
          </a:p>
          <a:p>
            <a:endParaRPr lang="id-ID" sz="2000" dirty="0"/>
          </a:p>
        </p:txBody>
      </p:sp>
      <p:sp>
        <p:nvSpPr>
          <p:cNvPr id="9" name="TextBox 8"/>
          <p:cNvSpPr txBox="1"/>
          <p:nvPr/>
        </p:nvSpPr>
        <p:spPr>
          <a:xfrm>
            <a:off x="714348" y="1785926"/>
            <a:ext cx="7643866" cy="3539430"/>
          </a:xfrm>
          <a:prstGeom prst="rect">
            <a:avLst/>
          </a:prstGeom>
          <a:noFill/>
        </p:spPr>
        <p:txBody>
          <a:bodyPr wrap="square" rtlCol="0">
            <a:spAutoFit/>
          </a:bodyPr>
          <a:lstStyle/>
          <a:p>
            <a:pPr algn="just"/>
            <a:r>
              <a:rPr lang="id-ID" sz="3200" dirty="0" smtClean="0">
                <a:latin typeface="Britannic Bold" pitchFamily="34" charset="0"/>
              </a:rPr>
              <a:t>A construct is a trait, attribute, or quality something that cannot be observed directly but is inferred from phsycological theory (scholastic aptitude, self – consept etc).</a:t>
            </a:r>
          </a:p>
          <a:p>
            <a:pPr algn="just"/>
            <a:endParaRPr lang="id-ID" sz="3200" dirty="0" smtClean="0">
              <a:latin typeface="Tw Cen MT" pitchFamily="34" charset="0"/>
            </a:endParaRPr>
          </a:p>
          <a:p>
            <a:pPr algn="just"/>
            <a:endParaRPr lang="id-ID" sz="3200" dirty="0">
              <a:latin typeface="Tw Cen MT" pitchFamily="34" charset="0"/>
            </a:endParaRPr>
          </a:p>
        </p:txBody>
      </p:sp>
      <p:sp>
        <p:nvSpPr>
          <p:cNvPr id="10" name="TextBox 9"/>
          <p:cNvSpPr txBox="1"/>
          <p:nvPr/>
        </p:nvSpPr>
        <p:spPr>
          <a:xfrm>
            <a:off x="714348" y="4786322"/>
            <a:ext cx="8072494" cy="923330"/>
          </a:xfrm>
          <a:prstGeom prst="rect">
            <a:avLst/>
          </a:prstGeom>
          <a:noFill/>
        </p:spPr>
        <p:txBody>
          <a:bodyPr wrap="square" rtlCol="0">
            <a:spAutoFit/>
          </a:bodyPr>
          <a:lstStyle/>
          <a:p>
            <a:pPr algn="ctr"/>
            <a:r>
              <a:rPr lang="en-US" dirty="0" err="1" smtClean="0">
                <a:solidFill>
                  <a:srgbClr val="003300"/>
                </a:solidFill>
                <a:latin typeface="Tw Cen MT" pitchFamily="34" charset="0"/>
              </a:rPr>
              <a:t>Wiersma</a:t>
            </a:r>
            <a:r>
              <a:rPr lang="en-US" dirty="0" smtClean="0">
                <a:solidFill>
                  <a:srgbClr val="003300"/>
                </a:solidFill>
                <a:latin typeface="Tw Cen MT" pitchFamily="34" charset="0"/>
              </a:rPr>
              <a:t>, William and </a:t>
            </a:r>
            <a:r>
              <a:rPr lang="en-US" dirty="0" err="1" smtClean="0">
                <a:solidFill>
                  <a:srgbClr val="003300"/>
                </a:solidFill>
                <a:latin typeface="Tw Cen MT" pitchFamily="34" charset="0"/>
              </a:rPr>
              <a:t>Jurs</a:t>
            </a:r>
            <a:r>
              <a:rPr lang="en-US" dirty="0" smtClean="0">
                <a:solidFill>
                  <a:srgbClr val="003300"/>
                </a:solidFill>
                <a:latin typeface="Tw Cen MT" pitchFamily="34" charset="0"/>
              </a:rPr>
              <a:t>, Stephen G., </a:t>
            </a:r>
            <a:r>
              <a:rPr lang="id-ID" dirty="0" smtClean="0">
                <a:solidFill>
                  <a:srgbClr val="003300"/>
                </a:solidFill>
                <a:latin typeface="Tw Cen MT" pitchFamily="34" charset="0"/>
              </a:rPr>
              <a:t>(</a:t>
            </a:r>
            <a:r>
              <a:rPr lang="en-US" dirty="0" smtClean="0">
                <a:solidFill>
                  <a:srgbClr val="003300"/>
                </a:solidFill>
                <a:latin typeface="Tw Cen MT" pitchFamily="34" charset="0"/>
              </a:rPr>
              <a:t>1990</a:t>
            </a:r>
            <a:r>
              <a:rPr lang="id-ID" dirty="0" smtClean="0">
                <a:solidFill>
                  <a:srgbClr val="003300"/>
                </a:solidFill>
                <a:latin typeface="Tw Cen MT" pitchFamily="34" charset="0"/>
              </a:rPr>
              <a:t>)</a:t>
            </a:r>
            <a:r>
              <a:rPr lang="en-US" dirty="0" smtClean="0">
                <a:solidFill>
                  <a:srgbClr val="003300"/>
                </a:solidFill>
                <a:latin typeface="Tw Cen MT" pitchFamily="34" charset="0"/>
              </a:rPr>
              <a:t>. </a:t>
            </a:r>
            <a:r>
              <a:rPr lang="en-US" i="1" dirty="0" smtClean="0">
                <a:solidFill>
                  <a:srgbClr val="003300"/>
                </a:solidFill>
                <a:latin typeface="Tw Cen MT" pitchFamily="34" charset="0"/>
              </a:rPr>
              <a:t>Educational Measurement and Testing. </a:t>
            </a:r>
            <a:r>
              <a:rPr lang="id-ID" i="1" dirty="0" smtClean="0">
                <a:solidFill>
                  <a:srgbClr val="003300"/>
                </a:solidFill>
                <a:latin typeface="Tw Cen MT" pitchFamily="34" charset="0"/>
              </a:rPr>
              <a:t>(2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i="1" baseline="30000" dirty="0" smtClean="0">
                <a:solidFill>
                  <a:srgbClr val="003300"/>
                </a:solidFill>
                <a:latin typeface="Tw Cen MT" pitchFamily="34" charset="0"/>
              </a:rPr>
              <a:t> </a:t>
            </a:r>
            <a:r>
              <a:rPr lang="en-US" dirty="0" smtClean="0">
                <a:solidFill>
                  <a:srgbClr val="003300"/>
                </a:solidFill>
                <a:latin typeface="Tw Cen MT" pitchFamily="34" charset="0"/>
              </a:rPr>
              <a:t>. </a:t>
            </a:r>
            <a:r>
              <a:rPr lang="en-US" dirty="0" err="1" smtClean="0">
                <a:solidFill>
                  <a:srgbClr val="003300"/>
                </a:solidFill>
                <a:latin typeface="Tw Cen MT" pitchFamily="34" charset="0"/>
              </a:rPr>
              <a:t>Nedham</a:t>
            </a:r>
            <a:r>
              <a:rPr lang="en-US" dirty="0" smtClean="0">
                <a:solidFill>
                  <a:srgbClr val="003300"/>
                </a:solidFill>
                <a:latin typeface="Tw Cen MT" pitchFamily="34" charset="0"/>
              </a:rPr>
              <a:t> Heights, </a:t>
            </a:r>
            <a:r>
              <a:rPr lang="en-US" dirty="0" smtClean="0">
                <a:solidFill>
                  <a:srgbClr val="003300"/>
                </a:solidFill>
                <a:latin typeface="Tw Cen MT" pitchFamily="34" charset="0"/>
                <a:cs typeface="Calibri" pitchFamily="34" charset="0"/>
              </a:rPr>
              <a:t>Massachusetts</a:t>
            </a:r>
            <a:r>
              <a:rPr lang="en-US" dirty="0" smtClean="0">
                <a:solidFill>
                  <a:srgbClr val="003300"/>
                </a:solidFill>
                <a:latin typeface="Tw Cen MT" pitchFamily="34" charset="0"/>
              </a:rPr>
              <a:t>: </a:t>
            </a:r>
            <a:r>
              <a:rPr lang="en-US" dirty="0" err="1" smtClean="0">
                <a:solidFill>
                  <a:srgbClr val="003300"/>
                </a:solidFill>
                <a:latin typeface="Tw Cen MT" pitchFamily="34" charset="0"/>
              </a:rPr>
              <a:t>Allyin</a:t>
            </a:r>
            <a:r>
              <a:rPr lang="en-US" dirty="0" smtClean="0">
                <a:solidFill>
                  <a:srgbClr val="003300"/>
                </a:solidFill>
                <a:latin typeface="Tw Cen MT" pitchFamily="34" charset="0"/>
              </a:rPr>
              <a:t> and </a:t>
            </a:r>
            <a:r>
              <a:rPr lang="en-US" dirty="0" err="1" smtClean="0">
                <a:solidFill>
                  <a:srgbClr val="003300"/>
                </a:solidFill>
                <a:latin typeface="Tw Cen MT" pitchFamily="34" charset="0"/>
              </a:rPr>
              <a:t>Bac</a:t>
            </a:r>
            <a:r>
              <a:rPr lang="id-ID" dirty="0" smtClean="0">
                <a:solidFill>
                  <a:srgbClr val="003300"/>
                </a:solidFill>
                <a:latin typeface="Tw Cen MT" pitchFamily="34" charset="0"/>
              </a:rPr>
              <a:t>o</a:t>
            </a:r>
            <a:r>
              <a:rPr lang="en-US" dirty="0" smtClean="0">
                <a:solidFill>
                  <a:srgbClr val="003300"/>
                </a:solidFill>
                <a:latin typeface="Tw Cen MT" pitchFamily="34" charset="0"/>
              </a:rPr>
              <a:t>n </a:t>
            </a:r>
            <a:r>
              <a:rPr lang="id-ID" dirty="0" smtClean="0">
                <a:solidFill>
                  <a:srgbClr val="003300"/>
                </a:solidFill>
                <a:latin typeface="Tw Cen MT" pitchFamily="34" charset="0"/>
              </a:rPr>
              <a:t>(</a:t>
            </a:r>
            <a:r>
              <a:rPr lang="en-US" dirty="0" smtClean="0">
                <a:solidFill>
                  <a:srgbClr val="003300"/>
                </a:solidFill>
                <a:latin typeface="Tw Cen MT" pitchFamily="34" charset="0"/>
              </a:rPr>
              <a:t>p. 27</a:t>
            </a:r>
            <a:r>
              <a:rPr lang="id-ID" dirty="0" smtClean="0">
                <a:solidFill>
                  <a:srgbClr val="003300"/>
                </a:solidFill>
                <a:latin typeface="Tw Cen MT" pitchFamily="34" charset="0"/>
              </a:rPr>
              <a:t>9)</a:t>
            </a:r>
            <a:r>
              <a:rPr lang="en-US" dirty="0" smtClean="0">
                <a:solidFill>
                  <a:srgbClr val="003300"/>
                </a:solidFill>
                <a:latin typeface="Tw Cen MT" pitchFamily="34" charset="0"/>
              </a:rPr>
              <a:t>.</a:t>
            </a:r>
          </a:p>
          <a:p>
            <a:pPr algn="ctr"/>
            <a:endParaRPr lang="id-ID" dirty="0">
              <a:solidFill>
                <a:srgbClr val="003300"/>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1428728" y="1472076"/>
            <a:ext cx="7143772" cy="892552"/>
          </a:xfrm>
          <a:prstGeom prst="rect">
            <a:avLst/>
          </a:prstGeom>
          <a:noFill/>
          <a:ln w="9525">
            <a:noFill/>
            <a:miter lim="800000"/>
            <a:headEnd/>
            <a:tailEnd/>
          </a:ln>
        </p:spPr>
        <p:txBody>
          <a:bodyPr wrap="square">
            <a:spAutoFit/>
          </a:bodyPr>
          <a:lstStyle/>
          <a:p>
            <a:endParaRPr lang="en-US" sz="2400" dirty="0">
              <a:latin typeface="Britannic Bold" pitchFamily="34" charset="0"/>
            </a:endParaRPr>
          </a:p>
          <a:p>
            <a:endParaRPr lang="en-US" sz="2800" dirty="0">
              <a:latin typeface="Britannic Bold" pitchFamily="34" charset="0"/>
            </a:endParaRPr>
          </a:p>
        </p:txBody>
      </p:sp>
      <p:sp>
        <p:nvSpPr>
          <p:cNvPr id="63491"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1500166" y="428604"/>
            <a:ext cx="7500958"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Construct – Validition Strategies</a:t>
            </a:r>
            <a:endParaRPr lang="id-ID" sz="4000" dirty="0">
              <a:solidFill>
                <a:srgbClr val="000BEA"/>
              </a:solidFill>
              <a:latin typeface="Britannic Bold" pitchFamily="34" charset="0"/>
              <a:cs typeface="Calibri" pitchFamily="34" charset="0"/>
            </a:endParaRPr>
          </a:p>
        </p:txBody>
      </p:sp>
      <p:sp>
        <p:nvSpPr>
          <p:cNvPr id="7" name="TextBox 6"/>
          <p:cNvSpPr txBox="1"/>
          <p:nvPr/>
        </p:nvSpPr>
        <p:spPr>
          <a:xfrm>
            <a:off x="928662" y="2285992"/>
            <a:ext cx="7143800" cy="954107"/>
          </a:xfrm>
          <a:prstGeom prst="rect">
            <a:avLst/>
          </a:prstGeom>
          <a:noFill/>
        </p:spPr>
        <p:txBody>
          <a:bodyPr wrap="square" rtlCol="0">
            <a:spAutoFit/>
          </a:bodyPr>
          <a:lstStyle/>
          <a:p>
            <a:pPr marL="342900" indent="-342900"/>
            <a:endParaRPr lang="id-ID" sz="2800" dirty="0" smtClean="0">
              <a:latin typeface="Britannic Bold" pitchFamily="34" charset="0"/>
            </a:endParaRPr>
          </a:p>
          <a:p>
            <a:pPr marL="342900" indent="-342900"/>
            <a:endParaRPr lang="id-ID" sz="2800" dirty="0">
              <a:latin typeface="Britannic Bold" pitchFamily="34" charset="0"/>
            </a:endParaRPr>
          </a:p>
        </p:txBody>
      </p:sp>
      <p:sp>
        <p:nvSpPr>
          <p:cNvPr id="8" name="TextBox 7"/>
          <p:cNvSpPr txBox="1"/>
          <p:nvPr/>
        </p:nvSpPr>
        <p:spPr>
          <a:xfrm>
            <a:off x="1285852" y="4857760"/>
            <a:ext cx="6643734" cy="707886"/>
          </a:xfrm>
          <a:prstGeom prst="rect">
            <a:avLst/>
          </a:prstGeom>
          <a:noFill/>
        </p:spPr>
        <p:txBody>
          <a:bodyPr wrap="square" rtlCol="0">
            <a:spAutoFit/>
          </a:bodyPr>
          <a:lstStyle/>
          <a:p>
            <a:endParaRPr lang="en-US" sz="2000" dirty="0" smtClean="0">
              <a:latin typeface="Tw Cen MT" pitchFamily="34" charset="0"/>
            </a:endParaRPr>
          </a:p>
          <a:p>
            <a:endParaRPr lang="id-ID" sz="2000" dirty="0"/>
          </a:p>
        </p:txBody>
      </p:sp>
      <p:sp>
        <p:nvSpPr>
          <p:cNvPr id="9" name="TextBox 8"/>
          <p:cNvSpPr txBox="1"/>
          <p:nvPr/>
        </p:nvSpPr>
        <p:spPr>
          <a:xfrm>
            <a:off x="714348" y="2152715"/>
            <a:ext cx="7572428" cy="892552"/>
          </a:xfrm>
          <a:prstGeom prst="rect">
            <a:avLst/>
          </a:prstGeom>
          <a:noFill/>
        </p:spPr>
        <p:txBody>
          <a:bodyPr wrap="square" rtlCol="0">
            <a:spAutoFit/>
          </a:bodyPr>
          <a:lstStyle/>
          <a:p>
            <a:pPr algn="just"/>
            <a:endParaRPr lang="en-US" sz="2000" dirty="0" smtClean="0">
              <a:latin typeface="Britannic Bold" pitchFamily="34" charset="0"/>
            </a:endParaRPr>
          </a:p>
          <a:p>
            <a:pPr algn="just"/>
            <a:endParaRPr lang="id-ID" sz="3200" dirty="0">
              <a:latin typeface="Britannic Bold" pitchFamily="34" charset="0"/>
            </a:endParaRPr>
          </a:p>
        </p:txBody>
      </p:sp>
      <p:sp>
        <p:nvSpPr>
          <p:cNvPr id="10" name="TextBox 9"/>
          <p:cNvSpPr txBox="1"/>
          <p:nvPr/>
        </p:nvSpPr>
        <p:spPr>
          <a:xfrm>
            <a:off x="928662" y="2071678"/>
            <a:ext cx="7215238" cy="1569660"/>
          </a:xfrm>
          <a:prstGeom prst="rect">
            <a:avLst/>
          </a:prstGeom>
          <a:noFill/>
        </p:spPr>
        <p:txBody>
          <a:bodyPr wrap="square" rtlCol="0">
            <a:spAutoFit/>
          </a:bodyPr>
          <a:lstStyle/>
          <a:p>
            <a:pPr marL="457200" indent="-457200">
              <a:buFont typeface="+mj-lt"/>
              <a:buAutoNum type="arabicPeriod"/>
            </a:pPr>
            <a:r>
              <a:rPr lang="id-ID" sz="3200" dirty="0" smtClean="0">
                <a:latin typeface="Britannic Bold" pitchFamily="34" charset="0"/>
              </a:rPr>
              <a:t>Intervention studies</a:t>
            </a:r>
          </a:p>
          <a:p>
            <a:pPr marL="457200" indent="-457200">
              <a:buFont typeface="+mj-lt"/>
              <a:buAutoNum type="arabicPeriod"/>
            </a:pPr>
            <a:r>
              <a:rPr lang="id-ID" sz="3200" dirty="0" smtClean="0">
                <a:latin typeface="Britannic Bold" pitchFamily="34" charset="0"/>
              </a:rPr>
              <a:t>Differential – population studies</a:t>
            </a:r>
          </a:p>
          <a:p>
            <a:pPr marL="457200" indent="-457200">
              <a:buFont typeface="+mj-lt"/>
              <a:buAutoNum type="arabicPeriod"/>
            </a:pPr>
            <a:r>
              <a:rPr lang="id-ID" sz="3200" dirty="0" smtClean="0">
                <a:latin typeface="Britannic Bold" pitchFamily="34" charset="0"/>
              </a:rPr>
              <a:t>Related – measures studies</a:t>
            </a:r>
            <a:endParaRPr lang="id-ID" sz="3200" dirty="0">
              <a:latin typeface="Britannic Bold" pitchFamily="34" charset="0"/>
            </a:endParaRPr>
          </a:p>
        </p:txBody>
      </p:sp>
      <p:sp>
        <p:nvSpPr>
          <p:cNvPr id="11" name="TextBox 10"/>
          <p:cNvSpPr txBox="1"/>
          <p:nvPr/>
        </p:nvSpPr>
        <p:spPr>
          <a:xfrm>
            <a:off x="1214414" y="4149874"/>
            <a:ext cx="6643734" cy="707886"/>
          </a:xfrm>
          <a:prstGeom prst="rect">
            <a:avLst/>
          </a:prstGeom>
          <a:noFill/>
        </p:spPr>
        <p:txBody>
          <a:bodyPr wrap="square" rtlCol="0">
            <a:spAutoFit/>
          </a:bodyPr>
          <a:lstStyle/>
          <a:p>
            <a:pPr algn="ctr"/>
            <a:r>
              <a:rPr lang="id-ID" sz="2000" dirty="0" smtClean="0">
                <a:solidFill>
                  <a:srgbClr val="003300"/>
                </a:solidFill>
                <a:latin typeface="Tw Cen MT" pitchFamily="34" charset="0"/>
              </a:rPr>
              <a:t>Popham, W James. (1981). </a:t>
            </a:r>
            <a:r>
              <a:rPr lang="id-ID" sz="2000" i="1" dirty="0" smtClean="0">
                <a:solidFill>
                  <a:srgbClr val="003300"/>
                </a:solidFill>
                <a:latin typeface="Tw Cen MT" pitchFamily="34" charset="0"/>
              </a:rPr>
              <a:t>Modern Educational Measurement. </a:t>
            </a:r>
            <a:r>
              <a:rPr lang="id-ID" sz="2000" dirty="0" smtClean="0">
                <a:solidFill>
                  <a:srgbClr val="003300"/>
                </a:solidFill>
                <a:latin typeface="Tw Cen MT" pitchFamily="34" charset="0"/>
              </a:rPr>
              <a:t>Englewood Cliffs, N. J: Prentice – Hall. (p.114).</a:t>
            </a:r>
            <a:endParaRPr lang="id-ID" sz="2000" dirty="0">
              <a:solidFill>
                <a:srgbClr val="003300"/>
              </a:solidFill>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66562" name="TextBox 1"/>
          <p:cNvSpPr txBox="1">
            <a:spLocks noChangeArrowheads="1"/>
          </p:cNvSpPr>
          <p:nvPr/>
        </p:nvSpPr>
        <p:spPr bwMode="auto">
          <a:xfrm>
            <a:off x="1214414" y="142852"/>
            <a:ext cx="7286676" cy="1200329"/>
          </a:xfrm>
          <a:prstGeom prst="rect">
            <a:avLst/>
          </a:prstGeom>
          <a:noFill/>
          <a:ln w="9525">
            <a:noFill/>
            <a:miter lim="800000"/>
            <a:headEnd/>
            <a:tailEnd/>
          </a:ln>
        </p:spPr>
        <p:txBody>
          <a:bodyPr wrap="square">
            <a:spAutoFit/>
          </a:bodyPr>
          <a:lstStyle/>
          <a:p>
            <a:pPr algn="ctr"/>
            <a:r>
              <a:rPr lang="en-US" sz="2600" dirty="0">
                <a:latin typeface="Britannic Bold" pitchFamily="34" charset="0"/>
              </a:rPr>
              <a:t> </a:t>
            </a:r>
            <a:r>
              <a:rPr lang="en-US" sz="3600" b="1" dirty="0">
                <a:solidFill>
                  <a:srgbClr val="000BEA"/>
                </a:solidFill>
                <a:latin typeface="Britannic Bold" pitchFamily="34" charset="0"/>
              </a:rPr>
              <a:t>Four Source of </a:t>
            </a:r>
            <a:r>
              <a:rPr lang="id-ID" sz="3600" b="1" dirty="0" smtClean="0">
                <a:solidFill>
                  <a:srgbClr val="000BEA"/>
                </a:solidFill>
                <a:latin typeface="Britannic Bold" pitchFamily="34" charset="0"/>
              </a:rPr>
              <a:t>E</a:t>
            </a:r>
            <a:r>
              <a:rPr lang="en-US" sz="3600" b="1" dirty="0" err="1" smtClean="0">
                <a:solidFill>
                  <a:srgbClr val="000BEA"/>
                </a:solidFill>
                <a:latin typeface="Britannic Bold" pitchFamily="34" charset="0"/>
              </a:rPr>
              <a:t>vidences</a:t>
            </a:r>
            <a:r>
              <a:rPr lang="en-US" sz="3600" b="1" dirty="0" smtClean="0">
                <a:solidFill>
                  <a:srgbClr val="000BEA"/>
                </a:solidFill>
                <a:latin typeface="Britannic Bold" pitchFamily="34" charset="0"/>
              </a:rPr>
              <a:t> for</a:t>
            </a:r>
            <a:endParaRPr lang="id-ID" sz="3600" b="1" dirty="0" smtClean="0">
              <a:solidFill>
                <a:srgbClr val="000BEA"/>
              </a:solidFill>
              <a:latin typeface="Britannic Bold" pitchFamily="34" charset="0"/>
            </a:endParaRPr>
          </a:p>
          <a:p>
            <a:pPr algn="ctr"/>
            <a:r>
              <a:rPr lang="en-US" sz="3600" b="1" dirty="0" smtClean="0">
                <a:solidFill>
                  <a:srgbClr val="000BEA"/>
                </a:solidFill>
                <a:latin typeface="Britannic Bold" pitchFamily="34" charset="0"/>
              </a:rPr>
              <a:t> </a:t>
            </a:r>
            <a:r>
              <a:rPr lang="id-ID" sz="3600" b="1" dirty="0" smtClean="0">
                <a:solidFill>
                  <a:srgbClr val="000BEA"/>
                </a:solidFill>
                <a:latin typeface="Britannic Bold" pitchFamily="34" charset="0"/>
              </a:rPr>
              <a:t>E</a:t>
            </a:r>
            <a:r>
              <a:rPr lang="en-US" sz="3600" b="1" dirty="0" smtClean="0">
                <a:solidFill>
                  <a:srgbClr val="000BEA"/>
                </a:solidFill>
                <a:latin typeface="Britannic Bold" pitchFamily="34" charset="0"/>
              </a:rPr>
              <a:t>valuating </a:t>
            </a:r>
            <a:r>
              <a:rPr lang="id-ID" sz="3600" b="1" dirty="0" smtClean="0">
                <a:solidFill>
                  <a:srgbClr val="000BEA"/>
                </a:solidFill>
                <a:latin typeface="Britannic Bold" pitchFamily="34" charset="0"/>
              </a:rPr>
              <a:t>V</a:t>
            </a:r>
            <a:r>
              <a:rPr lang="en-US" sz="3600" b="1" dirty="0" err="1" smtClean="0">
                <a:solidFill>
                  <a:srgbClr val="000BEA"/>
                </a:solidFill>
                <a:latin typeface="Britannic Bold" pitchFamily="34" charset="0"/>
              </a:rPr>
              <a:t>alidity</a:t>
            </a:r>
            <a:endParaRPr lang="en-US" sz="3600" b="1" dirty="0">
              <a:solidFill>
                <a:srgbClr val="000BEA"/>
              </a:solidFill>
              <a:latin typeface="Britannic Bold" pitchFamily="34" charset="0"/>
            </a:endParaRPr>
          </a:p>
        </p:txBody>
      </p:sp>
      <p:sp>
        <p:nvSpPr>
          <p:cNvPr id="66563" name="TextBox 2"/>
          <p:cNvSpPr txBox="1">
            <a:spLocks noChangeArrowheads="1"/>
          </p:cNvSpPr>
          <p:nvPr/>
        </p:nvSpPr>
        <p:spPr bwMode="auto">
          <a:xfrm>
            <a:off x="785813" y="1785926"/>
            <a:ext cx="7786687" cy="3970318"/>
          </a:xfrm>
          <a:prstGeom prst="rect">
            <a:avLst/>
          </a:prstGeom>
          <a:noFill/>
          <a:ln w="9525">
            <a:noFill/>
            <a:miter lim="800000"/>
            <a:headEnd/>
            <a:tailEnd/>
          </a:ln>
        </p:spPr>
        <p:txBody>
          <a:bodyPr>
            <a:spAutoFit/>
          </a:bodyPr>
          <a:lstStyle/>
          <a:p>
            <a:pPr marL="342900" indent="-342900">
              <a:buFont typeface="Times New Roman" pitchFamily="18" charset="0"/>
              <a:buAutoNum type="arabicPeriod"/>
            </a:pPr>
            <a:r>
              <a:rPr lang="en-US" sz="2800" dirty="0">
                <a:latin typeface="Britannic Bold" pitchFamily="34" charset="0"/>
              </a:rPr>
              <a:t>Test content (sample of task domain) in the blue print.</a:t>
            </a:r>
          </a:p>
          <a:p>
            <a:pPr marL="342900" indent="-342900">
              <a:buFont typeface="Times New Roman" pitchFamily="18" charset="0"/>
              <a:buAutoNum type="arabicPeriod"/>
            </a:pPr>
            <a:r>
              <a:rPr lang="en-US" sz="2800" dirty="0">
                <a:latin typeface="Britannic Bold" pitchFamily="34" charset="0"/>
              </a:rPr>
              <a:t>Response process ( construct validity)  is the cognitive process used by student to perform task.</a:t>
            </a:r>
          </a:p>
          <a:p>
            <a:pPr marL="342900" indent="-342900">
              <a:buFont typeface="Times New Roman" pitchFamily="18" charset="0"/>
              <a:buAutoNum type="arabicPeriod"/>
            </a:pPr>
            <a:r>
              <a:rPr lang="en-US" sz="2800" dirty="0">
                <a:latin typeface="Britannic Bold" pitchFamily="34" charset="0"/>
              </a:rPr>
              <a:t>Relations to other  variables (relationship of performance to other  measures).</a:t>
            </a:r>
          </a:p>
          <a:p>
            <a:pPr marL="342900" indent="-342900">
              <a:buFont typeface="Times New Roman" pitchFamily="18" charset="0"/>
              <a:buAutoNum type="arabicPeriod"/>
            </a:pPr>
            <a:r>
              <a:rPr lang="en-US" sz="2800" dirty="0">
                <a:latin typeface="Britannic Bold" pitchFamily="34" charset="0"/>
              </a:rPr>
              <a:t>Consequences of using the assessment on teachers and students (positive or negative ?)</a:t>
            </a:r>
          </a:p>
        </p:txBody>
      </p:sp>
      <p:sp>
        <p:nvSpPr>
          <p:cNvPr id="7" name="Subtitle 2"/>
          <p:cNvSpPr txBox="1">
            <a:spLocks/>
          </p:cNvSpPr>
          <p:nvPr/>
        </p:nvSpPr>
        <p:spPr>
          <a:xfrm>
            <a:off x="357158" y="5786454"/>
            <a:ext cx="8429684" cy="1000125"/>
          </a:xfrm>
          <a:prstGeom prst="rect">
            <a:avLst/>
          </a:prstGeom>
        </p:spPr>
        <p:txBody>
          <a:bodyPr/>
          <a:lstStyle/>
          <a:p>
            <a:pPr marR="0" lvl="0" algn="ctr"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Robert L. and Miller, M. David</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(2005).</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en-US" sz="1800" b="0" i="1" u="none" strike="noStrike" kern="0" cap="none" spc="0" normalizeH="0" baseline="0" noProof="0" dirty="0" smtClean="0">
                <a:ln>
                  <a:noFill/>
                </a:ln>
                <a:solidFill>
                  <a:srgbClr val="7030A0"/>
                </a:solidFill>
                <a:effectLst/>
                <a:uLnTx/>
                <a:uFillTx/>
                <a:latin typeface="Tw Cen MT" pitchFamily="34" charset="0"/>
                <a:cs typeface="Calibri" pitchFamily="34" charset="0"/>
              </a:rPr>
              <a:t>Measurement and Assessment in Teaching</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9</a:t>
            </a:r>
            <a:r>
              <a:rPr kumimoji="0" lang="en-US" sz="1800" b="0" i="0" u="none" strike="noStrike" kern="0" cap="none" spc="0" normalizeH="0" baseline="30000" noProof="0" dirty="0" smtClean="0">
                <a:ln>
                  <a:noFill/>
                </a:ln>
                <a:solidFill>
                  <a:srgbClr val="7030A0"/>
                </a:solidFill>
                <a:effectLst/>
                <a:uLnTx/>
                <a:uFillTx/>
                <a:latin typeface="Tw Cen MT" pitchFamily="34" charset="0"/>
                <a:cs typeface="Calibri" pitchFamily="34" charset="0"/>
              </a:rPr>
              <a:t>th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ed)</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New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J</a:t>
            </a:r>
            <a:r>
              <a:rPr kumimoji="0" lang="en-US" sz="1800" b="0" i="0" u="none" strike="noStrike" kern="0" cap="none" spc="0" normalizeH="0" baseline="0" noProof="0" dirty="0" err="1" smtClean="0">
                <a:ln>
                  <a:noFill/>
                </a:ln>
                <a:solidFill>
                  <a:srgbClr val="7030A0"/>
                </a:solidFill>
                <a:effectLst/>
                <a:uLnTx/>
                <a:uFillTx/>
                <a:latin typeface="Tw Cen MT" pitchFamily="34" charset="0"/>
                <a:cs typeface="Calibri" pitchFamily="34" charset="0"/>
              </a:rPr>
              <a:t>ersey</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 Pearson Education</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(p.72)</a:t>
            </a:r>
            <a: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r>
            <a:b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br>
            <a:endPar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87" y="1071563"/>
            <a:ext cx="8572531" cy="5262979"/>
          </a:xfrm>
          <a:prstGeom prst="rect">
            <a:avLst/>
          </a:prstGeom>
          <a:noFill/>
        </p:spPr>
        <p:txBody>
          <a:bodyPr wrap="square">
            <a:spAutoFit/>
          </a:bodyPr>
          <a:lstStyle/>
          <a:p>
            <a:pPr marL="457200" indent="-103188">
              <a:defRPr/>
            </a:pPr>
            <a:r>
              <a:rPr lang="en-US" sz="2400" dirty="0">
                <a:solidFill>
                  <a:schemeClr val="bg1"/>
                </a:solidFill>
                <a:latin typeface="Britannic Bold" pitchFamily="34" charset="0"/>
              </a:rPr>
              <a:t>1.  Factors in the test it self</a:t>
            </a:r>
          </a:p>
          <a:p>
            <a:pPr marL="1073150" indent="-354013">
              <a:buFont typeface="+mj-lt"/>
              <a:buAutoNum type="alphaLcPeriod"/>
              <a:defRPr/>
            </a:pPr>
            <a:r>
              <a:rPr lang="en-US" sz="2400" dirty="0">
                <a:solidFill>
                  <a:schemeClr val="bg1"/>
                </a:solidFill>
                <a:latin typeface="Britannic Bold" pitchFamily="34" charset="0"/>
              </a:rPr>
              <a:t>Unclear direction</a:t>
            </a:r>
          </a:p>
          <a:p>
            <a:pPr marL="1073150" indent="-354013">
              <a:buFont typeface="+mj-lt"/>
              <a:buAutoNum type="alphaLcPeriod"/>
              <a:defRPr/>
            </a:pPr>
            <a:r>
              <a:rPr lang="en-US" sz="2400" dirty="0">
                <a:solidFill>
                  <a:schemeClr val="bg1"/>
                </a:solidFill>
                <a:latin typeface="Britannic Bold" pitchFamily="34" charset="0"/>
              </a:rPr>
              <a:t>Reading vocabulary and sentence structure too difficult</a:t>
            </a:r>
          </a:p>
          <a:p>
            <a:pPr marL="1073150" indent="-354013">
              <a:buFont typeface="+mj-lt"/>
              <a:buAutoNum type="alphaLcPeriod"/>
              <a:defRPr/>
            </a:pPr>
            <a:r>
              <a:rPr lang="en-US" sz="2400" dirty="0" smtClean="0">
                <a:solidFill>
                  <a:schemeClr val="bg1"/>
                </a:solidFill>
                <a:latin typeface="Britannic Bold" pitchFamily="34" charset="0"/>
              </a:rPr>
              <a:t>Ambiguity </a:t>
            </a:r>
            <a:r>
              <a:rPr lang="en-US" sz="2400" dirty="0">
                <a:solidFill>
                  <a:schemeClr val="bg1"/>
                </a:solidFill>
                <a:latin typeface="Britannic Bold" pitchFamily="34" charset="0"/>
              </a:rPr>
              <a:t>(confusion)</a:t>
            </a:r>
          </a:p>
          <a:p>
            <a:pPr marL="1073150" indent="-354013">
              <a:buFont typeface="+mj-lt"/>
              <a:buAutoNum type="alphaLcPeriod"/>
              <a:defRPr/>
            </a:pPr>
            <a:r>
              <a:rPr lang="en-US" sz="2400" dirty="0">
                <a:solidFill>
                  <a:schemeClr val="bg1"/>
                </a:solidFill>
                <a:latin typeface="Britannic Bold" pitchFamily="34" charset="0"/>
              </a:rPr>
              <a:t>Inadequate time limits</a:t>
            </a:r>
          </a:p>
          <a:p>
            <a:pPr marL="1073150" indent="-354013">
              <a:buFont typeface="+mj-lt"/>
              <a:buAutoNum type="alphaLcPeriod"/>
              <a:defRPr/>
            </a:pPr>
            <a:r>
              <a:rPr lang="en-US" sz="2400" dirty="0">
                <a:solidFill>
                  <a:schemeClr val="bg1"/>
                </a:solidFill>
                <a:latin typeface="Britannic Bold" pitchFamily="34" charset="0"/>
              </a:rPr>
              <a:t>Overemphasis  </a:t>
            </a:r>
            <a:r>
              <a:rPr lang="en-US" sz="2400" dirty="0" smtClean="0">
                <a:solidFill>
                  <a:schemeClr val="bg1"/>
                </a:solidFill>
                <a:latin typeface="Britannic Bold" pitchFamily="34" charset="0"/>
              </a:rPr>
              <a:t>(construct </a:t>
            </a:r>
            <a:r>
              <a:rPr lang="en-US" sz="2400" dirty="0">
                <a:solidFill>
                  <a:schemeClr val="bg1"/>
                </a:solidFill>
                <a:latin typeface="Britannic Bold" pitchFamily="34" charset="0"/>
              </a:rPr>
              <a:t>under </a:t>
            </a:r>
            <a:r>
              <a:rPr lang="en-US" sz="2400" dirty="0" smtClean="0">
                <a:solidFill>
                  <a:schemeClr val="bg1"/>
                </a:solidFill>
                <a:latin typeface="Britannic Bold" pitchFamily="34" charset="0"/>
              </a:rPr>
              <a:t>representation </a:t>
            </a:r>
            <a:r>
              <a:rPr lang="en-US" sz="2400" dirty="0">
                <a:solidFill>
                  <a:schemeClr val="bg1"/>
                </a:solidFill>
                <a:latin typeface="Britannic Bold" pitchFamily="34" charset="0"/>
              </a:rPr>
              <a:t>; </a:t>
            </a:r>
          </a:p>
          <a:p>
            <a:pPr marL="1073150">
              <a:defRPr/>
            </a:pPr>
            <a:r>
              <a:rPr lang="en-US" sz="2400" dirty="0">
                <a:solidFill>
                  <a:schemeClr val="bg1"/>
                </a:solidFill>
                <a:latin typeface="Britannic Bold" pitchFamily="34" charset="0"/>
              </a:rPr>
              <a:t>recall </a:t>
            </a:r>
            <a:r>
              <a:rPr lang="en-US" sz="2400" dirty="0" smtClean="0">
                <a:solidFill>
                  <a:schemeClr val="bg1"/>
                </a:solidFill>
                <a:latin typeface="Britannic Bold" pitchFamily="34" charset="0"/>
              </a:rPr>
              <a:t>vs. </a:t>
            </a:r>
            <a:r>
              <a:rPr lang="en-US" sz="2400" dirty="0">
                <a:solidFill>
                  <a:schemeClr val="bg1"/>
                </a:solidFill>
                <a:latin typeface="Britannic Bold" pitchFamily="34" charset="0"/>
              </a:rPr>
              <a:t>higher  order thinking </a:t>
            </a:r>
            <a:r>
              <a:rPr lang="en-US" sz="2400" dirty="0" smtClean="0">
                <a:solidFill>
                  <a:schemeClr val="bg1"/>
                </a:solidFill>
                <a:latin typeface="Britannic Bold" pitchFamily="34" charset="0"/>
              </a:rPr>
              <a:t>process)</a:t>
            </a:r>
          </a:p>
          <a:p>
            <a:pPr marL="1082675" indent="-365125">
              <a:buAutoNum type="alphaLcPeriod" startAt="6"/>
              <a:defRPr/>
            </a:pPr>
            <a:r>
              <a:rPr lang="en-US" sz="2400" dirty="0" smtClean="0">
                <a:solidFill>
                  <a:schemeClr val="bg1"/>
                </a:solidFill>
                <a:latin typeface="Britannic Bold" pitchFamily="34" charset="0"/>
              </a:rPr>
              <a:t>Poorly </a:t>
            </a:r>
            <a:r>
              <a:rPr lang="en-US" sz="2400" dirty="0">
                <a:solidFill>
                  <a:schemeClr val="bg1"/>
                </a:solidFill>
                <a:latin typeface="Britannic Bold" pitchFamily="34" charset="0"/>
              </a:rPr>
              <a:t>constructed test items (provide </a:t>
            </a:r>
            <a:r>
              <a:rPr lang="en-US" sz="2400" dirty="0" smtClean="0">
                <a:solidFill>
                  <a:schemeClr val="bg1"/>
                </a:solidFill>
                <a:latin typeface="Britannic Bold" pitchFamily="34" charset="0"/>
              </a:rPr>
              <a:t>clues)</a:t>
            </a:r>
            <a:endParaRPr lang="id-ID" sz="2400" dirty="0" smtClean="0">
              <a:solidFill>
                <a:schemeClr val="bg1"/>
              </a:solidFill>
              <a:latin typeface="Britannic Bold" pitchFamily="34" charset="0"/>
            </a:endParaRPr>
          </a:p>
          <a:p>
            <a:pPr marL="1082675" indent="-365125">
              <a:buAutoNum type="alphaLcPeriod" startAt="6"/>
              <a:defRPr/>
            </a:pPr>
            <a:r>
              <a:rPr lang="en-US" sz="2400" dirty="0" smtClean="0">
                <a:solidFill>
                  <a:schemeClr val="bg1"/>
                </a:solidFill>
                <a:latin typeface="Britannic Bold" pitchFamily="34" charset="0"/>
              </a:rPr>
              <a:t>Test </a:t>
            </a:r>
            <a:r>
              <a:rPr lang="en-US" sz="2400" dirty="0">
                <a:solidFill>
                  <a:schemeClr val="bg1"/>
                </a:solidFill>
                <a:latin typeface="Britannic Bold" pitchFamily="34" charset="0"/>
              </a:rPr>
              <a:t>too </a:t>
            </a:r>
            <a:r>
              <a:rPr lang="en-US" sz="2400" dirty="0" smtClean="0">
                <a:solidFill>
                  <a:schemeClr val="bg1"/>
                </a:solidFill>
                <a:latin typeface="Britannic Bold" pitchFamily="34" charset="0"/>
              </a:rPr>
              <a:t>short</a:t>
            </a:r>
            <a:endParaRPr lang="id-ID" sz="2400" dirty="0" smtClean="0">
              <a:solidFill>
                <a:schemeClr val="bg1"/>
              </a:solidFill>
              <a:latin typeface="Britannic Bold" pitchFamily="34" charset="0"/>
            </a:endParaRPr>
          </a:p>
          <a:p>
            <a:pPr marL="1082675" indent="-365125">
              <a:buAutoNum type="alphaLcPeriod" startAt="6"/>
              <a:defRPr/>
            </a:pPr>
            <a:r>
              <a:rPr lang="en-US" sz="2400" dirty="0" smtClean="0">
                <a:solidFill>
                  <a:schemeClr val="bg1"/>
                </a:solidFill>
                <a:latin typeface="Britannic Bold" pitchFamily="34" charset="0"/>
              </a:rPr>
              <a:t>Improper </a:t>
            </a:r>
            <a:r>
              <a:rPr lang="en-US" sz="2400" dirty="0">
                <a:solidFill>
                  <a:schemeClr val="bg1"/>
                </a:solidFill>
                <a:latin typeface="Britannic Bold" pitchFamily="34" charset="0"/>
              </a:rPr>
              <a:t>arrangement </a:t>
            </a:r>
            <a:r>
              <a:rPr lang="en-US" sz="2400" dirty="0" smtClean="0">
                <a:solidFill>
                  <a:schemeClr val="bg1"/>
                </a:solidFill>
                <a:latin typeface="Britannic Bold" pitchFamily="34" charset="0"/>
              </a:rPr>
              <a:t>items</a:t>
            </a:r>
            <a:endParaRPr lang="id-ID" sz="2400" dirty="0" smtClean="0">
              <a:solidFill>
                <a:schemeClr val="bg1"/>
              </a:solidFill>
              <a:latin typeface="Britannic Bold" pitchFamily="34" charset="0"/>
            </a:endParaRPr>
          </a:p>
          <a:p>
            <a:pPr marL="1082675" indent="-365125">
              <a:buAutoNum type="alphaLcPeriod" startAt="6"/>
              <a:defRPr/>
            </a:pPr>
            <a:r>
              <a:rPr lang="en-US" sz="2400" dirty="0" smtClean="0">
                <a:solidFill>
                  <a:schemeClr val="bg1"/>
                </a:solidFill>
                <a:latin typeface="Britannic Bold" pitchFamily="34" charset="0"/>
              </a:rPr>
              <a:t>Identifiable </a:t>
            </a:r>
            <a:r>
              <a:rPr lang="en-US" sz="2400" dirty="0">
                <a:solidFill>
                  <a:schemeClr val="bg1"/>
                </a:solidFill>
                <a:latin typeface="Britannic Bold" pitchFamily="34" charset="0"/>
              </a:rPr>
              <a:t>pattern of answers</a:t>
            </a:r>
          </a:p>
          <a:p>
            <a:pPr marL="1073150" indent="-719138">
              <a:defRPr/>
            </a:pPr>
            <a:r>
              <a:rPr lang="en-US" sz="2400" dirty="0">
                <a:solidFill>
                  <a:schemeClr val="bg1"/>
                </a:solidFill>
                <a:latin typeface="Britannic Bold" pitchFamily="34" charset="0"/>
              </a:rPr>
              <a:t>2.  Factors in administration and scoring</a:t>
            </a:r>
          </a:p>
          <a:p>
            <a:pPr marL="811212" indent="-457200">
              <a:defRPr/>
            </a:pPr>
            <a:endParaRPr lang="en-US" sz="2400" dirty="0">
              <a:solidFill>
                <a:schemeClr val="bg1"/>
              </a:solidFill>
              <a:latin typeface="Britannic Bold" pitchFamily="34" charset="0"/>
            </a:endParaRPr>
          </a:p>
        </p:txBody>
      </p:sp>
      <p:sp>
        <p:nvSpPr>
          <p:cNvPr id="67588" name="TextBox 3"/>
          <p:cNvSpPr txBox="1">
            <a:spLocks noChangeArrowheads="1"/>
          </p:cNvSpPr>
          <p:nvPr/>
        </p:nvSpPr>
        <p:spPr bwMode="auto">
          <a:xfrm>
            <a:off x="1857375" y="-24"/>
            <a:ext cx="6715125" cy="646113"/>
          </a:xfrm>
          <a:prstGeom prst="rect">
            <a:avLst/>
          </a:prstGeom>
          <a:noFill/>
          <a:ln w="9525">
            <a:noFill/>
            <a:miter lim="800000"/>
            <a:headEnd/>
            <a:tailEnd/>
          </a:ln>
        </p:spPr>
        <p:txBody>
          <a:bodyPr>
            <a:spAutoFit/>
          </a:bodyPr>
          <a:lstStyle/>
          <a:p>
            <a:r>
              <a:rPr lang="en-US" sz="3600" dirty="0">
                <a:solidFill>
                  <a:srgbClr val="FFFF00"/>
                </a:solidFill>
                <a:latin typeface="Britannic Bold" pitchFamily="34" charset="0"/>
              </a:rPr>
              <a:t>Factors </a:t>
            </a:r>
            <a:r>
              <a:rPr lang="id-ID" sz="3600" dirty="0" smtClean="0">
                <a:solidFill>
                  <a:srgbClr val="FFFF00"/>
                </a:solidFill>
                <a:latin typeface="Britannic Bold" pitchFamily="34" charset="0"/>
              </a:rPr>
              <a:t>I</a:t>
            </a:r>
            <a:r>
              <a:rPr lang="en-US" sz="3600" dirty="0" err="1" smtClean="0">
                <a:solidFill>
                  <a:srgbClr val="FFFF00"/>
                </a:solidFill>
                <a:latin typeface="Britannic Bold" pitchFamily="34" charset="0"/>
              </a:rPr>
              <a:t>nfluencing</a:t>
            </a:r>
            <a:r>
              <a:rPr lang="en-US" sz="3600" dirty="0" smtClean="0">
                <a:solidFill>
                  <a:srgbClr val="FFFF00"/>
                </a:solidFill>
                <a:latin typeface="Britannic Bold" pitchFamily="34" charset="0"/>
              </a:rPr>
              <a:t> </a:t>
            </a:r>
            <a:r>
              <a:rPr lang="id-ID" sz="3600" dirty="0" smtClean="0">
                <a:solidFill>
                  <a:srgbClr val="FFFF00"/>
                </a:solidFill>
                <a:latin typeface="Britannic Bold" pitchFamily="34" charset="0"/>
              </a:rPr>
              <a:t>V</a:t>
            </a:r>
            <a:r>
              <a:rPr lang="en-US" sz="3600" dirty="0" err="1" smtClean="0">
                <a:solidFill>
                  <a:srgbClr val="FFFF00"/>
                </a:solidFill>
                <a:latin typeface="Britannic Bold" pitchFamily="34" charset="0"/>
              </a:rPr>
              <a:t>alidity</a:t>
            </a:r>
            <a:endParaRPr lang="en-US" sz="3600" dirty="0">
              <a:solidFill>
                <a:srgbClr val="FFFF00"/>
              </a:solidFill>
              <a:latin typeface="Britannic Bold" pitchFamily="34" charset="0"/>
            </a:endParaRPr>
          </a:p>
        </p:txBody>
      </p:sp>
      <p:sp>
        <p:nvSpPr>
          <p:cNvPr id="67589"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Subtitle 2"/>
          <p:cNvSpPr txBox="1">
            <a:spLocks/>
          </p:cNvSpPr>
          <p:nvPr/>
        </p:nvSpPr>
        <p:spPr>
          <a:xfrm>
            <a:off x="357158" y="5929330"/>
            <a:ext cx="8429652" cy="1000125"/>
          </a:xfrm>
          <a:prstGeom prst="rect">
            <a:avLst/>
          </a:prstGeom>
        </p:spPr>
        <p:txBody>
          <a:bodyPr/>
          <a:lstStyle/>
          <a:p>
            <a:pPr marR="0" lvl="0" algn="ctr"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Robert L. and Miller, M. David</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(2005).</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a:t>
            </a:r>
            <a:r>
              <a:rPr kumimoji="0" lang="en-US" sz="1800" b="0" i="1" u="none" strike="noStrike" kern="0" cap="none" spc="0" normalizeH="0" baseline="0" noProof="0" dirty="0" smtClean="0">
                <a:ln>
                  <a:noFill/>
                </a:ln>
                <a:solidFill>
                  <a:srgbClr val="FFFF00"/>
                </a:solidFill>
                <a:effectLst/>
                <a:uLnTx/>
                <a:uFillTx/>
                <a:latin typeface="Tw Cen MT" pitchFamily="34" charset="0"/>
                <a:cs typeface="Calibri" pitchFamily="34" charset="0"/>
              </a:rPr>
              <a:t>Measurement and Assessment in Teaching</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9</a:t>
            </a:r>
            <a:r>
              <a:rPr kumimoji="0" lang="en-US" sz="1800" b="0" i="0" u="none" strike="noStrike" kern="0" cap="none" spc="0" normalizeH="0" baseline="30000" noProof="0" dirty="0" smtClean="0">
                <a:ln>
                  <a:noFill/>
                </a:ln>
                <a:solidFill>
                  <a:srgbClr val="FFFF00"/>
                </a:solidFill>
                <a:effectLst/>
                <a:uLnTx/>
                <a:uFillTx/>
                <a:latin typeface="Tw Cen MT" pitchFamily="34" charset="0"/>
                <a:cs typeface="Calibri" pitchFamily="34" charset="0"/>
              </a:rPr>
              <a:t>th .</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Ed</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a:t>
            </a:r>
            <a:r>
              <a:rPr kumimoji="0" lang="id-ID" sz="1800" b="0" i="0" u="none" strike="noStrike" kern="0" cap="none" spc="0" normalizeH="0" noProof="0" dirty="0" smtClean="0">
                <a:ln>
                  <a:noFill/>
                </a:ln>
                <a:solidFill>
                  <a:srgbClr val="FFFF0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New </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J</a:t>
            </a:r>
            <a:r>
              <a:rPr kumimoji="0" lang="en-US" sz="1800" b="0" i="0" u="none" strike="noStrike" kern="0" cap="none" spc="0" normalizeH="0" baseline="0" noProof="0" dirty="0" err="1" smtClean="0">
                <a:ln>
                  <a:noFill/>
                </a:ln>
                <a:solidFill>
                  <a:srgbClr val="FFFF00"/>
                </a:solidFill>
                <a:effectLst/>
                <a:uLnTx/>
                <a:uFillTx/>
                <a:latin typeface="Tw Cen MT" pitchFamily="34" charset="0"/>
                <a:cs typeface="Calibri" pitchFamily="34" charset="0"/>
              </a:rPr>
              <a:t>ersey</a:t>
            </a:r>
            <a:r>
              <a:rPr kumimoji="0" lang="en-US"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 Pearson Education</a:t>
            </a:r>
            <a:r>
              <a:rPr kumimoji="0" lang="id-ID" sz="1800" b="0" i="0" u="none" strike="noStrike" kern="0" cap="none" spc="0" normalizeH="0" baseline="0" noProof="0" dirty="0" smtClean="0">
                <a:ln>
                  <a:noFill/>
                </a:ln>
                <a:solidFill>
                  <a:srgbClr val="FFFF00"/>
                </a:solidFill>
                <a:effectLst/>
                <a:uLnTx/>
                <a:uFillTx/>
                <a:latin typeface="Tw Cen MT" pitchFamily="34" charset="0"/>
                <a:cs typeface="Calibri" pitchFamily="34" charset="0"/>
              </a:rPr>
              <a:t>. (p.95-97)</a:t>
            </a:r>
            <a: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r>
            <a:b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br>
            <a:endPar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3" y="1500188"/>
            <a:ext cx="8501062" cy="3970318"/>
          </a:xfrm>
          <a:prstGeom prst="rect">
            <a:avLst/>
          </a:prstGeom>
          <a:noFill/>
        </p:spPr>
        <p:txBody>
          <a:bodyPr>
            <a:spAutoFit/>
          </a:bodyPr>
          <a:lstStyle/>
          <a:p>
            <a:pPr algn="ctr">
              <a:defRPr/>
            </a:pPr>
            <a:r>
              <a:rPr lang="en-US" sz="2800" dirty="0">
                <a:latin typeface="Britannic Bold" pitchFamily="34" charset="0"/>
                <a:cs typeface="Arial" pitchFamily="34" charset="0"/>
              </a:rPr>
              <a:t>Reliability </a:t>
            </a:r>
            <a:r>
              <a:rPr lang="en-US" sz="2800" dirty="0" smtClean="0">
                <a:latin typeface="Britannic Bold" pitchFamily="34" charset="0"/>
                <a:cs typeface="Arial" pitchFamily="34" charset="0"/>
              </a:rPr>
              <a:t>refers </a:t>
            </a:r>
            <a:r>
              <a:rPr lang="en-US" sz="2800" dirty="0">
                <a:latin typeface="Britannic Bold" pitchFamily="34" charset="0"/>
                <a:cs typeface="Arial" pitchFamily="34" charset="0"/>
              </a:rPr>
              <a:t>to the consistency </a:t>
            </a:r>
            <a:r>
              <a:rPr lang="en-US" sz="2800" dirty="0" smtClean="0">
                <a:latin typeface="Britannic Bold" pitchFamily="34" charset="0"/>
                <a:cs typeface="Arial" pitchFamily="34" charset="0"/>
              </a:rPr>
              <a:t>of </a:t>
            </a:r>
            <a:r>
              <a:rPr lang="en-US" sz="2800" dirty="0">
                <a:latin typeface="Britannic Bold" pitchFamily="34" charset="0"/>
                <a:cs typeface="Arial" pitchFamily="34" charset="0"/>
              </a:rPr>
              <a:t>assessment </a:t>
            </a:r>
            <a:r>
              <a:rPr lang="en-US" sz="2800" dirty="0" err="1" smtClean="0">
                <a:latin typeface="Britannic Bold" pitchFamily="34" charset="0"/>
                <a:cs typeface="Arial" pitchFamily="34" charset="0"/>
              </a:rPr>
              <a:t>resul</a:t>
            </a:r>
            <a:r>
              <a:rPr lang="id-ID" sz="2800" dirty="0" smtClean="0">
                <a:latin typeface="Britannic Bold" pitchFamily="34" charset="0"/>
                <a:cs typeface="Arial" pitchFamily="34" charset="0"/>
              </a:rPr>
              <a:t>ts</a:t>
            </a:r>
            <a:endParaRPr lang="id-ID" sz="2800" b="1" dirty="0" smtClean="0">
              <a:latin typeface="Tw Cen MT Condensed" pitchFamily="34" charset="0"/>
              <a:cs typeface="Arial" pitchFamily="34" charset="0"/>
            </a:endParaRPr>
          </a:p>
          <a:p>
            <a:pPr>
              <a:defRPr/>
            </a:pPr>
            <a:endParaRPr lang="en-US" sz="2800" dirty="0">
              <a:latin typeface="Tw Cen MT Condensed" pitchFamily="34" charset="0"/>
              <a:cs typeface="Arial" pitchFamily="34" charset="0"/>
            </a:endParaRPr>
          </a:p>
          <a:p>
            <a:pPr marL="900113" indent="-630238">
              <a:buBlip>
                <a:blip r:embed="rId3"/>
              </a:buBlip>
              <a:defRPr/>
            </a:pPr>
            <a:r>
              <a:rPr lang="id-ID" sz="2800" dirty="0" smtClean="0">
                <a:latin typeface="Britannic Bold" pitchFamily="34" charset="0"/>
                <a:cs typeface="Arial" pitchFamily="34" charset="0"/>
              </a:rPr>
              <a:t>Stability reliability (</a:t>
            </a:r>
            <a:r>
              <a:rPr lang="en-US" sz="2800" dirty="0" smtClean="0">
                <a:latin typeface="Britannic Bold" pitchFamily="34" charset="0"/>
                <a:cs typeface="Arial" pitchFamily="34" charset="0"/>
              </a:rPr>
              <a:t>test – retest</a:t>
            </a:r>
            <a:r>
              <a:rPr lang="id-ID" sz="2800" dirty="0" smtClean="0">
                <a:latin typeface="Britannic Bold" pitchFamily="34" charset="0"/>
                <a:cs typeface="Arial" pitchFamily="34" charset="0"/>
              </a:rPr>
              <a:t>) </a:t>
            </a:r>
            <a:endParaRPr lang="en-US" sz="2800" dirty="0">
              <a:latin typeface="Britannic Bold" pitchFamily="34" charset="0"/>
              <a:cs typeface="Arial" pitchFamily="34" charset="0"/>
            </a:endParaRPr>
          </a:p>
          <a:p>
            <a:pPr marL="900113" indent="-630238">
              <a:buBlip>
                <a:blip r:embed="rId3"/>
              </a:buBlip>
              <a:defRPr/>
            </a:pPr>
            <a:r>
              <a:rPr lang="id-ID" sz="2800" dirty="0" smtClean="0">
                <a:latin typeface="Britannic Bold" pitchFamily="34" charset="0"/>
                <a:cs typeface="Arial" pitchFamily="34" charset="0"/>
              </a:rPr>
              <a:t>D</a:t>
            </a:r>
            <a:r>
              <a:rPr lang="en-US" sz="2800" dirty="0" err="1" smtClean="0">
                <a:latin typeface="Britannic Bold" pitchFamily="34" charset="0"/>
                <a:cs typeface="Arial" pitchFamily="34" charset="0"/>
              </a:rPr>
              <a:t>ifferent</a:t>
            </a:r>
            <a:r>
              <a:rPr lang="en-US" sz="2800" dirty="0" smtClean="0">
                <a:latin typeface="Britannic Bold" pitchFamily="34" charset="0"/>
                <a:cs typeface="Arial" pitchFamily="34" charset="0"/>
              </a:rPr>
              <a:t> </a:t>
            </a:r>
            <a:r>
              <a:rPr lang="en-US" sz="2800" dirty="0">
                <a:latin typeface="Britannic Bold" pitchFamily="34" charset="0"/>
                <a:cs typeface="Arial" pitchFamily="34" charset="0"/>
              </a:rPr>
              <a:t>teachers independently rate student performances on the same assessment task and obtain similar ratings. </a:t>
            </a:r>
          </a:p>
          <a:p>
            <a:pPr marL="900113" indent="-630238">
              <a:buBlip>
                <a:blip r:embed="rId3"/>
              </a:buBlip>
              <a:defRPr/>
            </a:pPr>
            <a:r>
              <a:rPr lang="en-US" sz="2800" dirty="0">
                <a:latin typeface="Britannic Bold" pitchFamily="34" charset="0"/>
                <a:cs typeface="Arial" pitchFamily="34" charset="0"/>
              </a:rPr>
              <a:t>Reliability is a necessary but not sufficient condition for </a:t>
            </a:r>
            <a:r>
              <a:rPr lang="en-US" sz="2800" dirty="0" smtClean="0">
                <a:latin typeface="Britannic Bold" pitchFamily="34" charset="0"/>
                <a:cs typeface="Arial" pitchFamily="34" charset="0"/>
              </a:rPr>
              <a:t>valid</a:t>
            </a:r>
            <a:r>
              <a:rPr lang="id-ID" sz="2800" dirty="0" smtClean="0">
                <a:latin typeface="Britannic Bold" pitchFamily="34" charset="0"/>
                <a:cs typeface="Arial" pitchFamily="34" charset="0"/>
              </a:rPr>
              <a:t>i</a:t>
            </a:r>
            <a:r>
              <a:rPr lang="en-US" sz="2800" dirty="0" smtClean="0">
                <a:latin typeface="Britannic Bold" pitchFamily="34" charset="0"/>
                <a:cs typeface="Arial" pitchFamily="34" charset="0"/>
              </a:rPr>
              <a:t>t</a:t>
            </a:r>
            <a:r>
              <a:rPr lang="id-ID" sz="2800" dirty="0" smtClean="0">
                <a:latin typeface="Britannic Bold" pitchFamily="34" charset="0"/>
                <a:cs typeface="Arial" pitchFamily="34" charset="0"/>
              </a:rPr>
              <a:t>y. </a:t>
            </a:r>
            <a:endParaRPr lang="en-US" sz="2800" dirty="0">
              <a:latin typeface="Britannic Bold" pitchFamily="34" charset="0"/>
              <a:cs typeface="Arial" pitchFamily="34" charset="0"/>
            </a:endParaRPr>
          </a:p>
        </p:txBody>
      </p:sp>
      <p:sp>
        <p:nvSpPr>
          <p:cNvPr id="6451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214546" y="357166"/>
            <a:ext cx="5214974"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Reliability</a:t>
            </a:r>
            <a:endParaRPr lang="id-ID" sz="4000" dirty="0">
              <a:solidFill>
                <a:srgbClr val="000BEA"/>
              </a:solidFill>
              <a:latin typeface="Britannic Bold" pitchFamily="34" charset="0"/>
              <a:cs typeface="Calibri" pitchFamily="34" charset="0"/>
            </a:endParaRPr>
          </a:p>
        </p:txBody>
      </p:sp>
      <p:sp>
        <p:nvSpPr>
          <p:cNvPr id="7" name="Subtitle 2"/>
          <p:cNvSpPr txBox="1">
            <a:spLocks/>
          </p:cNvSpPr>
          <p:nvPr/>
        </p:nvSpPr>
        <p:spPr>
          <a:xfrm>
            <a:off x="857225" y="5429271"/>
            <a:ext cx="7572427" cy="1000125"/>
          </a:xfrm>
          <a:prstGeom prst="rect">
            <a:avLst/>
          </a:prstGeom>
        </p:spPr>
        <p:txBody>
          <a:bodyPr/>
          <a:lstStyle/>
          <a:p>
            <a:pPr marR="0" lvl="0" algn="ctr"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Robert L. and Miller, M. David</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(2005).</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en-US" sz="1800" b="0" i="1" u="none" strike="noStrike" kern="0" cap="none" spc="0" normalizeH="0" baseline="0" noProof="0" dirty="0" smtClean="0">
                <a:ln>
                  <a:noFill/>
                </a:ln>
                <a:solidFill>
                  <a:srgbClr val="7030A0"/>
                </a:solidFill>
                <a:effectLst/>
                <a:uLnTx/>
                <a:uFillTx/>
                <a:latin typeface="Tw Cen MT" pitchFamily="34" charset="0"/>
                <a:cs typeface="Calibri" pitchFamily="34" charset="0"/>
              </a:rPr>
              <a:t>Measurement and Assessment in Teaching</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9 </a:t>
            </a:r>
            <a:r>
              <a:rPr kumimoji="0" lang="en-US" sz="1800" b="0" i="0" u="none" strike="noStrike" kern="0" cap="none" spc="0" normalizeH="0" baseline="30000" noProof="0" dirty="0" err="1" smtClean="0">
                <a:ln>
                  <a:noFill/>
                </a:ln>
                <a:solidFill>
                  <a:srgbClr val="7030A0"/>
                </a:solidFill>
                <a:effectLst/>
                <a:uLnTx/>
                <a:uFillTx/>
                <a:latin typeface="Tw Cen MT" pitchFamily="34" charset="0"/>
                <a:cs typeface="Calibri" pitchFamily="34" charset="0"/>
              </a:rPr>
              <a:t>th</a:t>
            </a:r>
            <a:r>
              <a:rPr kumimoji="0" lang="en-US" sz="1800" b="0" i="0" u="none" strike="noStrike" kern="0" cap="none" spc="0" normalizeH="0" baseline="30000" noProof="0" dirty="0" smtClean="0">
                <a:ln>
                  <a:noFill/>
                </a:ln>
                <a:solidFill>
                  <a:srgbClr val="7030A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Ed</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New jersey : Pearson Education</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(p.69)</a:t>
            </a:r>
            <a: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r>
            <a:b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br>
            <a:endPar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1468829"/>
            <a:ext cx="7929588" cy="4031873"/>
          </a:xfrm>
          <a:prstGeom prst="rect">
            <a:avLst/>
          </a:prstGeom>
          <a:noFill/>
        </p:spPr>
        <p:txBody>
          <a:bodyPr wrap="square">
            <a:spAutoFit/>
          </a:bodyPr>
          <a:lstStyle/>
          <a:p>
            <a:pPr marL="360363" indent="-360363">
              <a:buBlip>
                <a:blip r:embed="rId3"/>
              </a:buBlip>
              <a:defRPr/>
            </a:pPr>
            <a:r>
              <a:rPr lang="id-ID" sz="2800" dirty="0" smtClean="0">
                <a:latin typeface="Britannic Bold" pitchFamily="34" charset="0"/>
                <a:cs typeface="Arial" pitchFamily="34" charset="0"/>
              </a:rPr>
              <a:t>Stability reliability</a:t>
            </a:r>
          </a:p>
          <a:p>
            <a:pPr marL="360363" indent="-360363">
              <a:buBlip>
                <a:blip r:embed="rId3"/>
              </a:buBlip>
              <a:defRPr/>
            </a:pPr>
            <a:r>
              <a:rPr lang="id-ID" sz="2800" dirty="0" smtClean="0">
                <a:latin typeface="Britannic Bold" pitchFamily="34" charset="0"/>
                <a:cs typeface="Arial" pitchFamily="34" charset="0"/>
              </a:rPr>
              <a:t>Internal consistency reliability</a:t>
            </a:r>
          </a:p>
          <a:p>
            <a:pPr marL="809625" indent="-269875">
              <a:buFontTx/>
              <a:buChar char="-"/>
              <a:defRPr/>
            </a:pPr>
            <a:r>
              <a:rPr lang="id-ID" sz="2800" dirty="0" smtClean="0">
                <a:latin typeface="Britannic Bold" pitchFamily="34" charset="0"/>
                <a:cs typeface="Arial" pitchFamily="34" charset="0"/>
              </a:rPr>
              <a:t>Spearman – Brown (Split - half) </a:t>
            </a:r>
          </a:p>
          <a:p>
            <a:pPr marL="809625" indent="-269875">
              <a:buFontTx/>
              <a:buChar char="-"/>
              <a:defRPr/>
            </a:pPr>
            <a:r>
              <a:rPr lang="id-ID" sz="2800" dirty="0" smtClean="0">
                <a:latin typeface="Britannic Bold" pitchFamily="34" charset="0"/>
                <a:cs typeface="Arial" pitchFamily="34" charset="0"/>
              </a:rPr>
              <a:t>KR – 20</a:t>
            </a:r>
          </a:p>
          <a:p>
            <a:pPr marL="809625" indent="-269875">
              <a:buFontTx/>
              <a:buChar char="-"/>
              <a:defRPr/>
            </a:pPr>
            <a:r>
              <a:rPr lang="id-ID" sz="2800" dirty="0" smtClean="0">
                <a:latin typeface="Britannic Bold" pitchFamily="34" charset="0"/>
                <a:cs typeface="Arial" pitchFamily="34" charset="0"/>
              </a:rPr>
              <a:t>KR – 21</a:t>
            </a:r>
          </a:p>
          <a:p>
            <a:pPr marL="809625" indent="-269875">
              <a:buFontTx/>
              <a:buChar char="-"/>
              <a:defRPr/>
            </a:pPr>
            <a:r>
              <a:rPr lang="id-ID" sz="2800" dirty="0" smtClean="0">
                <a:latin typeface="Britannic Bold" pitchFamily="34" charset="0"/>
                <a:cs typeface="Arial" pitchFamily="34" charset="0"/>
              </a:rPr>
              <a:t>Cronbach Alpha</a:t>
            </a:r>
          </a:p>
          <a:p>
            <a:pPr marL="809625">
              <a:defRPr/>
            </a:pPr>
            <a:r>
              <a:rPr lang="id-ID" sz="2800" dirty="0" smtClean="0">
                <a:latin typeface="Britannic Bold" pitchFamily="34" charset="0"/>
                <a:cs typeface="Arial" pitchFamily="34" charset="0"/>
              </a:rPr>
              <a:t>(for the test items which are not scored dichotomously)</a:t>
            </a:r>
          </a:p>
          <a:p>
            <a:pPr marL="269875">
              <a:buFontTx/>
              <a:buChar char="-"/>
              <a:defRPr/>
            </a:pPr>
            <a:endParaRPr lang="en-US" sz="3200" dirty="0">
              <a:latin typeface="Tw Cen MT Condensed" pitchFamily="34" charset="0"/>
              <a:cs typeface="Arial" pitchFamily="34" charset="0"/>
            </a:endParaRPr>
          </a:p>
        </p:txBody>
      </p:sp>
      <p:sp>
        <p:nvSpPr>
          <p:cNvPr id="64515"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6" name="Rectangle 5"/>
          <p:cNvSpPr/>
          <p:nvPr/>
        </p:nvSpPr>
        <p:spPr bwMode="auto">
          <a:xfrm>
            <a:off x="2214546" y="357166"/>
            <a:ext cx="5214974" cy="571504"/>
          </a:xfrm>
          <a:prstGeom prst="rect">
            <a:avLst/>
          </a:prstGeom>
          <a:solidFill>
            <a:schemeClr val="bg1">
              <a:lumMod val="75000"/>
            </a:schemeClr>
          </a:solidFill>
          <a:ln w="9525">
            <a:noFill/>
            <a:miter lim="800000"/>
            <a:headEnd/>
            <a:tailEnd/>
          </a:ln>
        </p:spPr>
        <p:txBody>
          <a:bodyPr wrap="none" rtlCol="0" anchor="ctr"/>
          <a:lstStyle/>
          <a:p>
            <a:pPr algn="ctr"/>
            <a:r>
              <a:rPr lang="id-ID" sz="4000" dirty="0" smtClean="0">
                <a:solidFill>
                  <a:srgbClr val="000BEA"/>
                </a:solidFill>
                <a:latin typeface="Britannic Bold" pitchFamily="34" charset="0"/>
                <a:cs typeface="Calibri" pitchFamily="34" charset="0"/>
              </a:rPr>
              <a:t>Reliability</a:t>
            </a:r>
            <a:endParaRPr lang="id-ID" sz="4000" dirty="0">
              <a:solidFill>
                <a:srgbClr val="000BEA"/>
              </a:solidFill>
              <a:latin typeface="Britannic Bold" pitchFamily="34" charset="0"/>
              <a:cs typeface="Calibri" pitchFamily="34" charset="0"/>
            </a:endParaRPr>
          </a:p>
        </p:txBody>
      </p:sp>
      <p:sp>
        <p:nvSpPr>
          <p:cNvPr id="7" name="TextBox 6"/>
          <p:cNvSpPr txBox="1"/>
          <p:nvPr/>
        </p:nvSpPr>
        <p:spPr>
          <a:xfrm>
            <a:off x="785786" y="5068685"/>
            <a:ext cx="7858180" cy="646331"/>
          </a:xfrm>
          <a:prstGeom prst="rect">
            <a:avLst/>
          </a:prstGeom>
          <a:noFill/>
        </p:spPr>
        <p:txBody>
          <a:bodyPr wrap="square" rtlCol="0">
            <a:spAutoFit/>
          </a:bodyPr>
          <a:lstStyle/>
          <a:p>
            <a:pPr algn="ctr"/>
            <a:r>
              <a:rPr lang="en-US" dirty="0" err="1" smtClean="0">
                <a:latin typeface="Tw Cen MT" pitchFamily="34" charset="0"/>
              </a:rPr>
              <a:t>Wiersma</a:t>
            </a:r>
            <a:r>
              <a:rPr lang="en-US" dirty="0" smtClean="0">
                <a:latin typeface="Tw Cen MT" pitchFamily="34" charset="0"/>
              </a:rPr>
              <a:t>, William and </a:t>
            </a:r>
            <a:r>
              <a:rPr lang="en-US" dirty="0" err="1" smtClean="0">
                <a:latin typeface="Tw Cen MT" pitchFamily="34" charset="0"/>
              </a:rPr>
              <a:t>Jurs</a:t>
            </a:r>
            <a:r>
              <a:rPr lang="en-US" dirty="0" smtClean="0">
                <a:latin typeface="Tw Cen MT" pitchFamily="34" charset="0"/>
              </a:rPr>
              <a:t>, Stephen G.</a:t>
            </a:r>
            <a:r>
              <a:rPr lang="id-ID" dirty="0" smtClean="0">
                <a:latin typeface="Tw Cen MT" pitchFamily="34" charset="0"/>
              </a:rPr>
              <a:t> (</a:t>
            </a:r>
            <a:r>
              <a:rPr lang="en-US" dirty="0" smtClean="0">
                <a:latin typeface="Tw Cen MT" pitchFamily="34" charset="0"/>
              </a:rPr>
              <a:t>1990</a:t>
            </a:r>
            <a:r>
              <a:rPr lang="id-ID" dirty="0" smtClean="0">
                <a:latin typeface="Tw Cen MT" pitchFamily="34" charset="0"/>
              </a:rPr>
              <a:t>)</a:t>
            </a:r>
            <a:r>
              <a:rPr lang="en-US" dirty="0" smtClean="0">
                <a:latin typeface="Tw Cen MT" pitchFamily="34" charset="0"/>
              </a:rPr>
              <a:t>. </a:t>
            </a:r>
            <a:r>
              <a:rPr lang="en-US" i="1" dirty="0" smtClean="0">
                <a:latin typeface="Tw Cen MT" pitchFamily="34" charset="0"/>
              </a:rPr>
              <a:t>Educational Measurement and Testing. </a:t>
            </a:r>
            <a:r>
              <a:rPr lang="id-ID" i="1" dirty="0" smtClean="0">
                <a:solidFill>
                  <a:srgbClr val="003300"/>
                </a:solidFill>
                <a:latin typeface="Tw Cen MT" pitchFamily="34" charset="0"/>
              </a:rPr>
              <a:t>(2</a:t>
            </a:r>
            <a:r>
              <a:rPr lang="en-US" i="1" baseline="30000" dirty="0" err="1" smtClean="0">
                <a:solidFill>
                  <a:srgbClr val="003300"/>
                </a:solidFill>
                <a:latin typeface="Tw Cen MT" pitchFamily="34" charset="0"/>
              </a:rPr>
              <a:t>nd</a:t>
            </a:r>
            <a:r>
              <a:rPr lang="en-US" i="1" baseline="30000" dirty="0" smtClean="0">
                <a:solidFill>
                  <a:srgbClr val="003300"/>
                </a:solidFill>
                <a:latin typeface="Tw Cen MT" pitchFamily="34" charset="0"/>
              </a:rPr>
              <a:t> </a:t>
            </a:r>
            <a:r>
              <a:rPr lang="id-ID" i="1" dirty="0" smtClean="0">
                <a:solidFill>
                  <a:srgbClr val="003300"/>
                </a:solidFill>
                <a:latin typeface="Tw Cen MT" pitchFamily="34" charset="0"/>
              </a:rPr>
              <a:t>ed)</a:t>
            </a:r>
            <a:r>
              <a:rPr lang="en-US" dirty="0" smtClean="0">
                <a:latin typeface="Tw Cen MT" pitchFamily="34" charset="0"/>
              </a:rPr>
              <a:t>. </a:t>
            </a:r>
            <a:r>
              <a:rPr lang="en-US" dirty="0" err="1" smtClean="0">
                <a:latin typeface="Tw Cen MT" pitchFamily="34" charset="0"/>
              </a:rPr>
              <a:t>Nedham</a:t>
            </a:r>
            <a:r>
              <a:rPr lang="en-US" dirty="0" smtClean="0">
                <a:latin typeface="Tw Cen MT" pitchFamily="34" charset="0"/>
              </a:rPr>
              <a:t> Heights, </a:t>
            </a:r>
            <a:r>
              <a:rPr lang="en-US" dirty="0" smtClean="0">
                <a:latin typeface="Tw Cen MT" pitchFamily="34" charset="0"/>
                <a:cs typeface="Calibri" pitchFamily="34" charset="0"/>
              </a:rPr>
              <a:t>Massachusetts</a:t>
            </a:r>
            <a:r>
              <a:rPr lang="en-US" dirty="0" smtClean="0">
                <a:latin typeface="Tw Cen MT" pitchFamily="34" charset="0"/>
              </a:rPr>
              <a:t>: </a:t>
            </a:r>
            <a:r>
              <a:rPr lang="en-US" dirty="0" err="1" smtClean="0">
                <a:latin typeface="Tw Cen MT" pitchFamily="34" charset="0"/>
              </a:rPr>
              <a:t>Allyin</a:t>
            </a:r>
            <a:r>
              <a:rPr lang="en-US" dirty="0" smtClean="0">
                <a:latin typeface="Tw Cen MT" pitchFamily="34" charset="0"/>
              </a:rPr>
              <a:t> and </a:t>
            </a:r>
            <a:r>
              <a:rPr lang="en-US" dirty="0" err="1" smtClean="0">
                <a:latin typeface="Tw Cen MT" pitchFamily="34" charset="0"/>
              </a:rPr>
              <a:t>Bac</a:t>
            </a:r>
            <a:r>
              <a:rPr lang="id-ID" dirty="0" smtClean="0">
                <a:latin typeface="Tw Cen MT" pitchFamily="34" charset="0"/>
              </a:rPr>
              <a:t>o</a:t>
            </a:r>
            <a:r>
              <a:rPr lang="en-US" dirty="0" smtClean="0">
                <a:latin typeface="Tw Cen MT" pitchFamily="34" charset="0"/>
              </a:rPr>
              <a:t>n</a:t>
            </a:r>
            <a:r>
              <a:rPr lang="id-ID" dirty="0" smtClean="0">
                <a:latin typeface="Tw Cen MT" pitchFamily="34" charset="0"/>
              </a:rPr>
              <a:t>.</a:t>
            </a:r>
            <a:r>
              <a:rPr lang="en-US" dirty="0" smtClean="0">
                <a:latin typeface="Tw Cen MT" pitchFamily="34" charset="0"/>
              </a:rPr>
              <a:t> </a:t>
            </a:r>
            <a:r>
              <a:rPr lang="id-ID" dirty="0" smtClean="0">
                <a:latin typeface="Tw Cen MT" pitchFamily="34" charset="0"/>
              </a:rPr>
              <a:t>(</a:t>
            </a:r>
            <a:r>
              <a:rPr lang="en-US" dirty="0" smtClean="0">
                <a:latin typeface="Tw Cen MT" pitchFamily="34" charset="0"/>
              </a:rPr>
              <a:t>p</a:t>
            </a:r>
            <a:r>
              <a:rPr lang="id-ID" dirty="0" smtClean="0">
                <a:latin typeface="Tw Cen MT" pitchFamily="34" charset="0"/>
              </a:rPr>
              <a:t>p. 155-165).</a:t>
            </a:r>
            <a:endParaRPr lang="en-US" dirty="0" smtClean="0">
              <a:latin typeface="Tw Cen MT"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7" name="Oval 46"/>
          <p:cNvSpPr/>
          <p:nvPr/>
        </p:nvSpPr>
        <p:spPr bwMode="auto">
          <a:xfrm>
            <a:off x="3131517" y="1380731"/>
            <a:ext cx="2928938" cy="2928937"/>
          </a:xfrm>
          <a:prstGeom prst="ellipse">
            <a:avLst/>
          </a:prstGeom>
          <a:solidFill>
            <a:schemeClr val="bg1">
              <a:lumMod val="75000"/>
            </a:schemeClr>
          </a:solidFill>
          <a:ln w="9525" cap="flat" cmpd="sng" algn="ctr">
            <a:noFill/>
            <a:prstDash val="solid"/>
            <a:round/>
            <a:headEnd type="none" w="med" len="med"/>
            <a:tailEnd type="none" w="med" len="med"/>
          </a:ln>
          <a:effectLst>
            <a:innerShdw blurRad="114300">
              <a:prstClr val="black"/>
            </a:innerShdw>
          </a:effectLst>
        </p:spPr>
        <p:txBody>
          <a:bodyPr/>
          <a:lstStyle/>
          <a:p>
            <a:pPr>
              <a:defRPr/>
            </a:pPr>
            <a:endParaRPr lang="en-US" sz="2400" b="1">
              <a:latin typeface="Times New Roman" pitchFamily="18" charset="0"/>
            </a:endParaRPr>
          </a:p>
        </p:txBody>
      </p:sp>
      <p:sp>
        <p:nvSpPr>
          <p:cNvPr id="45" name="Oval 44"/>
          <p:cNvSpPr/>
          <p:nvPr/>
        </p:nvSpPr>
        <p:spPr bwMode="auto">
          <a:xfrm>
            <a:off x="6142536" y="1379631"/>
            <a:ext cx="2928938" cy="2928937"/>
          </a:xfrm>
          <a:prstGeom prst="ellipse">
            <a:avLst/>
          </a:prstGeom>
          <a:solidFill>
            <a:schemeClr val="bg1">
              <a:lumMod val="75000"/>
            </a:schemeClr>
          </a:solidFill>
          <a:ln w="9525" cap="flat" cmpd="sng" algn="ctr">
            <a:noFill/>
            <a:prstDash val="solid"/>
            <a:round/>
            <a:headEnd type="none" w="med" len="med"/>
            <a:tailEnd type="none" w="med" len="med"/>
          </a:ln>
          <a:effectLst>
            <a:innerShdw blurRad="114300">
              <a:prstClr val="black"/>
            </a:innerShdw>
          </a:effectLst>
        </p:spPr>
        <p:txBody>
          <a:bodyPr/>
          <a:lstStyle/>
          <a:p>
            <a:pPr>
              <a:defRPr/>
            </a:pPr>
            <a:endParaRPr lang="en-US" sz="2400" b="1">
              <a:latin typeface="Times New Roman" pitchFamily="18" charset="0"/>
            </a:endParaRPr>
          </a:p>
        </p:txBody>
      </p:sp>
      <p:grpSp>
        <p:nvGrpSpPr>
          <p:cNvPr id="2" name="Group 58"/>
          <p:cNvGrpSpPr>
            <a:grpSpLocks/>
          </p:cNvGrpSpPr>
          <p:nvPr/>
        </p:nvGrpSpPr>
        <p:grpSpPr bwMode="auto">
          <a:xfrm>
            <a:off x="6586763" y="1800436"/>
            <a:ext cx="2000250" cy="2000250"/>
            <a:chOff x="3586382" y="2229068"/>
            <a:chExt cx="2000264" cy="2000264"/>
          </a:xfrm>
        </p:grpSpPr>
        <p:sp>
          <p:nvSpPr>
            <p:cNvPr id="65578" name="Oval 60"/>
            <p:cNvSpPr>
              <a:spLocks noChangeArrowheads="1"/>
            </p:cNvSpPr>
            <p:nvPr/>
          </p:nvSpPr>
          <p:spPr bwMode="auto">
            <a:xfrm>
              <a:off x="3586382" y="2229068"/>
              <a:ext cx="2000264" cy="2000264"/>
            </a:xfrm>
            <a:prstGeom prst="ellipse">
              <a:avLst/>
            </a:prstGeom>
            <a:solidFill>
              <a:srgbClr val="1225DC"/>
            </a:solidFill>
            <a:ln w="9525" algn="ctr">
              <a:noFill/>
              <a:round/>
              <a:headEnd/>
              <a:tailEnd/>
            </a:ln>
            <a:scene3d>
              <a:camera prst="orthographicFront"/>
              <a:lightRig rig="threePt" dir="t"/>
            </a:scene3d>
            <a:sp3d>
              <a:bevelT w="165100" prst="coolSlant"/>
            </a:sp3d>
          </p:spPr>
          <p:txBody>
            <a:bodyPr/>
            <a:lstStyle/>
            <a:p>
              <a:endParaRPr lang="en-US" sz="2400" b="1">
                <a:latin typeface="Times New Roman" pitchFamily="18" charset="0"/>
              </a:endParaRPr>
            </a:p>
          </p:txBody>
        </p:sp>
        <p:sp>
          <p:nvSpPr>
            <p:cNvPr id="62" name="Oval 61"/>
            <p:cNvSpPr/>
            <p:nvPr/>
          </p:nvSpPr>
          <p:spPr bwMode="auto">
            <a:xfrm>
              <a:off x="4014784" y="2657469"/>
              <a:ext cx="1143008" cy="1143008"/>
            </a:xfrm>
            <a:prstGeom prst="ellipse">
              <a:avLst/>
            </a:prstGeom>
            <a:solidFill>
              <a:schemeClr val="bg1">
                <a:lumMod val="75000"/>
              </a:schemeClr>
            </a:solidFill>
            <a:ln w="9525" cap="flat" cmpd="sng" algn="ctr">
              <a:solidFill>
                <a:schemeClr val="bg1"/>
              </a:solidFill>
              <a:prstDash val="solid"/>
              <a:round/>
              <a:headEnd type="none" w="med" len="med"/>
              <a:tailEnd type="none" w="med" len="med"/>
            </a:ln>
            <a:effectLst/>
          </p:spPr>
          <p:txBody>
            <a:bodyPr/>
            <a:lstStyle/>
            <a:p>
              <a:pPr>
                <a:defRPr/>
              </a:pPr>
              <a:endParaRPr lang="en-US" sz="2400" b="1">
                <a:latin typeface="Times New Roman" pitchFamily="18" charset="0"/>
              </a:endParaRPr>
            </a:p>
          </p:txBody>
        </p:sp>
      </p:grpSp>
      <p:grpSp>
        <p:nvGrpSpPr>
          <p:cNvPr id="3" name="Group 57"/>
          <p:cNvGrpSpPr>
            <a:grpSpLocks/>
          </p:cNvGrpSpPr>
          <p:nvPr/>
        </p:nvGrpSpPr>
        <p:grpSpPr bwMode="auto">
          <a:xfrm>
            <a:off x="3586388" y="1800436"/>
            <a:ext cx="2000250" cy="2000250"/>
            <a:chOff x="3586382" y="2229068"/>
            <a:chExt cx="2000264" cy="2000264"/>
          </a:xfrm>
        </p:grpSpPr>
        <p:sp>
          <p:nvSpPr>
            <p:cNvPr id="65575" name="Oval 55"/>
            <p:cNvSpPr>
              <a:spLocks noChangeArrowheads="1"/>
            </p:cNvSpPr>
            <p:nvPr/>
          </p:nvSpPr>
          <p:spPr bwMode="auto">
            <a:xfrm>
              <a:off x="3586382" y="2229068"/>
              <a:ext cx="2000264" cy="2000264"/>
            </a:xfrm>
            <a:prstGeom prst="ellipse">
              <a:avLst/>
            </a:prstGeom>
            <a:solidFill>
              <a:srgbClr val="1225DC"/>
            </a:solidFill>
            <a:ln w="9525" algn="ctr">
              <a:noFill/>
              <a:round/>
              <a:headEnd/>
              <a:tailEnd/>
            </a:ln>
            <a:scene3d>
              <a:camera prst="orthographicFront"/>
              <a:lightRig rig="threePt" dir="t"/>
            </a:scene3d>
            <a:sp3d>
              <a:bevelT w="165100" prst="coolSlant"/>
            </a:sp3d>
          </p:spPr>
          <p:txBody>
            <a:bodyPr/>
            <a:lstStyle/>
            <a:p>
              <a:endParaRPr lang="en-US" sz="2400" b="1">
                <a:latin typeface="Times New Roman" pitchFamily="18" charset="0"/>
              </a:endParaRPr>
            </a:p>
          </p:txBody>
        </p:sp>
        <p:sp>
          <p:nvSpPr>
            <p:cNvPr id="57" name="Oval 56"/>
            <p:cNvSpPr/>
            <p:nvPr/>
          </p:nvSpPr>
          <p:spPr bwMode="auto">
            <a:xfrm>
              <a:off x="4014784" y="2657469"/>
              <a:ext cx="1143008" cy="1143008"/>
            </a:xfrm>
            <a:prstGeom prst="ellipse">
              <a:avLst/>
            </a:prstGeom>
            <a:solidFill>
              <a:schemeClr val="bg1">
                <a:lumMod val="75000"/>
              </a:schemeClr>
            </a:solidFill>
            <a:ln w="9525" cap="flat" cmpd="sng" algn="ctr">
              <a:solidFill>
                <a:schemeClr val="bg1"/>
              </a:solidFill>
              <a:prstDash val="solid"/>
              <a:round/>
              <a:headEnd type="none" w="med" len="med"/>
              <a:tailEnd type="none" w="med" len="med"/>
            </a:ln>
            <a:effectLst/>
          </p:spPr>
          <p:txBody>
            <a:bodyPr/>
            <a:lstStyle/>
            <a:p>
              <a:pPr>
                <a:defRPr/>
              </a:pPr>
              <a:endParaRPr lang="en-US" sz="2400" b="1">
                <a:latin typeface="Times New Roman" pitchFamily="18" charset="0"/>
              </a:endParaRPr>
            </a:p>
          </p:txBody>
        </p:sp>
      </p:grpSp>
      <p:sp>
        <p:nvSpPr>
          <p:cNvPr id="65540" name="TextBox 1"/>
          <p:cNvSpPr txBox="1">
            <a:spLocks noChangeArrowheads="1"/>
          </p:cNvSpPr>
          <p:nvPr/>
        </p:nvSpPr>
        <p:spPr bwMode="auto">
          <a:xfrm>
            <a:off x="1142976" y="357166"/>
            <a:ext cx="7286625" cy="646331"/>
          </a:xfrm>
          <a:prstGeom prst="rect">
            <a:avLst/>
          </a:prstGeom>
          <a:noFill/>
          <a:ln w="9525">
            <a:noFill/>
            <a:miter lim="800000"/>
            <a:headEnd/>
            <a:tailEnd/>
          </a:ln>
        </p:spPr>
        <p:txBody>
          <a:bodyPr>
            <a:spAutoFit/>
          </a:bodyPr>
          <a:lstStyle/>
          <a:p>
            <a:pPr algn="ctr"/>
            <a:r>
              <a:rPr lang="en-US" sz="3600" b="1" dirty="0">
                <a:solidFill>
                  <a:schemeClr val="accent2"/>
                </a:solidFill>
                <a:latin typeface="Britannic Bold" pitchFamily="34" charset="0"/>
              </a:rPr>
              <a:t>Validity  </a:t>
            </a:r>
            <a:r>
              <a:rPr lang="en-US" sz="3600" b="1" dirty="0" smtClean="0">
                <a:solidFill>
                  <a:schemeClr val="accent2"/>
                </a:solidFill>
                <a:latin typeface="Britannic Bold" pitchFamily="34" charset="0"/>
              </a:rPr>
              <a:t>VS   </a:t>
            </a:r>
            <a:r>
              <a:rPr lang="en-US" sz="3600" b="1" dirty="0">
                <a:solidFill>
                  <a:schemeClr val="accent2"/>
                </a:solidFill>
                <a:latin typeface="Britannic Bold" pitchFamily="34" charset="0"/>
              </a:rPr>
              <a:t>Reliability </a:t>
            </a:r>
            <a:endParaRPr lang="id-ID" sz="3600" b="1" dirty="0" smtClean="0">
              <a:solidFill>
                <a:schemeClr val="accent2"/>
              </a:solidFill>
              <a:latin typeface="Britannic Bold" pitchFamily="34" charset="0"/>
            </a:endParaRPr>
          </a:p>
        </p:txBody>
      </p:sp>
      <p:sp>
        <p:nvSpPr>
          <p:cNvPr id="65541" name="TextBox 28"/>
          <p:cNvSpPr txBox="1">
            <a:spLocks noChangeArrowheads="1"/>
          </p:cNvSpPr>
          <p:nvPr/>
        </p:nvSpPr>
        <p:spPr bwMode="auto">
          <a:xfrm>
            <a:off x="1000125" y="4357672"/>
            <a:ext cx="1143000" cy="369887"/>
          </a:xfrm>
          <a:prstGeom prst="rect">
            <a:avLst/>
          </a:prstGeom>
          <a:noFill/>
          <a:ln w="9525">
            <a:noFill/>
            <a:miter lim="800000"/>
            <a:headEnd/>
            <a:tailEnd/>
          </a:ln>
        </p:spPr>
        <p:txBody>
          <a:bodyPr>
            <a:spAutoFit/>
          </a:bodyPr>
          <a:lstStyle/>
          <a:p>
            <a:r>
              <a:rPr lang="en-US">
                <a:latin typeface="Calibri" pitchFamily="34" charset="0"/>
                <a:cs typeface="Calibri" pitchFamily="34" charset="0"/>
              </a:rPr>
              <a:t>Target 1</a:t>
            </a:r>
          </a:p>
        </p:txBody>
      </p:sp>
      <p:sp>
        <p:nvSpPr>
          <p:cNvPr id="65542" name="TextBox 29"/>
          <p:cNvSpPr txBox="1">
            <a:spLocks noChangeArrowheads="1"/>
          </p:cNvSpPr>
          <p:nvPr/>
        </p:nvSpPr>
        <p:spPr bwMode="auto">
          <a:xfrm>
            <a:off x="4143375" y="4357672"/>
            <a:ext cx="1000125" cy="369887"/>
          </a:xfrm>
          <a:prstGeom prst="rect">
            <a:avLst/>
          </a:prstGeom>
          <a:noFill/>
          <a:ln w="9525">
            <a:noFill/>
            <a:miter lim="800000"/>
            <a:headEnd/>
            <a:tailEnd/>
          </a:ln>
        </p:spPr>
        <p:txBody>
          <a:bodyPr>
            <a:spAutoFit/>
          </a:bodyPr>
          <a:lstStyle/>
          <a:p>
            <a:r>
              <a:rPr lang="en-US">
                <a:latin typeface="Calibri" pitchFamily="34" charset="0"/>
                <a:cs typeface="Calibri" pitchFamily="34" charset="0"/>
              </a:rPr>
              <a:t>Target 2</a:t>
            </a:r>
          </a:p>
        </p:txBody>
      </p:sp>
      <p:sp>
        <p:nvSpPr>
          <p:cNvPr id="65543" name="TextBox 30"/>
          <p:cNvSpPr txBox="1">
            <a:spLocks noChangeArrowheads="1"/>
          </p:cNvSpPr>
          <p:nvPr/>
        </p:nvSpPr>
        <p:spPr bwMode="auto">
          <a:xfrm>
            <a:off x="7215188" y="4357672"/>
            <a:ext cx="1071562" cy="369888"/>
          </a:xfrm>
          <a:prstGeom prst="rect">
            <a:avLst/>
          </a:prstGeom>
          <a:noFill/>
          <a:ln w="9525">
            <a:noFill/>
            <a:miter lim="800000"/>
            <a:headEnd/>
            <a:tailEnd/>
          </a:ln>
        </p:spPr>
        <p:txBody>
          <a:bodyPr>
            <a:spAutoFit/>
          </a:bodyPr>
          <a:lstStyle/>
          <a:p>
            <a:r>
              <a:rPr lang="en-US" dirty="0">
                <a:latin typeface="Calibri" pitchFamily="34" charset="0"/>
                <a:cs typeface="Calibri" pitchFamily="34" charset="0"/>
              </a:rPr>
              <a:t>Target 3</a:t>
            </a:r>
          </a:p>
        </p:txBody>
      </p:sp>
      <p:sp>
        <p:nvSpPr>
          <p:cNvPr id="65544" name="TextBox 20"/>
          <p:cNvSpPr txBox="1">
            <a:spLocks noChangeArrowheads="1"/>
          </p:cNvSpPr>
          <p:nvPr/>
        </p:nvSpPr>
        <p:spPr bwMode="auto">
          <a:xfrm>
            <a:off x="142875" y="4750578"/>
            <a:ext cx="2857500" cy="646113"/>
          </a:xfrm>
          <a:prstGeom prst="rect">
            <a:avLst/>
          </a:prstGeom>
          <a:noFill/>
          <a:ln w="9525">
            <a:noFill/>
            <a:miter lim="800000"/>
            <a:headEnd/>
            <a:tailEnd/>
          </a:ln>
        </p:spPr>
        <p:txBody>
          <a:bodyPr>
            <a:spAutoFit/>
          </a:bodyPr>
          <a:lstStyle/>
          <a:p>
            <a:pPr algn="ctr"/>
            <a:r>
              <a:rPr lang="en-US" b="1" dirty="0">
                <a:latin typeface="Calibri" pitchFamily="34" charset="0"/>
                <a:cs typeface="Calibri" pitchFamily="34" charset="0"/>
              </a:rPr>
              <a:t>Kit (“</a:t>
            </a:r>
            <a:r>
              <a:rPr lang="en-US" b="1" dirty="0" err="1">
                <a:latin typeface="Calibri" pitchFamily="34" charset="0"/>
                <a:cs typeface="Calibri" pitchFamily="34" charset="0"/>
              </a:rPr>
              <a:t>Bullseye</a:t>
            </a:r>
            <a:r>
              <a:rPr lang="en-US" b="1" dirty="0">
                <a:latin typeface="Calibri" pitchFamily="34" charset="0"/>
                <a:cs typeface="Calibri" pitchFamily="34" charset="0"/>
              </a:rPr>
              <a:t>”) Carson (reliable and valid shooting)</a:t>
            </a:r>
          </a:p>
        </p:txBody>
      </p:sp>
      <p:sp>
        <p:nvSpPr>
          <p:cNvPr id="65545" name="TextBox 22"/>
          <p:cNvSpPr txBox="1">
            <a:spLocks noChangeArrowheads="1"/>
          </p:cNvSpPr>
          <p:nvPr/>
        </p:nvSpPr>
        <p:spPr bwMode="auto">
          <a:xfrm>
            <a:off x="3036094" y="4750578"/>
            <a:ext cx="3071812" cy="923330"/>
          </a:xfrm>
          <a:prstGeom prst="rect">
            <a:avLst/>
          </a:prstGeom>
          <a:noFill/>
          <a:ln w="9525">
            <a:noFill/>
            <a:miter lim="800000"/>
            <a:headEnd/>
            <a:tailEnd/>
          </a:ln>
        </p:spPr>
        <p:txBody>
          <a:bodyPr>
            <a:spAutoFit/>
          </a:bodyPr>
          <a:lstStyle/>
          <a:p>
            <a:pPr algn="ctr"/>
            <a:r>
              <a:rPr lang="en-US" b="1" dirty="0">
                <a:latin typeface="Calibri" pitchFamily="34" charset="0"/>
                <a:cs typeface="Calibri" pitchFamily="34" charset="0"/>
              </a:rPr>
              <a:t>Bill (“Scattershot”) Henry </a:t>
            </a:r>
            <a:endParaRPr lang="id-ID" b="1" dirty="0" smtClean="0">
              <a:latin typeface="Calibri" pitchFamily="34" charset="0"/>
              <a:cs typeface="Calibri" pitchFamily="34" charset="0"/>
            </a:endParaRPr>
          </a:p>
          <a:p>
            <a:pPr algn="ctr"/>
            <a:r>
              <a:rPr lang="en-US" b="1" dirty="0" smtClean="0">
                <a:latin typeface="Calibri" pitchFamily="34" charset="0"/>
                <a:cs typeface="Calibri" pitchFamily="34" charset="0"/>
              </a:rPr>
              <a:t>(</a:t>
            </a:r>
            <a:r>
              <a:rPr lang="en-US" b="1" dirty="0" err="1" smtClean="0">
                <a:latin typeface="Calibri" pitchFamily="34" charset="0"/>
                <a:cs typeface="Calibri" pitchFamily="34" charset="0"/>
              </a:rPr>
              <a:t>Unr</a:t>
            </a:r>
            <a:r>
              <a:rPr lang="id-ID" b="1" dirty="0" smtClean="0">
                <a:latin typeface="Calibri" pitchFamily="34" charset="0"/>
                <a:cs typeface="Calibri" pitchFamily="34" charset="0"/>
              </a:rPr>
              <a:t>eli</a:t>
            </a:r>
            <a:r>
              <a:rPr lang="en-US" b="1" dirty="0" smtClean="0">
                <a:latin typeface="Calibri" pitchFamily="34" charset="0"/>
                <a:cs typeface="Calibri" pitchFamily="34" charset="0"/>
              </a:rPr>
              <a:t>able </a:t>
            </a:r>
            <a:r>
              <a:rPr lang="en-US" b="1" dirty="0">
                <a:latin typeface="Calibri" pitchFamily="34" charset="0"/>
                <a:cs typeface="Calibri" pitchFamily="34" charset="0"/>
              </a:rPr>
              <a:t>and invalid shooting)</a:t>
            </a:r>
          </a:p>
        </p:txBody>
      </p:sp>
      <p:sp>
        <p:nvSpPr>
          <p:cNvPr id="65546" name="TextBox 23"/>
          <p:cNvSpPr txBox="1">
            <a:spLocks noChangeArrowheads="1"/>
          </p:cNvSpPr>
          <p:nvPr/>
        </p:nvSpPr>
        <p:spPr bwMode="auto">
          <a:xfrm>
            <a:off x="6143625" y="4750578"/>
            <a:ext cx="3000375" cy="646112"/>
          </a:xfrm>
          <a:prstGeom prst="rect">
            <a:avLst/>
          </a:prstGeom>
          <a:noFill/>
          <a:ln w="9525">
            <a:noFill/>
            <a:miter lim="800000"/>
            <a:headEnd/>
            <a:tailEnd/>
          </a:ln>
        </p:spPr>
        <p:txBody>
          <a:bodyPr>
            <a:spAutoFit/>
          </a:bodyPr>
          <a:lstStyle/>
          <a:p>
            <a:pPr algn="ctr"/>
            <a:r>
              <a:rPr lang="en-US" b="1" dirty="0">
                <a:latin typeface="Calibri" pitchFamily="34" charset="0"/>
                <a:cs typeface="Calibri" pitchFamily="34" charset="0"/>
              </a:rPr>
              <a:t>Jack (“</a:t>
            </a:r>
            <a:r>
              <a:rPr lang="en-US" b="1" dirty="0" err="1">
                <a:latin typeface="Calibri" pitchFamily="34" charset="0"/>
                <a:cs typeface="Calibri" pitchFamily="34" charset="0"/>
              </a:rPr>
              <a:t>rightpull</a:t>
            </a:r>
            <a:r>
              <a:rPr lang="en-US" b="1" dirty="0">
                <a:latin typeface="Calibri" pitchFamily="34" charset="0"/>
                <a:cs typeface="Calibri" pitchFamily="34" charset="0"/>
              </a:rPr>
              <a:t>”) Armstrong (reliable but invalid shooting)</a:t>
            </a:r>
          </a:p>
        </p:txBody>
      </p:sp>
      <p:sp>
        <p:nvSpPr>
          <p:cNvPr id="65547" name="TextBox 26"/>
          <p:cNvSpPr txBox="1">
            <a:spLocks noChangeArrowheads="1"/>
          </p:cNvSpPr>
          <p:nvPr/>
        </p:nvSpPr>
        <p:spPr bwMode="auto">
          <a:xfrm>
            <a:off x="4643438" y="1862122"/>
            <a:ext cx="785812" cy="923925"/>
          </a:xfrm>
          <a:prstGeom prst="rect">
            <a:avLst/>
          </a:prstGeom>
          <a:noFill/>
          <a:ln w="9525">
            <a:noFill/>
            <a:miter lim="800000"/>
            <a:headEnd/>
            <a:tailEnd/>
          </a:ln>
        </p:spPr>
        <p:txBody>
          <a:bodyPr>
            <a:spAutoFit/>
          </a:bodyPr>
          <a:lstStyle/>
          <a:p>
            <a:r>
              <a:rPr lang="en-US" sz="5400"/>
              <a:t>.</a:t>
            </a:r>
          </a:p>
        </p:txBody>
      </p:sp>
      <p:sp>
        <p:nvSpPr>
          <p:cNvPr id="65548" name="TextBox 27"/>
          <p:cNvSpPr txBox="1">
            <a:spLocks noChangeArrowheads="1"/>
          </p:cNvSpPr>
          <p:nvPr/>
        </p:nvSpPr>
        <p:spPr bwMode="auto">
          <a:xfrm>
            <a:off x="5072063" y="1142984"/>
            <a:ext cx="785812" cy="923925"/>
          </a:xfrm>
          <a:prstGeom prst="rect">
            <a:avLst/>
          </a:prstGeom>
          <a:noFill/>
          <a:ln w="9525">
            <a:noFill/>
            <a:miter lim="800000"/>
            <a:headEnd/>
            <a:tailEnd/>
          </a:ln>
        </p:spPr>
        <p:txBody>
          <a:bodyPr>
            <a:spAutoFit/>
          </a:bodyPr>
          <a:lstStyle/>
          <a:p>
            <a:r>
              <a:rPr lang="en-US" sz="5400"/>
              <a:t>.</a:t>
            </a:r>
          </a:p>
        </p:txBody>
      </p:sp>
      <p:sp>
        <p:nvSpPr>
          <p:cNvPr id="65549" name="TextBox 32"/>
          <p:cNvSpPr txBox="1">
            <a:spLocks noChangeArrowheads="1"/>
          </p:cNvSpPr>
          <p:nvPr/>
        </p:nvSpPr>
        <p:spPr bwMode="auto">
          <a:xfrm>
            <a:off x="5357813" y="1357297"/>
            <a:ext cx="642937" cy="923925"/>
          </a:xfrm>
          <a:prstGeom prst="rect">
            <a:avLst/>
          </a:prstGeom>
          <a:noFill/>
          <a:ln w="9525">
            <a:noFill/>
            <a:miter lim="800000"/>
            <a:headEnd/>
            <a:tailEnd/>
          </a:ln>
        </p:spPr>
        <p:txBody>
          <a:bodyPr>
            <a:spAutoFit/>
          </a:bodyPr>
          <a:lstStyle/>
          <a:p>
            <a:r>
              <a:rPr lang="en-US" sz="5400"/>
              <a:t>.</a:t>
            </a:r>
          </a:p>
        </p:txBody>
      </p:sp>
      <p:sp>
        <p:nvSpPr>
          <p:cNvPr id="65550" name="TextBox 33"/>
          <p:cNvSpPr txBox="1">
            <a:spLocks noChangeArrowheads="1"/>
          </p:cNvSpPr>
          <p:nvPr/>
        </p:nvSpPr>
        <p:spPr bwMode="auto">
          <a:xfrm>
            <a:off x="5143500" y="2714609"/>
            <a:ext cx="285750" cy="923925"/>
          </a:xfrm>
          <a:prstGeom prst="rect">
            <a:avLst/>
          </a:prstGeom>
          <a:noFill/>
          <a:ln w="9525">
            <a:noFill/>
            <a:miter lim="800000"/>
            <a:headEnd/>
            <a:tailEnd/>
          </a:ln>
        </p:spPr>
        <p:txBody>
          <a:bodyPr>
            <a:spAutoFit/>
          </a:bodyPr>
          <a:lstStyle/>
          <a:p>
            <a:r>
              <a:rPr lang="en-US" sz="5400" dirty="0"/>
              <a:t>.</a:t>
            </a:r>
          </a:p>
        </p:txBody>
      </p:sp>
      <p:sp>
        <p:nvSpPr>
          <p:cNvPr id="65551" name="TextBox 34"/>
          <p:cNvSpPr txBox="1">
            <a:spLocks noChangeArrowheads="1"/>
          </p:cNvSpPr>
          <p:nvPr/>
        </p:nvSpPr>
        <p:spPr bwMode="auto">
          <a:xfrm>
            <a:off x="5643563" y="2643172"/>
            <a:ext cx="571500" cy="923925"/>
          </a:xfrm>
          <a:prstGeom prst="rect">
            <a:avLst/>
          </a:prstGeom>
          <a:noFill/>
          <a:ln w="9525">
            <a:noFill/>
            <a:miter lim="800000"/>
            <a:headEnd/>
            <a:tailEnd/>
          </a:ln>
        </p:spPr>
        <p:txBody>
          <a:bodyPr>
            <a:spAutoFit/>
          </a:bodyPr>
          <a:lstStyle/>
          <a:p>
            <a:r>
              <a:rPr lang="en-US" sz="5400"/>
              <a:t>.</a:t>
            </a:r>
          </a:p>
        </p:txBody>
      </p:sp>
      <p:sp>
        <p:nvSpPr>
          <p:cNvPr id="65552" name="TextBox 35"/>
          <p:cNvSpPr txBox="1">
            <a:spLocks noChangeArrowheads="1"/>
          </p:cNvSpPr>
          <p:nvPr/>
        </p:nvSpPr>
        <p:spPr bwMode="auto">
          <a:xfrm>
            <a:off x="4143375" y="3362309"/>
            <a:ext cx="428625" cy="923925"/>
          </a:xfrm>
          <a:prstGeom prst="rect">
            <a:avLst/>
          </a:prstGeom>
          <a:noFill/>
          <a:ln w="9525">
            <a:noFill/>
            <a:miter lim="800000"/>
            <a:headEnd/>
            <a:tailEnd/>
          </a:ln>
        </p:spPr>
        <p:txBody>
          <a:bodyPr>
            <a:spAutoFit/>
          </a:bodyPr>
          <a:lstStyle/>
          <a:p>
            <a:r>
              <a:rPr lang="en-US" sz="5400"/>
              <a:t>.</a:t>
            </a:r>
          </a:p>
        </p:txBody>
      </p:sp>
      <p:sp>
        <p:nvSpPr>
          <p:cNvPr id="65553" name="TextBox 36"/>
          <p:cNvSpPr txBox="1">
            <a:spLocks noChangeArrowheads="1"/>
          </p:cNvSpPr>
          <p:nvPr/>
        </p:nvSpPr>
        <p:spPr bwMode="auto">
          <a:xfrm>
            <a:off x="3786188" y="3362309"/>
            <a:ext cx="357187" cy="923925"/>
          </a:xfrm>
          <a:prstGeom prst="rect">
            <a:avLst/>
          </a:prstGeom>
          <a:noFill/>
          <a:ln w="9525">
            <a:noFill/>
            <a:miter lim="800000"/>
            <a:headEnd/>
            <a:tailEnd/>
          </a:ln>
        </p:spPr>
        <p:txBody>
          <a:bodyPr>
            <a:spAutoFit/>
          </a:bodyPr>
          <a:lstStyle/>
          <a:p>
            <a:r>
              <a:rPr lang="en-US" sz="5400"/>
              <a:t>.</a:t>
            </a:r>
          </a:p>
        </p:txBody>
      </p:sp>
      <p:sp>
        <p:nvSpPr>
          <p:cNvPr id="65554" name="TextBox 37"/>
          <p:cNvSpPr txBox="1">
            <a:spLocks noChangeArrowheads="1"/>
          </p:cNvSpPr>
          <p:nvPr/>
        </p:nvSpPr>
        <p:spPr bwMode="auto">
          <a:xfrm>
            <a:off x="3357563" y="2357422"/>
            <a:ext cx="428625" cy="923925"/>
          </a:xfrm>
          <a:prstGeom prst="rect">
            <a:avLst/>
          </a:prstGeom>
          <a:noFill/>
          <a:ln w="9525">
            <a:noFill/>
            <a:miter lim="800000"/>
            <a:headEnd/>
            <a:tailEnd/>
          </a:ln>
        </p:spPr>
        <p:txBody>
          <a:bodyPr>
            <a:spAutoFit/>
          </a:bodyPr>
          <a:lstStyle/>
          <a:p>
            <a:r>
              <a:rPr lang="en-US" sz="5400"/>
              <a:t>.</a:t>
            </a:r>
          </a:p>
        </p:txBody>
      </p:sp>
      <p:sp>
        <p:nvSpPr>
          <p:cNvPr id="65555" name="TextBox 38"/>
          <p:cNvSpPr txBox="1">
            <a:spLocks noChangeArrowheads="1"/>
          </p:cNvSpPr>
          <p:nvPr/>
        </p:nvSpPr>
        <p:spPr bwMode="auto">
          <a:xfrm>
            <a:off x="3429000" y="1504934"/>
            <a:ext cx="357188" cy="923925"/>
          </a:xfrm>
          <a:prstGeom prst="rect">
            <a:avLst/>
          </a:prstGeom>
          <a:noFill/>
          <a:ln w="9525">
            <a:noFill/>
            <a:miter lim="800000"/>
            <a:headEnd/>
            <a:tailEnd/>
          </a:ln>
        </p:spPr>
        <p:txBody>
          <a:bodyPr>
            <a:spAutoFit/>
          </a:bodyPr>
          <a:lstStyle/>
          <a:p>
            <a:r>
              <a:rPr lang="en-US" sz="5400"/>
              <a:t>.</a:t>
            </a:r>
          </a:p>
        </p:txBody>
      </p:sp>
      <p:sp>
        <p:nvSpPr>
          <p:cNvPr id="65556" name="TextBox 39"/>
          <p:cNvSpPr txBox="1">
            <a:spLocks noChangeArrowheads="1"/>
          </p:cNvSpPr>
          <p:nvPr/>
        </p:nvSpPr>
        <p:spPr bwMode="auto">
          <a:xfrm>
            <a:off x="3786188" y="2147872"/>
            <a:ext cx="285750" cy="923925"/>
          </a:xfrm>
          <a:prstGeom prst="rect">
            <a:avLst/>
          </a:prstGeom>
          <a:noFill/>
          <a:ln w="9525">
            <a:noFill/>
            <a:miter lim="800000"/>
            <a:headEnd/>
            <a:tailEnd/>
          </a:ln>
        </p:spPr>
        <p:txBody>
          <a:bodyPr>
            <a:spAutoFit/>
          </a:bodyPr>
          <a:lstStyle/>
          <a:p>
            <a:r>
              <a:rPr lang="en-US" sz="5400"/>
              <a:t>.</a:t>
            </a:r>
          </a:p>
        </p:txBody>
      </p:sp>
      <p:sp>
        <p:nvSpPr>
          <p:cNvPr id="65557" name="TextBox 40"/>
          <p:cNvSpPr txBox="1">
            <a:spLocks noChangeArrowheads="1"/>
          </p:cNvSpPr>
          <p:nvPr/>
        </p:nvSpPr>
        <p:spPr bwMode="auto">
          <a:xfrm>
            <a:off x="3571875" y="1785922"/>
            <a:ext cx="357188" cy="923925"/>
          </a:xfrm>
          <a:prstGeom prst="rect">
            <a:avLst/>
          </a:prstGeom>
          <a:noFill/>
          <a:ln w="9525">
            <a:noFill/>
            <a:miter lim="800000"/>
            <a:headEnd/>
            <a:tailEnd/>
          </a:ln>
        </p:spPr>
        <p:txBody>
          <a:bodyPr>
            <a:spAutoFit/>
          </a:bodyPr>
          <a:lstStyle/>
          <a:p>
            <a:r>
              <a:rPr lang="en-US" sz="5400"/>
              <a:t>.</a:t>
            </a:r>
          </a:p>
        </p:txBody>
      </p:sp>
      <p:sp>
        <p:nvSpPr>
          <p:cNvPr id="65558" name="TextBox 41"/>
          <p:cNvSpPr txBox="1">
            <a:spLocks noChangeArrowheads="1"/>
          </p:cNvSpPr>
          <p:nvPr/>
        </p:nvSpPr>
        <p:spPr bwMode="auto">
          <a:xfrm>
            <a:off x="4286250" y="1362059"/>
            <a:ext cx="428625" cy="923925"/>
          </a:xfrm>
          <a:prstGeom prst="rect">
            <a:avLst/>
          </a:prstGeom>
          <a:noFill/>
          <a:ln w="9525">
            <a:noFill/>
            <a:miter lim="800000"/>
            <a:headEnd/>
            <a:tailEnd/>
          </a:ln>
        </p:spPr>
        <p:txBody>
          <a:bodyPr>
            <a:spAutoFit/>
          </a:bodyPr>
          <a:lstStyle/>
          <a:p>
            <a:r>
              <a:rPr lang="en-US" sz="5400"/>
              <a:t>.</a:t>
            </a:r>
          </a:p>
        </p:txBody>
      </p:sp>
      <p:sp>
        <p:nvSpPr>
          <p:cNvPr id="65559" name="TextBox 42"/>
          <p:cNvSpPr txBox="1">
            <a:spLocks noChangeArrowheads="1"/>
          </p:cNvSpPr>
          <p:nvPr/>
        </p:nvSpPr>
        <p:spPr bwMode="auto">
          <a:xfrm>
            <a:off x="8572500" y="1928797"/>
            <a:ext cx="714375" cy="923925"/>
          </a:xfrm>
          <a:prstGeom prst="rect">
            <a:avLst/>
          </a:prstGeom>
          <a:noFill/>
          <a:ln w="9525">
            <a:noFill/>
            <a:miter lim="800000"/>
            <a:headEnd/>
            <a:tailEnd/>
          </a:ln>
        </p:spPr>
        <p:txBody>
          <a:bodyPr>
            <a:spAutoFit/>
          </a:bodyPr>
          <a:lstStyle/>
          <a:p>
            <a:r>
              <a:rPr lang="en-US" sz="5400"/>
              <a:t>..</a:t>
            </a:r>
          </a:p>
        </p:txBody>
      </p:sp>
      <p:sp>
        <p:nvSpPr>
          <p:cNvPr id="65560" name="TextBox 43"/>
          <p:cNvSpPr txBox="1">
            <a:spLocks noChangeArrowheads="1"/>
          </p:cNvSpPr>
          <p:nvPr/>
        </p:nvSpPr>
        <p:spPr bwMode="auto">
          <a:xfrm>
            <a:off x="8501063" y="2143109"/>
            <a:ext cx="571500" cy="923925"/>
          </a:xfrm>
          <a:prstGeom prst="rect">
            <a:avLst/>
          </a:prstGeom>
          <a:noFill/>
          <a:ln w="9525">
            <a:noFill/>
            <a:miter lim="800000"/>
            <a:headEnd/>
            <a:tailEnd/>
          </a:ln>
        </p:spPr>
        <p:txBody>
          <a:bodyPr>
            <a:spAutoFit/>
          </a:bodyPr>
          <a:lstStyle/>
          <a:p>
            <a:r>
              <a:rPr lang="en-US" sz="5400"/>
              <a:t>..</a:t>
            </a:r>
          </a:p>
        </p:txBody>
      </p:sp>
      <p:sp>
        <p:nvSpPr>
          <p:cNvPr id="65561" name="TextBox 44"/>
          <p:cNvSpPr txBox="1">
            <a:spLocks noChangeArrowheads="1"/>
          </p:cNvSpPr>
          <p:nvPr/>
        </p:nvSpPr>
        <p:spPr bwMode="auto">
          <a:xfrm>
            <a:off x="8786813" y="2143109"/>
            <a:ext cx="285750" cy="923925"/>
          </a:xfrm>
          <a:prstGeom prst="rect">
            <a:avLst/>
          </a:prstGeom>
          <a:noFill/>
          <a:ln w="9525">
            <a:noFill/>
            <a:miter lim="800000"/>
            <a:headEnd/>
            <a:tailEnd/>
          </a:ln>
        </p:spPr>
        <p:txBody>
          <a:bodyPr>
            <a:spAutoFit/>
          </a:bodyPr>
          <a:lstStyle/>
          <a:p>
            <a:r>
              <a:rPr lang="en-US" sz="5400"/>
              <a:t>.</a:t>
            </a:r>
          </a:p>
        </p:txBody>
      </p:sp>
      <p:sp>
        <p:nvSpPr>
          <p:cNvPr id="65562" name="TextBox 46"/>
          <p:cNvSpPr txBox="1">
            <a:spLocks noChangeArrowheads="1"/>
          </p:cNvSpPr>
          <p:nvPr/>
        </p:nvSpPr>
        <p:spPr bwMode="auto">
          <a:xfrm>
            <a:off x="8501063" y="2290747"/>
            <a:ext cx="571500" cy="923925"/>
          </a:xfrm>
          <a:prstGeom prst="rect">
            <a:avLst/>
          </a:prstGeom>
          <a:noFill/>
          <a:ln w="9525">
            <a:noFill/>
            <a:miter lim="800000"/>
            <a:headEnd/>
            <a:tailEnd/>
          </a:ln>
        </p:spPr>
        <p:txBody>
          <a:bodyPr>
            <a:spAutoFit/>
          </a:bodyPr>
          <a:lstStyle/>
          <a:p>
            <a:r>
              <a:rPr lang="en-US" sz="5400"/>
              <a:t>..</a:t>
            </a:r>
          </a:p>
        </p:txBody>
      </p:sp>
      <p:sp>
        <p:nvSpPr>
          <p:cNvPr id="65563" name="TextBox 47"/>
          <p:cNvSpPr txBox="1">
            <a:spLocks noChangeArrowheads="1"/>
          </p:cNvSpPr>
          <p:nvPr/>
        </p:nvSpPr>
        <p:spPr bwMode="auto">
          <a:xfrm>
            <a:off x="8786813" y="2285984"/>
            <a:ext cx="357187" cy="923925"/>
          </a:xfrm>
          <a:prstGeom prst="rect">
            <a:avLst/>
          </a:prstGeom>
          <a:noFill/>
          <a:ln w="9525">
            <a:noFill/>
            <a:miter lim="800000"/>
            <a:headEnd/>
            <a:tailEnd/>
          </a:ln>
        </p:spPr>
        <p:txBody>
          <a:bodyPr>
            <a:spAutoFit/>
          </a:bodyPr>
          <a:lstStyle/>
          <a:p>
            <a:r>
              <a:rPr lang="en-US" sz="5400"/>
              <a:t>.</a:t>
            </a:r>
          </a:p>
        </p:txBody>
      </p:sp>
      <p:sp>
        <p:nvSpPr>
          <p:cNvPr id="65564" name="TextBox 48"/>
          <p:cNvSpPr txBox="1">
            <a:spLocks noChangeArrowheads="1"/>
          </p:cNvSpPr>
          <p:nvPr/>
        </p:nvSpPr>
        <p:spPr bwMode="auto">
          <a:xfrm>
            <a:off x="8572500" y="2428859"/>
            <a:ext cx="571500" cy="923925"/>
          </a:xfrm>
          <a:prstGeom prst="rect">
            <a:avLst/>
          </a:prstGeom>
          <a:noFill/>
          <a:ln w="9525">
            <a:noFill/>
            <a:miter lim="800000"/>
            <a:headEnd/>
            <a:tailEnd/>
          </a:ln>
        </p:spPr>
        <p:txBody>
          <a:bodyPr>
            <a:spAutoFit/>
          </a:bodyPr>
          <a:lstStyle/>
          <a:p>
            <a:r>
              <a:rPr lang="en-US" sz="5400"/>
              <a:t>..</a:t>
            </a:r>
          </a:p>
        </p:txBody>
      </p:sp>
      <p:sp>
        <p:nvSpPr>
          <p:cNvPr id="65565" name="TextBox 49"/>
          <p:cNvSpPr txBox="1">
            <a:spLocks noChangeArrowheads="1"/>
          </p:cNvSpPr>
          <p:nvPr/>
        </p:nvSpPr>
        <p:spPr bwMode="auto">
          <a:xfrm>
            <a:off x="8572500" y="2004997"/>
            <a:ext cx="357188" cy="923925"/>
          </a:xfrm>
          <a:prstGeom prst="rect">
            <a:avLst/>
          </a:prstGeom>
          <a:noFill/>
          <a:ln w="9525">
            <a:noFill/>
            <a:miter lim="800000"/>
            <a:headEnd/>
            <a:tailEnd/>
          </a:ln>
        </p:spPr>
        <p:txBody>
          <a:bodyPr>
            <a:spAutoFit/>
          </a:bodyPr>
          <a:lstStyle/>
          <a:p>
            <a:r>
              <a:rPr lang="en-US" sz="5400"/>
              <a:t>.</a:t>
            </a:r>
          </a:p>
        </p:txBody>
      </p:sp>
      <p:sp>
        <p:nvSpPr>
          <p:cNvPr id="65566" name="TextBox 50"/>
          <p:cNvSpPr txBox="1">
            <a:spLocks noChangeArrowheads="1"/>
          </p:cNvSpPr>
          <p:nvPr/>
        </p:nvSpPr>
        <p:spPr bwMode="auto">
          <a:xfrm>
            <a:off x="8429625" y="2428859"/>
            <a:ext cx="428625" cy="923925"/>
          </a:xfrm>
          <a:prstGeom prst="rect">
            <a:avLst/>
          </a:prstGeom>
          <a:noFill/>
          <a:ln w="9525">
            <a:noFill/>
            <a:miter lim="800000"/>
            <a:headEnd/>
            <a:tailEnd/>
          </a:ln>
        </p:spPr>
        <p:txBody>
          <a:bodyPr>
            <a:spAutoFit/>
          </a:bodyPr>
          <a:lstStyle/>
          <a:p>
            <a:r>
              <a:rPr lang="en-US" sz="5400"/>
              <a:t>.</a:t>
            </a:r>
          </a:p>
        </p:txBody>
      </p:sp>
      <p:sp>
        <p:nvSpPr>
          <p:cNvPr id="46" name="Oval 45"/>
          <p:cNvSpPr/>
          <p:nvPr/>
        </p:nvSpPr>
        <p:spPr bwMode="auto">
          <a:xfrm>
            <a:off x="142875" y="1357297"/>
            <a:ext cx="2928938" cy="2928937"/>
          </a:xfrm>
          <a:prstGeom prst="ellipse">
            <a:avLst/>
          </a:prstGeom>
          <a:solidFill>
            <a:schemeClr val="bg1">
              <a:lumMod val="75000"/>
            </a:schemeClr>
          </a:solidFill>
          <a:ln w="9525" cap="flat" cmpd="sng" algn="ctr">
            <a:noFill/>
            <a:prstDash val="solid"/>
            <a:round/>
            <a:headEnd type="none" w="med" len="med"/>
            <a:tailEnd type="none" w="med" len="med"/>
          </a:ln>
          <a:effectLst>
            <a:innerShdw blurRad="114300">
              <a:prstClr val="black"/>
            </a:innerShdw>
          </a:effectLst>
        </p:spPr>
        <p:txBody>
          <a:bodyPr/>
          <a:lstStyle/>
          <a:p>
            <a:pPr>
              <a:defRPr/>
            </a:pPr>
            <a:endParaRPr lang="en-US" sz="2400" b="1">
              <a:latin typeface="Times New Roman" pitchFamily="18" charset="0"/>
            </a:endParaRPr>
          </a:p>
        </p:txBody>
      </p:sp>
      <p:sp>
        <p:nvSpPr>
          <p:cNvPr id="65568" name="Oval 51"/>
          <p:cNvSpPr>
            <a:spLocks noChangeArrowheads="1"/>
          </p:cNvSpPr>
          <p:nvPr/>
        </p:nvSpPr>
        <p:spPr bwMode="auto">
          <a:xfrm>
            <a:off x="585788" y="1800209"/>
            <a:ext cx="2000250" cy="2000250"/>
          </a:xfrm>
          <a:prstGeom prst="ellipse">
            <a:avLst/>
          </a:prstGeom>
          <a:solidFill>
            <a:srgbClr val="1225DC"/>
          </a:solidFill>
          <a:ln w="9525" algn="ctr">
            <a:noFill/>
            <a:round/>
            <a:headEnd/>
            <a:tailEnd/>
          </a:ln>
          <a:scene3d>
            <a:camera prst="orthographicFront"/>
            <a:lightRig rig="threePt" dir="t"/>
          </a:scene3d>
          <a:sp3d>
            <a:bevelT w="165100" prst="coolSlant"/>
          </a:sp3d>
        </p:spPr>
        <p:txBody>
          <a:bodyPr/>
          <a:lstStyle/>
          <a:p>
            <a:endParaRPr lang="en-US" sz="2400" b="1">
              <a:latin typeface="Times New Roman" pitchFamily="18" charset="0"/>
            </a:endParaRPr>
          </a:p>
        </p:txBody>
      </p:sp>
      <p:sp>
        <p:nvSpPr>
          <p:cNvPr id="53" name="Oval 52"/>
          <p:cNvSpPr/>
          <p:nvPr/>
        </p:nvSpPr>
        <p:spPr bwMode="auto">
          <a:xfrm>
            <a:off x="1014413" y="2228834"/>
            <a:ext cx="1143000" cy="1143000"/>
          </a:xfrm>
          <a:prstGeom prst="ellipse">
            <a:avLst/>
          </a:prstGeom>
          <a:solidFill>
            <a:schemeClr val="bg1">
              <a:lumMod val="75000"/>
            </a:schemeClr>
          </a:solidFill>
          <a:ln w="9525" cap="flat" cmpd="sng" algn="ctr">
            <a:solidFill>
              <a:schemeClr val="bg1"/>
            </a:solidFill>
            <a:prstDash val="solid"/>
            <a:round/>
            <a:headEnd type="none" w="med" len="med"/>
            <a:tailEnd type="none" w="med" len="med"/>
          </a:ln>
          <a:effectLst/>
        </p:spPr>
        <p:txBody>
          <a:bodyPr/>
          <a:lstStyle/>
          <a:p>
            <a:pPr>
              <a:defRPr/>
            </a:pPr>
            <a:endParaRPr lang="en-US" sz="2400" b="1">
              <a:latin typeface="Times New Roman" pitchFamily="18" charset="0"/>
            </a:endParaRPr>
          </a:p>
        </p:txBody>
      </p:sp>
      <p:sp>
        <p:nvSpPr>
          <p:cNvPr id="65570" name="TextBox 21"/>
          <p:cNvSpPr txBox="1">
            <a:spLocks noChangeArrowheads="1"/>
          </p:cNvSpPr>
          <p:nvPr/>
        </p:nvSpPr>
        <p:spPr bwMode="auto">
          <a:xfrm>
            <a:off x="1300163" y="2366947"/>
            <a:ext cx="714375" cy="1754187"/>
          </a:xfrm>
          <a:prstGeom prst="rect">
            <a:avLst/>
          </a:prstGeom>
          <a:noFill/>
          <a:ln w="9525">
            <a:noFill/>
            <a:miter lim="800000"/>
            <a:headEnd/>
            <a:tailEnd/>
          </a:ln>
        </p:spPr>
        <p:txBody>
          <a:bodyPr>
            <a:spAutoFit/>
          </a:bodyPr>
          <a:lstStyle/>
          <a:p>
            <a:r>
              <a:rPr lang="en-US" sz="5400"/>
              <a:t>. .</a:t>
            </a:r>
          </a:p>
        </p:txBody>
      </p:sp>
      <p:sp>
        <p:nvSpPr>
          <p:cNvPr id="65571" name="TextBox 25"/>
          <p:cNvSpPr txBox="1">
            <a:spLocks noChangeArrowheads="1"/>
          </p:cNvSpPr>
          <p:nvPr/>
        </p:nvSpPr>
        <p:spPr bwMode="auto">
          <a:xfrm>
            <a:off x="1157288" y="1943084"/>
            <a:ext cx="1143000" cy="923925"/>
          </a:xfrm>
          <a:prstGeom prst="rect">
            <a:avLst/>
          </a:prstGeom>
          <a:noFill/>
          <a:ln w="9525">
            <a:noFill/>
            <a:miter lim="800000"/>
            <a:headEnd/>
            <a:tailEnd/>
          </a:ln>
        </p:spPr>
        <p:txBody>
          <a:bodyPr>
            <a:spAutoFit/>
          </a:bodyPr>
          <a:lstStyle/>
          <a:p>
            <a:r>
              <a:rPr lang="en-US" sz="5400"/>
              <a:t>....</a:t>
            </a:r>
          </a:p>
        </p:txBody>
      </p:sp>
      <p:sp>
        <p:nvSpPr>
          <p:cNvPr id="65572" name="TextBox 24"/>
          <p:cNvSpPr txBox="1">
            <a:spLocks noChangeArrowheads="1"/>
          </p:cNvSpPr>
          <p:nvPr/>
        </p:nvSpPr>
        <p:spPr bwMode="auto">
          <a:xfrm>
            <a:off x="1085850" y="2157397"/>
            <a:ext cx="1071563" cy="923925"/>
          </a:xfrm>
          <a:prstGeom prst="rect">
            <a:avLst/>
          </a:prstGeom>
          <a:noFill/>
          <a:ln w="9525">
            <a:noFill/>
            <a:miter lim="800000"/>
            <a:headEnd/>
            <a:tailEnd/>
          </a:ln>
        </p:spPr>
        <p:txBody>
          <a:bodyPr>
            <a:spAutoFit/>
          </a:bodyPr>
          <a:lstStyle/>
          <a:p>
            <a:r>
              <a:rPr lang="en-US" sz="5400"/>
              <a:t>….</a:t>
            </a:r>
          </a:p>
        </p:txBody>
      </p:sp>
      <p:sp>
        <p:nvSpPr>
          <p:cNvPr id="48" name="Subtitle 2"/>
          <p:cNvSpPr txBox="1">
            <a:spLocks/>
          </p:cNvSpPr>
          <p:nvPr/>
        </p:nvSpPr>
        <p:spPr>
          <a:xfrm>
            <a:off x="428596" y="5857892"/>
            <a:ext cx="8572527" cy="1000125"/>
          </a:xfrm>
          <a:prstGeom prst="rect">
            <a:avLst/>
          </a:prstGeom>
        </p:spPr>
        <p:txBody>
          <a:bodyPr/>
          <a:lstStyle/>
          <a:p>
            <a:pPr marR="0" lvl="0" algn="ctr"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Robert L. and Miller, M. David</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(2005).</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en-US" sz="1800" b="0" i="1" u="none" strike="noStrike" kern="0" cap="none" spc="0" normalizeH="0" baseline="0" noProof="0" dirty="0" smtClean="0">
                <a:ln>
                  <a:noFill/>
                </a:ln>
                <a:solidFill>
                  <a:srgbClr val="7030A0"/>
                </a:solidFill>
                <a:effectLst/>
                <a:uLnTx/>
                <a:uFillTx/>
                <a:latin typeface="Tw Cen MT" pitchFamily="34" charset="0"/>
                <a:cs typeface="Calibri" pitchFamily="34" charset="0"/>
              </a:rPr>
              <a:t>Measurement and Assessment in Teaching</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9</a:t>
            </a:r>
            <a:r>
              <a:rPr kumimoji="0" lang="en-US" sz="1800" b="0" i="0" u="none" strike="noStrike" kern="0" cap="none" spc="0" normalizeH="0" baseline="30000" noProof="0" dirty="0" smtClean="0">
                <a:ln>
                  <a:noFill/>
                </a:ln>
                <a:solidFill>
                  <a:srgbClr val="7030A0"/>
                </a:solidFill>
                <a:effectLst/>
                <a:uLnTx/>
                <a:uFillTx/>
                <a:latin typeface="Tw Cen MT" pitchFamily="34" charset="0"/>
                <a:cs typeface="Calibri" pitchFamily="34" charset="0"/>
              </a:rPr>
              <a:t>th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ed)</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New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J</a:t>
            </a:r>
            <a:r>
              <a:rPr kumimoji="0" lang="en-US" sz="1800" b="0" i="0" u="none" strike="noStrike" kern="0" cap="none" spc="0" normalizeH="0" baseline="0" noProof="0" dirty="0" err="1" smtClean="0">
                <a:ln>
                  <a:noFill/>
                </a:ln>
                <a:solidFill>
                  <a:srgbClr val="7030A0"/>
                </a:solidFill>
                <a:effectLst/>
                <a:uLnTx/>
                <a:uFillTx/>
                <a:latin typeface="Tw Cen MT" pitchFamily="34" charset="0"/>
                <a:cs typeface="Calibri" pitchFamily="34" charset="0"/>
              </a:rPr>
              <a:t>ersey</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 Pearson Education</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(p.75)</a:t>
            </a:r>
            <a: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r>
            <a:b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br>
            <a:endPar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29" y="1929364"/>
            <a:ext cx="8143875" cy="3785652"/>
          </a:xfrm>
          <a:prstGeom prst="rect">
            <a:avLst/>
          </a:prstGeom>
          <a:noFill/>
        </p:spPr>
        <p:txBody>
          <a:bodyPr>
            <a:spAutoFit/>
          </a:bodyPr>
          <a:lstStyle/>
          <a:p>
            <a:pPr marL="514350" indent="-514350">
              <a:buFont typeface="+mj-lt"/>
              <a:buAutoNum type="arabicPeriod"/>
              <a:defRPr/>
            </a:pPr>
            <a:r>
              <a:rPr lang="en-US" sz="3200" dirty="0">
                <a:latin typeface="Britannic Bold" pitchFamily="34" charset="0"/>
              </a:rPr>
              <a:t>Practical or economical from view point of  both time and money.</a:t>
            </a:r>
          </a:p>
          <a:p>
            <a:pPr marL="534988" indent="-534988">
              <a:buFont typeface="+mj-lt"/>
              <a:buAutoNum type="arabicPeriod"/>
              <a:tabLst>
                <a:tab pos="534988" algn="l"/>
              </a:tabLst>
              <a:defRPr/>
            </a:pPr>
            <a:r>
              <a:rPr lang="en-US" sz="3200" dirty="0">
                <a:latin typeface="Britannic Bold" pitchFamily="34" charset="0"/>
              </a:rPr>
              <a:t>Easily administered and scored.</a:t>
            </a:r>
          </a:p>
          <a:p>
            <a:pPr marL="534988" indent="-534988">
              <a:buFont typeface="+mj-lt"/>
              <a:buAutoNum type="arabicPeriod"/>
              <a:tabLst>
                <a:tab pos="534988" algn="l"/>
              </a:tabLst>
              <a:defRPr/>
            </a:pPr>
            <a:r>
              <a:rPr lang="en-US" sz="3200" dirty="0">
                <a:latin typeface="Britannic Bold" pitchFamily="34" charset="0"/>
              </a:rPr>
              <a:t>Produce results that can </a:t>
            </a:r>
            <a:r>
              <a:rPr lang="en-US" sz="3200" dirty="0" smtClean="0">
                <a:latin typeface="Britannic Bold" pitchFamily="34" charset="0"/>
              </a:rPr>
              <a:t>accurately </a:t>
            </a:r>
            <a:r>
              <a:rPr lang="en-US" sz="3200" dirty="0">
                <a:latin typeface="Britannic Bold" pitchFamily="34" charset="0"/>
              </a:rPr>
              <a:t>interpreted and applied by available </a:t>
            </a:r>
            <a:r>
              <a:rPr lang="en-US" sz="3200" dirty="0" smtClean="0">
                <a:latin typeface="Britannic Bold" pitchFamily="34" charset="0"/>
              </a:rPr>
              <a:t>personnel</a:t>
            </a:r>
            <a:r>
              <a:rPr lang="en-US" sz="2400" dirty="0" smtClean="0">
                <a:latin typeface="Britannic Bold" pitchFamily="34" charset="0"/>
              </a:rPr>
              <a:t>. </a:t>
            </a:r>
            <a:endParaRPr lang="en-US" sz="2400" dirty="0">
              <a:latin typeface="Tw Cen MT Condensed" pitchFamily="34" charset="0"/>
            </a:endParaRPr>
          </a:p>
          <a:p>
            <a:pPr marL="714375" indent="-271463">
              <a:defRPr/>
            </a:pPr>
            <a:endParaRPr lang="en-US" sz="2400" dirty="0">
              <a:latin typeface="Tw Cen MT Condensed" pitchFamily="34" charset="0"/>
            </a:endParaRPr>
          </a:p>
          <a:p>
            <a:pPr marL="342900" indent="-342900">
              <a:defRPr/>
            </a:pPr>
            <a:endParaRPr lang="en-US" sz="2400" dirty="0">
              <a:latin typeface="Tw Cen MT Condensed" pitchFamily="34" charset="0"/>
            </a:endParaRPr>
          </a:p>
        </p:txBody>
      </p:sp>
      <p:sp>
        <p:nvSpPr>
          <p:cNvPr id="68611" name="TextBox 2"/>
          <p:cNvSpPr txBox="1">
            <a:spLocks noChangeArrowheads="1"/>
          </p:cNvSpPr>
          <p:nvPr/>
        </p:nvSpPr>
        <p:spPr bwMode="auto">
          <a:xfrm>
            <a:off x="928688" y="571500"/>
            <a:ext cx="6715125" cy="707886"/>
          </a:xfrm>
          <a:prstGeom prst="rect">
            <a:avLst/>
          </a:prstGeom>
          <a:noFill/>
          <a:ln w="9525">
            <a:noFill/>
            <a:miter lim="800000"/>
            <a:headEnd/>
            <a:tailEnd/>
          </a:ln>
        </p:spPr>
        <p:txBody>
          <a:bodyPr>
            <a:spAutoFit/>
          </a:bodyPr>
          <a:lstStyle/>
          <a:p>
            <a:pPr algn="ctr"/>
            <a:r>
              <a:rPr lang="en-US" sz="4000" dirty="0">
                <a:solidFill>
                  <a:srgbClr val="7030A0"/>
                </a:solidFill>
                <a:latin typeface="Britannic Bold" pitchFamily="34" charset="0"/>
              </a:rPr>
              <a:t> </a:t>
            </a:r>
            <a:r>
              <a:rPr lang="en-US" sz="4000" b="1" dirty="0">
                <a:solidFill>
                  <a:srgbClr val="7030A0"/>
                </a:solidFill>
                <a:latin typeface="Britannic Bold" pitchFamily="34" charset="0"/>
              </a:rPr>
              <a:t>Usability  </a:t>
            </a:r>
          </a:p>
        </p:txBody>
      </p:sp>
      <p:sp>
        <p:nvSpPr>
          <p:cNvPr id="68612"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dirty="0">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5" name="Subtitle 2"/>
          <p:cNvSpPr txBox="1">
            <a:spLocks/>
          </p:cNvSpPr>
          <p:nvPr/>
        </p:nvSpPr>
        <p:spPr>
          <a:xfrm>
            <a:off x="500034" y="5286388"/>
            <a:ext cx="8358245" cy="1000125"/>
          </a:xfrm>
          <a:prstGeom prst="rect">
            <a:avLst/>
          </a:prstGeom>
        </p:spPr>
        <p:txBody>
          <a:bodyPr/>
          <a:lstStyle/>
          <a:p>
            <a:pPr marR="0" lvl="0" algn="ctr"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Robert L. and Miller, M. David (2005).</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en-US" sz="1800" b="0" i="1" u="none" strike="noStrike" kern="0" cap="none" spc="0" normalizeH="0" baseline="0" noProof="0" dirty="0" smtClean="0">
                <a:ln>
                  <a:noFill/>
                </a:ln>
                <a:solidFill>
                  <a:srgbClr val="7030A0"/>
                </a:solidFill>
                <a:effectLst/>
                <a:uLnTx/>
                <a:uFillTx/>
                <a:latin typeface="Tw Cen MT" pitchFamily="34" charset="0"/>
                <a:cs typeface="Calibri" pitchFamily="34" charset="0"/>
              </a:rPr>
              <a:t>Measurement and Assessment in Teaching</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9</a:t>
            </a:r>
            <a:r>
              <a:rPr kumimoji="0" lang="en-US" sz="1800" b="0" i="0" u="none" strike="noStrike" kern="0" cap="none" spc="0" normalizeH="0" baseline="30000" noProof="0" dirty="0" smtClean="0">
                <a:ln>
                  <a:noFill/>
                </a:ln>
                <a:solidFill>
                  <a:srgbClr val="7030A0"/>
                </a:solidFill>
                <a:effectLst/>
                <a:uLnTx/>
                <a:uFillTx/>
                <a:latin typeface="Tw Cen MT" pitchFamily="34" charset="0"/>
                <a:cs typeface="Calibri" pitchFamily="34" charset="0"/>
              </a:rPr>
              <a:t>th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Ed</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a:t>
            </a:r>
            <a:r>
              <a:rPr kumimoji="0" lang="id-ID" sz="1800" b="0" i="0" u="none" strike="noStrike" kern="0" cap="none" spc="0" normalizeH="0" noProof="0" dirty="0" smtClean="0">
                <a:ln>
                  <a:noFill/>
                </a:ln>
                <a:solidFill>
                  <a:srgbClr val="7030A0"/>
                </a:solidFill>
                <a:effectLst/>
                <a:uLnTx/>
                <a:uFillTx/>
                <a:latin typeface="Tw Cen MT" pitchFamily="34" charset="0"/>
                <a:cs typeface="Calibri" pitchFamily="34" charset="0"/>
              </a:rPr>
              <a:t> </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New </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J</a:t>
            </a:r>
            <a:r>
              <a:rPr kumimoji="0" lang="en-US" sz="1800" b="0" i="0" u="none" strike="noStrike" kern="0" cap="none" spc="0" normalizeH="0" baseline="0" noProof="0" dirty="0" err="1" smtClean="0">
                <a:ln>
                  <a:noFill/>
                </a:ln>
                <a:solidFill>
                  <a:srgbClr val="7030A0"/>
                </a:solidFill>
                <a:effectLst/>
                <a:uLnTx/>
                <a:uFillTx/>
                <a:latin typeface="Tw Cen MT" pitchFamily="34" charset="0"/>
                <a:cs typeface="Calibri" pitchFamily="34" charset="0"/>
              </a:rPr>
              <a:t>ersey</a:t>
            </a:r>
            <a:r>
              <a:rPr kumimoji="0" lang="en-US"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 Pearson Education</a:t>
            </a:r>
            <a:r>
              <a:rPr kumimoji="0" lang="id-ID" sz="18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(p.70)</a:t>
            </a:r>
            <a: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t/>
            </a:r>
            <a:br>
              <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rPr>
            </a:br>
            <a:endParaRPr kumimoji="0" lang="en-US" sz="3200" b="0" i="0" u="none" strike="noStrike" kern="0" cap="none" spc="0" normalizeH="0" baseline="0" noProof="0" dirty="0" smtClean="0">
              <a:ln>
                <a:noFill/>
              </a:ln>
              <a:solidFill>
                <a:srgbClr val="7030A0"/>
              </a:solidFill>
              <a:effectLst/>
              <a:uLnTx/>
              <a:uFillTx/>
              <a:latin typeface="Tw Cen MT" pitchFamily="34" charset="0"/>
              <a:cs typeface="Calibri"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2000240"/>
            <a:ext cx="7858125" cy="3323987"/>
          </a:xfrm>
          <a:prstGeom prst="rect">
            <a:avLst/>
          </a:prstGeom>
          <a:noFill/>
        </p:spPr>
        <p:txBody>
          <a:bodyPr>
            <a:spAutoFit/>
          </a:bodyPr>
          <a:lstStyle/>
          <a:p>
            <a:pPr marL="342900" indent="-342900" algn="just">
              <a:defRPr/>
            </a:pPr>
            <a:r>
              <a:rPr lang="en-US" dirty="0">
                <a:latin typeface="Britannic Bold" pitchFamily="34" charset="0"/>
              </a:rPr>
              <a:t>   </a:t>
            </a:r>
          </a:p>
          <a:p>
            <a:pPr algn="just">
              <a:tabLst>
                <a:tab pos="0" algn="l"/>
              </a:tabLst>
              <a:defRPr/>
            </a:pPr>
            <a:r>
              <a:rPr lang="en-US" sz="3200" dirty="0" err="1">
                <a:latin typeface="Britannic Bold" pitchFamily="34" charset="0"/>
              </a:rPr>
              <a:t>Adalah</a:t>
            </a:r>
            <a:r>
              <a:rPr lang="en-US" sz="3200" dirty="0">
                <a:latin typeface="Britannic Bold" pitchFamily="34" charset="0"/>
              </a:rPr>
              <a:t> </a:t>
            </a:r>
            <a:r>
              <a:rPr lang="en-US" sz="3200" dirty="0" err="1">
                <a:latin typeface="Britannic Bold" pitchFamily="34" charset="0"/>
              </a:rPr>
              <a:t>estimasi</a:t>
            </a:r>
            <a:r>
              <a:rPr lang="en-US" sz="3200" dirty="0">
                <a:latin typeface="Britannic Bold" pitchFamily="34" charset="0"/>
              </a:rPr>
              <a:t> </a:t>
            </a:r>
            <a:r>
              <a:rPr lang="en-US" sz="3200" dirty="0" err="1">
                <a:latin typeface="Britannic Bold" pitchFamily="34" charset="0"/>
              </a:rPr>
              <a:t>tentang</a:t>
            </a:r>
            <a:r>
              <a:rPr lang="en-US" sz="3200" dirty="0">
                <a:latin typeface="Britannic Bold" pitchFamily="34" charset="0"/>
              </a:rPr>
              <a:t> </a:t>
            </a:r>
            <a:r>
              <a:rPr lang="en-US" sz="3200" dirty="0" err="1">
                <a:latin typeface="Britannic Bold" pitchFamily="34" charset="0"/>
              </a:rPr>
              <a:t>besarnya</a:t>
            </a:r>
            <a:r>
              <a:rPr lang="en-US" sz="3200" dirty="0">
                <a:latin typeface="Britannic Bold" pitchFamily="34" charset="0"/>
              </a:rPr>
              <a:t> </a:t>
            </a:r>
            <a:r>
              <a:rPr lang="en-US" sz="3200" dirty="0" err="1">
                <a:latin typeface="Britannic Bold" pitchFamily="34" charset="0"/>
              </a:rPr>
              <a:t>variasi</a:t>
            </a:r>
            <a:r>
              <a:rPr lang="en-US" sz="3200" dirty="0">
                <a:latin typeface="Britannic Bold" pitchFamily="34" charset="0"/>
              </a:rPr>
              <a:t> </a:t>
            </a:r>
            <a:r>
              <a:rPr lang="en-US" sz="3200" dirty="0" err="1">
                <a:latin typeface="Britannic Bold" pitchFamily="34" charset="0"/>
              </a:rPr>
              <a:t>skor</a:t>
            </a:r>
            <a:r>
              <a:rPr lang="en-US" sz="3200" dirty="0">
                <a:latin typeface="Britannic Bold" pitchFamily="34" charset="0"/>
              </a:rPr>
              <a:t> </a:t>
            </a:r>
            <a:r>
              <a:rPr lang="en-US" sz="3200" dirty="0" err="1">
                <a:latin typeface="Britannic Bold" pitchFamily="34" charset="0"/>
              </a:rPr>
              <a:t>dari</a:t>
            </a:r>
            <a:r>
              <a:rPr lang="en-US" sz="3200" dirty="0">
                <a:latin typeface="Britannic Bold" pitchFamily="34" charset="0"/>
              </a:rPr>
              <a:t> </a:t>
            </a:r>
            <a:r>
              <a:rPr lang="en-US" sz="3200" dirty="0" err="1">
                <a:latin typeface="Britannic Bold" pitchFamily="34" charset="0"/>
              </a:rPr>
              <a:t>beberapa</a:t>
            </a:r>
            <a:r>
              <a:rPr lang="en-US" sz="3200" dirty="0">
                <a:latin typeface="Britannic Bold" pitchFamily="34" charset="0"/>
              </a:rPr>
              <a:t> kali </a:t>
            </a:r>
            <a:r>
              <a:rPr lang="en-US" sz="3200" dirty="0" err="1">
                <a:latin typeface="Britannic Bold" pitchFamily="34" charset="0"/>
              </a:rPr>
              <a:t>pelaksana</a:t>
            </a:r>
            <a:r>
              <a:rPr lang="en-US" sz="3200" dirty="0">
                <a:latin typeface="Britannic Bold" pitchFamily="34" charset="0"/>
              </a:rPr>
              <a:t> (</a:t>
            </a:r>
            <a:r>
              <a:rPr lang="en-US" sz="3200" dirty="0" err="1">
                <a:latin typeface="Britannic Bold" pitchFamily="34" charset="0"/>
              </a:rPr>
              <a:t>uji</a:t>
            </a:r>
            <a:r>
              <a:rPr lang="en-US" sz="3200" dirty="0">
                <a:latin typeface="Britannic Bold" pitchFamily="34" charset="0"/>
              </a:rPr>
              <a:t> </a:t>
            </a:r>
            <a:r>
              <a:rPr lang="en-US" sz="3200" dirty="0" err="1">
                <a:latin typeface="Britannic Bold" pitchFamily="34" charset="0"/>
              </a:rPr>
              <a:t>coba</a:t>
            </a:r>
            <a:r>
              <a:rPr lang="en-US" sz="3200" dirty="0">
                <a:latin typeface="Britannic Bold" pitchFamily="34" charset="0"/>
              </a:rPr>
              <a:t>) </a:t>
            </a:r>
            <a:r>
              <a:rPr lang="en-US" sz="3200" dirty="0" err="1">
                <a:latin typeface="Britannic Bold" pitchFamily="34" charset="0"/>
              </a:rPr>
              <a:t>tes</a:t>
            </a:r>
            <a:r>
              <a:rPr lang="en-US" sz="3200" dirty="0">
                <a:latin typeface="Britannic Bold" pitchFamily="34" charset="0"/>
              </a:rPr>
              <a:t> </a:t>
            </a:r>
            <a:r>
              <a:rPr lang="en-US" sz="3200" dirty="0" err="1">
                <a:latin typeface="Britannic Bold" pitchFamily="34" charset="0"/>
              </a:rPr>
              <a:t>bagi</a:t>
            </a:r>
            <a:r>
              <a:rPr lang="en-US" sz="3200" dirty="0">
                <a:latin typeface="Britannic Bold" pitchFamily="34" charset="0"/>
              </a:rPr>
              <a:t> </a:t>
            </a:r>
            <a:r>
              <a:rPr lang="en-US" sz="3200" dirty="0" err="1">
                <a:latin typeface="Britannic Bold" pitchFamily="34" charset="0"/>
              </a:rPr>
              <a:t>siswa</a:t>
            </a:r>
            <a:r>
              <a:rPr lang="en-US" sz="3200" dirty="0">
                <a:latin typeface="Britannic Bold" pitchFamily="34" charset="0"/>
              </a:rPr>
              <a:t>. </a:t>
            </a:r>
            <a:r>
              <a:rPr lang="en-US" sz="3200" dirty="0" err="1">
                <a:latin typeface="Britannic Bold" pitchFamily="34" charset="0"/>
              </a:rPr>
              <a:t>Bila</a:t>
            </a:r>
            <a:r>
              <a:rPr lang="en-US" sz="3200" dirty="0">
                <a:latin typeface="Britannic Bold" pitchFamily="34" charset="0"/>
              </a:rPr>
              <a:t> </a:t>
            </a:r>
            <a:r>
              <a:rPr lang="en-US" sz="3200" dirty="0" err="1">
                <a:latin typeface="Britannic Bold" pitchFamily="34" charset="0"/>
              </a:rPr>
              <a:t>reliabilitas</a:t>
            </a:r>
            <a:r>
              <a:rPr lang="en-US" sz="3200" dirty="0">
                <a:latin typeface="Britannic Bold" pitchFamily="34" charset="0"/>
              </a:rPr>
              <a:t> </a:t>
            </a:r>
            <a:r>
              <a:rPr lang="en-US" sz="3200" dirty="0" err="1">
                <a:latin typeface="Britannic Bold" pitchFamily="34" charset="0"/>
              </a:rPr>
              <a:t>tes</a:t>
            </a:r>
            <a:r>
              <a:rPr lang="en-US" sz="3200" dirty="0">
                <a:latin typeface="Britannic Bold" pitchFamily="34" charset="0"/>
              </a:rPr>
              <a:t> </a:t>
            </a:r>
            <a:r>
              <a:rPr lang="en-US" sz="3200" dirty="0" err="1">
                <a:latin typeface="Britannic Bold" pitchFamily="34" charset="0"/>
              </a:rPr>
              <a:t>tinggi</a:t>
            </a:r>
            <a:r>
              <a:rPr lang="en-US" sz="3200" dirty="0">
                <a:latin typeface="Britannic Bold" pitchFamily="34" charset="0"/>
              </a:rPr>
              <a:t> </a:t>
            </a:r>
            <a:r>
              <a:rPr lang="en-US" sz="3200" dirty="0" err="1">
                <a:latin typeface="Britannic Bold" pitchFamily="34" charset="0"/>
              </a:rPr>
              <a:t>maka</a:t>
            </a:r>
            <a:r>
              <a:rPr lang="en-US" sz="3200" dirty="0">
                <a:latin typeface="Britannic Bold" pitchFamily="34" charset="0"/>
              </a:rPr>
              <a:t> </a:t>
            </a:r>
            <a:r>
              <a:rPr lang="en-US" sz="3200" dirty="0" err="1">
                <a:latin typeface="Britannic Bold" pitchFamily="34" charset="0"/>
              </a:rPr>
              <a:t>variasinya</a:t>
            </a:r>
            <a:r>
              <a:rPr lang="en-US" sz="3200" dirty="0">
                <a:latin typeface="Britannic Bold" pitchFamily="34" charset="0"/>
              </a:rPr>
              <a:t> </a:t>
            </a:r>
            <a:r>
              <a:rPr lang="en-US" sz="3200" dirty="0" err="1">
                <a:latin typeface="Britannic Bold" pitchFamily="34" charset="0"/>
              </a:rPr>
              <a:t>kecil</a:t>
            </a:r>
            <a:r>
              <a:rPr lang="en-US" sz="3200" dirty="0">
                <a:latin typeface="Britannic Bold" pitchFamily="34" charset="0"/>
              </a:rPr>
              <a:t>, </a:t>
            </a:r>
            <a:r>
              <a:rPr lang="en-US" sz="3200" dirty="0" err="1">
                <a:latin typeface="Britannic Bold" pitchFamily="34" charset="0"/>
              </a:rPr>
              <a:t>dan</a:t>
            </a:r>
            <a:r>
              <a:rPr lang="en-US" sz="3200" dirty="0">
                <a:latin typeface="Britannic Bold" pitchFamily="34" charset="0"/>
              </a:rPr>
              <a:t> </a:t>
            </a:r>
            <a:r>
              <a:rPr lang="en-US" sz="3200" dirty="0" err="1">
                <a:latin typeface="Britannic Bold" pitchFamily="34" charset="0"/>
              </a:rPr>
              <a:t>sebaliknya</a:t>
            </a:r>
            <a:r>
              <a:rPr lang="en-US" sz="3200" dirty="0">
                <a:latin typeface="Britannic Bold" pitchFamily="34" charset="0"/>
              </a:rPr>
              <a:t>.</a:t>
            </a:r>
          </a:p>
          <a:p>
            <a:pPr algn="just">
              <a:defRPr/>
            </a:pPr>
            <a:endParaRPr lang="en-US" sz="3200" dirty="0">
              <a:latin typeface="Britannic Bold" pitchFamily="34" charset="0"/>
            </a:endParaRPr>
          </a:p>
        </p:txBody>
      </p:sp>
      <p:sp>
        <p:nvSpPr>
          <p:cNvPr id="69635" name="TextBox 2"/>
          <p:cNvSpPr txBox="1">
            <a:spLocks noChangeArrowheads="1"/>
          </p:cNvSpPr>
          <p:nvPr/>
        </p:nvSpPr>
        <p:spPr bwMode="auto">
          <a:xfrm>
            <a:off x="1000152" y="142852"/>
            <a:ext cx="7358062" cy="1323439"/>
          </a:xfrm>
          <a:prstGeom prst="rect">
            <a:avLst/>
          </a:prstGeom>
          <a:noFill/>
          <a:ln w="9525">
            <a:noFill/>
            <a:miter lim="800000"/>
            <a:headEnd/>
            <a:tailEnd/>
          </a:ln>
        </p:spPr>
        <p:txBody>
          <a:bodyPr>
            <a:spAutoFit/>
          </a:bodyPr>
          <a:lstStyle/>
          <a:p>
            <a:pPr algn="ctr"/>
            <a:r>
              <a:rPr lang="en-US" sz="4000" b="1" dirty="0">
                <a:solidFill>
                  <a:srgbClr val="7030A0"/>
                </a:solidFill>
                <a:latin typeface="Britannic Bold" pitchFamily="34" charset="0"/>
              </a:rPr>
              <a:t>Standard  Error of Measurement</a:t>
            </a:r>
          </a:p>
        </p:txBody>
      </p:sp>
      <p:sp>
        <p:nvSpPr>
          <p:cNvPr id="69636"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928794" y="428604"/>
            <a:ext cx="6072230" cy="714380"/>
          </a:xfrm>
          <a:prstGeom prst="rect">
            <a:avLst/>
          </a:prstGeom>
          <a:solidFill>
            <a:schemeClr val="bg1">
              <a:lumMod val="65000"/>
            </a:schemeClr>
          </a:solidFill>
          <a:ln w="9525">
            <a:noFill/>
            <a:miter lim="800000"/>
            <a:headEnd/>
            <a:tailEnd/>
          </a:ln>
        </p:spPr>
        <p:txBody>
          <a:bodyPr wrap="none" rtlCol="0" anchor="ctr"/>
          <a:lstStyle/>
          <a:p>
            <a:pPr algn="ctr"/>
            <a:r>
              <a:rPr lang="id-ID" sz="4000" b="1" dirty="0" smtClean="0">
                <a:solidFill>
                  <a:srgbClr val="000BEA"/>
                </a:solidFill>
                <a:latin typeface="Britannic Bold" pitchFamily="34" charset="0"/>
                <a:cs typeface="Calibri" pitchFamily="34" charset="0"/>
              </a:rPr>
              <a:t>Jenis-jenis Tes</a:t>
            </a:r>
            <a:endParaRPr lang="id-ID" sz="4000" b="1" dirty="0">
              <a:solidFill>
                <a:srgbClr val="000BEA"/>
              </a:solidFill>
              <a:latin typeface="Britannic Bold" pitchFamily="34" charset="0"/>
              <a:cs typeface="Calibri" pitchFamily="34" charset="0"/>
            </a:endParaRPr>
          </a:p>
        </p:txBody>
      </p:sp>
      <p:sp>
        <p:nvSpPr>
          <p:cNvPr id="3" name="TextBox 2"/>
          <p:cNvSpPr txBox="1"/>
          <p:nvPr/>
        </p:nvSpPr>
        <p:spPr>
          <a:xfrm>
            <a:off x="2000232" y="2192246"/>
            <a:ext cx="5929354" cy="2308324"/>
          </a:xfrm>
          <a:prstGeom prst="rect">
            <a:avLst/>
          </a:prstGeom>
          <a:noFill/>
        </p:spPr>
        <p:txBody>
          <a:bodyPr wrap="square" rtlCol="0">
            <a:spAutoFit/>
          </a:bodyPr>
          <a:lstStyle/>
          <a:p>
            <a:pPr marL="539750" indent="-539750">
              <a:lnSpc>
                <a:spcPct val="150000"/>
              </a:lnSpc>
              <a:buBlip>
                <a:blip r:embed="rId3"/>
              </a:buBlip>
            </a:pPr>
            <a:r>
              <a:rPr lang="id-ID" sz="3200" dirty="0" smtClean="0">
                <a:latin typeface="Britannic Bold" pitchFamily="34" charset="0"/>
              </a:rPr>
              <a:t>Tes Esei</a:t>
            </a:r>
          </a:p>
          <a:p>
            <a:pPr marL="539750" indent="-539750">
              <a:lnSpc>
                <a:spcPct val="150000"/>
              </a:lnSpc>
              <a:buBlip>
                <a:blip r:embed="rId3"/>
              </a:buBlip>
            </a:pPr>
            <a:r>
              <a:rPr lang="id-ID" sz="3200" dirty="0" smtClean="0">
                <a:latin typeface="Britannic Bold" pitchFamily="34" charset="0"/>
              </a:rPr>
              <a:t>Tes Obyektif</a:t>
            </a:r>
          </a:p>
          <a:p>
            <a:pPr marL="539750" indent="-539750">
              <a:lnSpc>
                <a:spcPct val="150000"/>
              </a:lnSpc>
              <a:buBlip>
                <a:blip r:embed="rId3"/>
              </a:buBlip>
            </a:pPr>
            <a:r>
              <a:rPr lang="id-ID" sz="3200" dirty="0" smtClean="0">
                <a:latin typeface="Britannic Bold" pitchFamily="34" charset="0"/>
              </a:rPr>
              <a:t>Tes Kinerja (penampilan)</a:t>
            </a:r>
          </a:p>
        </p:txBody>
      </p:sp>
      <p:sp>
        <p:nvSpPr>
          <p:cNvPr id="4"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43042" y="357166"/>
            <a:ext cx="5286412" cy="92869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4000" dirty="0" smtClean="0">
                <a:latin typeface="Britannic Bold" pitchFamily="34" charset="0"/>
              </a:rPr>
              <a:t>3.Model Prosedural</a:t>
            </a:r>
            <a:endParaRPr lang="id-ID" sz="4000" dirty="0"/>
          </a:p>
        </p:txBody>
      </p:sp>
      <p:sp>
        <p:nvSpPr>
          <p:cNvPr id="4" name="TextBox 3"/>
          <p:cNvSpPr txBox="1"/>
          <p:nvPr/>
        </p:nvSpPr>
        <p:spPr>
          <a:xfrm>
            <a:off x="1643042" y="2827564"/>
            <a:ext cx="6143668" cy="1815882"/>
          </a:xfrm>
          <a:prstGeom prst="rect">
            <a:avLst/>
          </a:prstGeom>
          <a:noFill/>
        </p:spPr>
        <p:txBody>
          <a:bodyPr wrap="square" rtlCol="0">
            <a:spAutoFit/>
          </a:bodyPr>
          <a:lstStyle/>
          <a:p>
            <a:r>
              <a:rPr lang="id-ID" sz="2800" dirty="0" smtClean="0">
                <a:latin typeface="Britannic Bold" pitchFamily="34" charset="0"/>
              </a:rPr>
              <a:t>Model prosedural menunjukkan cara melakukan suatu tugas, langkah demi langkah </a:t>
            </a:r>
          </a:p>
          <a:p>
            <a:endParaRPr lang="id-ID" sz="2800" dirty="0"/>
          </a:p>
        </p:txBody>
      </p:sp>
      <p:sp>
        <p:nvSpPr>
          <p:cNvPr id="5" name="Rectangle 4"/>
          <p:cNvSpPr/>
          <p:nvPr/>
        </p:nvSpPr>
        <p:spPr>
          <a:xfrm>
            <a:off x="6786578" y="6345816"/>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857488" y="500042"/>
            <a:ext cx="3643338" cy="642942"/>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id-ID" sz="4000" b="1" dirty="0" smtClean="0">
                <a:solidFill>
                  <a:schemeClr val="bg1"/>
                </a:solidFill>
                <a:latin typeface="Britannic Bold" pitchFamily="34" charset="0"/>
                <a:cs typeface="Calibri" pitchFamily="34" charset="0"/>
              </a:rPr>
              <a:t>Esei</a:t>
            </a:r>
            <a:endParaRPr lang="id-ID" sz="4000" b="1" dirty="0">
              <a:solidFill>
                <a:schemeClr val="bg1"/>
              </a:solidFill>
              <a:latin typeface="Britannic Bold" pitchFamily="34" charset="0"/>
              <a:cs typeface="Calibri" pitchFamily="34" charset="0"/>
            </a:endParaRPr>
          </a:p>
        </p:txBody>
      </p:sp>
      <p:sp>
        <p:nvSpPr>
          <p:cNvPr id="3"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5" name="TextBox 4"/>
          <p:cNvSpPr txBox="1"/>
          <p:nvPr/>
        </p:nvSpPr>
        <p:spPr>
          <a:xfrm>
            <a:off x="857224" y="1857364"/>
            <a:ext cx="7643866" cy="4247317"/>
          </a:xfrm>
          <a:prstGeom prst="rect">
            <a:avLst/>
          </a:prstGeom>
          <a:noFill/>
        </p:spPr>
        <p:txBody>
          <a:bodyPr wrap="square" rtlCol="0">
            <a:spAutoFit/>
          </a:bodyPr>
          <a:lstStyle/>
          <a:p>
            <a:pPr marL="449263" indent="-449263">
              <a:buBlip>
                <a:blip r:embed="rId3"/>
              </a:buBlip>
            </a:pPr>
            <a:r>
              <a:rPr lang="id-ID" sz="2800" dirty="0" smtClean="0">
                <a:latin typeface="Britannic Bold" pitchFamily="34" charset="0"/>
              </a:rPr>
              <a:t>Mengukur kompetensi kawasan kognitif yang kompleks</a:t>
            </a:r>
          </a:p>
          <a:p>
            <a:pPr marL="449263" indent="-449263">
              <a:buBlip>
                <a:blip r:embed="rId3"/>
              </a:buBlip>
            </a:pPr>
            <a:r>
              <a:rPr lang="id-ID" sz="2800" dirty="0" smtClean="0">
                <a:latin typeface="Britannic Bold" pitchFamily="34" charset="0"/>
              </a:rPr>
              <a:t>Restricted – Response Test</a:t>
            </a:r>
          </a:p>
          <a:p>
            <a:pPr marL="449263" indent="-449263">
              <a:buBlip>
                <a:blip r:embed="rId3"/>
              </a:buBlip>
            </a:pPr>
            <a:r>
              <a:rPr lang="id-ID" sz="2800" dirty="0" smtClean="0">
                <a:latin typeface="Britannic Bold" pitchFamily="34" charset="0"/>
              </a:rPr>
              <a:t>Extended – Response Test</a:t>
            </a:r>
          </a:p>
          <a:p>
            <a:pPr marL="449263" indent="-449263">
              <a:buBlip>
                <a:blip r:embed="rId3"/>
              </a:buBlip>
            </a:pPr>
            <a:r>
              <a:rPr lang="id-ID" sz="2800" dirty="0" smtClean="0">
                <a:latin typeface="Britannic Bold" pitchFamily="34" charset="0"/>
              </a:rPr>
              <a:t>Untuk kompetensi yang tidak dapat diukur dengan tes obyektif</a:t>
            </a:r>
          </a:p>
          <a:p>
            <a:pPr marL="449263" indent="-449263">
              <a:buBlip>
                <a:blip r:embed="rId3"/>
              </a:buBlip>
            </a:pPr>
            <a:r>
              <a:rPr lang="id-ID" sz="2800" dirty="0" smtClean="0">
                <a:latin typeface="Britannic Bold" pitchFamily="34" charset="0"/>
              </a:rPr>
              <a:t>Diperlukan analytic scoring system atau holistic scoring system</a:t>
            </a:r>
          </a:p>
          <a:p>
            <a:pPr marL="179388" indent="-179388"/>
            <a:endParaRPr lang="id-ID" sz="2800" dirty="0" smtClean="0">
              <a:latin typeface="Britannic Bold" pitchFamily="34" charset="0"/>
            </a:endParaRPr>
          </a:p>
          <a:p>
            <a:pPr marL="179388" indent="-179388">
              <a:buFont typeface="Arial" pitchFamily="34" charset="0"/>
              <a:buChar char="•"/>
            </a:pPr>
            <a:endParaRPr lang="id-ID" dirty="0">
              <a:latin typeface="Britannic Bol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62" y="2285992"/>
            <a:ext cx="7358114" cy="2554545"/>
          </a:xfrm>
          <a:prstGeom prst="rect">
            <a:avLst/>
          </a:prstGeom>
          <a:noFill/>
        </p:spPr>
        <p:txBody>
          <a:bodyPr wrap="square" rtlCol="0">
            <a:spAutoFit/>
          </a:bodyPr>
          <a:lstStyle/>
          <a:p>
            <a:pPr marL="539750" indent="-539750">
              <a:lnSpc>
                <a:spcPct val="150000"/>
              </a:lnSpc>
              <a:buBlip>
                <a:blip r:embed="rId3"/>
              </a:buBlip>
            </a:pPr>
            <a:r>
              <a:rPr lang="en-US" sz="3200" dirty="0" smtClean="0">
                <a:latin typeface="Britannic Bold" pitchFamily="34" charset="0"/>
              </a:rPr>
              <a:t>Single right answer</a:t>
            </a:r>
            <a:endParaRPr lang="id-ID" sz="3200" dirty="0" smtClean="0">
              <a:latin typeface="Britannic Bold" pitchFamily="34" charset="0"/>
            </a:endParaRPr>
          </a:p>
          <a:p>
            <a:pPr marL="539750" indent="-539750">
              <a:lnSpc>
                <a:spcPct val="150000"/>
              </a:lnSpc>
              <a:buBlip>
                <a:blip r:embed="rId3"/>
              </a:buBlip>
            </a:pPr>
            <a:endParaRPr lang="en-US" sz="3200" dirty="0" smtClean="0">
              <a:latin typeface="Britannic Bold" pitchFamily="34" charset="0"/>
            </a:endParaRPr>
          </a:p>
          <a:p>
            <a:pPr marL="539750" indent="-539750">
              <a:buBlip>
                <a:blip r:embed="rId3"/>
              </a:buBlip>
            </a:pPr>
            <a:r>
              <a:rPr lang="en-US" sz="3200" dirty="0" smtClean="0">
                <a:latin typeface="Britannic Bold" pitchFamily="34" charset="0"/>
              </a:rPr>
              <a:t>Short answer, comp</a:t>
            </a:r>
            <a:r>
              <a:rPr lang="id-ID" sz="3200" dirty="0" smtClean="0">
                <a:latin typeface="Britannic Bold" pitchFamily="34" charset="0"/>
              </a:rPr>
              <a:t>l</a:t>
            </a:r>
            <a:r>
              <a:rPr lang="en-US" sz="3200" dirty="0" err="1" smtClean="0">
                <a:latin typeface="Britannic Bold" pitchFamily="34" charset="0"/>
              </a:rPr>
              <a:t>etion</a:t>
            </a:r>
            <a:r>
              <a:rPr lang="en-US" sz="3200" dirty="0" smtClean="0">
                <a:latin typeface="Britannic Bold" pitchFamily="34" charset="0"/>
              </a:rPr>
              <a:t>, matching</a:t>
            </a:r>
            <a:r>
              <a:rPr lang="id-ID" sz="3200" dirty="0" smtClean="0">
                <a:latin typeface="Britannic Bold" pitchFamily="34" charset="0"/>
              </a:rPr>
              <a:t>, </a:t>
            </a:r>
            <a:r>
              <a:rPr lang="en-US" sz="3200" dirty="0" smtClean="0">
                <a:latin typeface="Britannic Bold" pitchFamily="34" charset="0"/>
              </a:rPr>
              <a:t>true</a:t>
            </a:r>
            <a:r>
              <a:rPr lang="id-ID" sz="3200" dirty="0" smtClean="0">
                <a:latin typeface="Britannic Bold" pitchFamily="34" charset="0"/>
              </a:rPr>
              <a:t>-</a:t>
            </a:r>
            <a:r>
              <a:rPr lang="en-US" sz="3200" dirty="0" smtClean="0">
                <a:latin typeface="Britannic Bold" pitchFamily="34" charset="0"/>
              </a:rPr>
              <a:t>false, multiple choice</a:t>
            </a:r>
            <a:endParaRPr lang="en-US" sz="3200" dirty="0">
              <a:latin typeface="Britannic Bold" pitchFamily="34" charset="0"/>
            </a:endParaRPr>
          </a:p>
        </p:txBody>
      </p:sp>
      <p:sp>
        <p:nvSpPr>
          <p:cNvPr id="4" name="Rectangle 3"/>
          <p:cNvSpPr/>
          <p:nvPr/>
        </p:nvSpPr>
        <p:spPr bwMode="auto">
          <a:xfrm>
            <a:off x="1928794" y="500042"/>
            <a:ext cx="6786610" cy="714380"/>
          </a:xfrm>
          <a:prstGeom prst="rect">
            <a:avLst/>
          </a:prstGeom>
          <a:solidFill>
            <a:schemeClr val="bg1">
              <a:lumMod val="65000"/>
            </a:schemeClr>
          </a:solidFill>
          <a:ln w="9525">
            <a:noFill/>
            <a:miter lim="800000"/>
            <a:headEnd/>
            <a:tailEnd/>
          </a:ln>
        </p:spPr>
        <p:txBody>
          <a:bodyPr wrap="none" rtlCol="0" anchor="ctr"/>
          <a:lstStyle/>
          <a:p>
            <a:pPr algn="ctr"/>
            <a:r>
              <a:rPr lang="en-US" sz="4000" b="1" dirty="0" smtClean="0">
                <a:solidFill>
                  <a:srgbClr val="000BEA"/>
                </a:solidFill>
                <a:latin typeface="Britannic Bold" pitchFamily="34" charset="0"/>
                <a:cs typeface="Calibri" pitchFamily="34" charset="0"/>
              </a:rPr>
              <a:t>Objective Test (</a:t>
            </a:r>
            <a:r>
              <a:rPr lang="en-US" sz="4000" b="1" dirty="0" err="1" smtClean="0">
                <a:solidFill>
                  <a:srgbClr val="000BEA"/>
                </a:solidFill>
                <a:latin typeface="Britannic Bold" pitchFamily="34" charset="0"/>
                <a:cs typeface="Calibri" pitchFamily="34" charset="0"/>
              </a:rPr>
              <a:t>Tes</a:t>
            </a:r>
            <a:r>
              <a:rPr lang="en-US" sz="4000" b="1" dirty="0" smtClean="0">
                <a:solidFill>
                  <a:srgbClr val="000BEA"/>
                </a:solidFill>
                <a:latin typeface="Britannic Bold" pitchFamily="34" charset="0"/>
                <a:cs typeface="Calibri" pitchFamily="34" charset="0"/>
              </a:rPr>
              <a:t> Ob</a:t>
            </a:r>
            <a:r>
              <a:rPr lang="id-ID" sz="4000" b="1" dirty="0" smtClean="0">
                <a:solidFill>
                  <a:srgbClr val="000BEA"/>
                </a:solidFill>
                <a:latin typeface="Britannic Bold" pitchFamily="34" charset="0"/>
                <a:cs typeface="Calibri" pitchFamily="34" charset="0"/>
              </a:rPr>
              <a:t>yekt</a:t>
            </a:r>
            <a:r>
              <a:rPr lang="en-US" sz="4000" b="1" dirty="0" smtClean="0">
                <a:solidFill>
                  <a:srgbClr val="000BEA"/>
                </a:solidFill>
                <a:latin typeface="Britannic Bold" pitchFamily="34" charset="0"/>
                <a:cs typeface="Calibri" pitchFamily="34" charset="0"/>
              </a:rPr>
              <a:t>if)</a:t>
            </a:r>
            <a:endParaRPr lang="en-US" sz="4000" b="1" dirty="0">
              <a:solidFill>
                <a:srgbClr val="000BEA"/>
              </a:solidFill>
              <a:latin typeface="Britannic Bold" pitchFamily="34" charset="0"/>
              <a:cs typeface="Calibri" pitchFamily="34" charset="0"/>
            </a:endParaRPr>
          </a:p>
        </p:txBody>
      </p:sp>
      <p:sp>
        <p:nvSpPr>
          <p:cNvPr id="5" name="Rectangle 4"/>
          <p:cNvSpPr/>
          <p:nvPr/>
        </p:nvSpPr>
        <p:spPr>
          <a:xfrm>
            <a:off x="6760687"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2071678"/>
            <a:ext cx="7572428" cy="4524315"/>
          </a:xfrm>
          <a:prstGeom prst="rect">
            <a:avLst/>
          </a:prstGeom>
          <a:noFill/>
        </p:spPr>
        <p:txBody>
          <a:bodyPr wrap="square" rtlCol="0">
            <a:spAutoFit/>
          </a:bodyPr>
          <a:lstStyle/>
          <a:p>
            <a:pPr marL="539750" indent="-539750" algn="just">
              <a:buBlip>
                <a:blip r:embed="rId3"/>
              </a:buBlip>
            </a:pPr>
            <a:r>
              <a:rPr lang="en-US" sz="3600" b="1" dirty="0" smtClean="0">
                <a:latin typeface="Britannic Bold" pitchFamily="34" charset="0"/>
              </a:rPr>
              <a:t>Use equipment, do something, construction of models, physical activities</a:t>
            </a:r>
            <a:r>
              <a:rPr lang="id-ID" sz="3600" b="1" dirty="0" smtClean="0">
                <a:latin typeface="Britannic Bold" pitchFamily="34" charset="0"/>
              </a:rPr>
              <a:t>, behavior.</a:t>
            </a:r>
          </a:p>
          <a:p>
            <a:pPr marL="539750" indent="-539750" algn="just">
              <a:buBlip>
                <a:blip r:embed="rId3"/>
              </a:buBlip>
            </a:pPr>
            <a:endParaRPr lang="id-ID" sz="3600" b="1" dirty="0" smtClean="0">
              <a:latin typeface="Britannic Bold" pitchFamily="34" charset="0"/>
            </a:endParaRPr>
          </a:p>
          <a:p>
            <a:pPr marL="539750" indent="-539750" algn="just">
              <a:buBlip>
                <a:blip r:embed="rId3"/>
              </a:buBlip>
            </a:pPr>
            <a:r>
              <a:rPr lang="en-US" sz="3600" b="1" dirty="0" smtClean="0">
                <a:latin typeface="Britannic Bold" pitchFamily="34" charset="0"/>
              </a:rPr>
              <a:t>Construct and organize the </a:t>
            </a:r>
            <a:r>
              <a:rPr lang="id-ID" sz="3600" b="1" dirty="0" smtClean="0">
                <a:latin typeface="Britannic Bold" pitchFamily="34" charset="0"/>
              </a:rPr>
              <a:t>idea</a:t>
            </a:r>
            <a:r>
              <a:rPr lang="en-US" sz="3600" b="1" dirty="0" smtClean="0">
                <a:latin typeface="Britannic Bold" pitchFamily="34" charset="0"/>
              </a:rPr>
              <a:t> in essay form</a:t>
            </a:r>
            <a:r>
              <a:rPr lang="id-ID" sz="3600" b="1" dirty="0" smtClean="0">
                <a:latin typeface="Britannic Bold" pitchFamily="34" charset="0"/>
              </a:rPr>
              <a:t> (proposal, report, dissertation, thesis, poem, etc ).</a:t>
            </a:r>
            <a:endParaRPr lang="en-US" sz="3600" b="1" dirty="0" smtClean="0">
              <a:latin typeface="Britannic Bold" pitchFamily="34" charset="0"/>
            </a:endParaRPr>
          </a:p>
          <a:p>
            <a:pPr marL="274638" indent="-274638"/>
            <a:endParaRPr lang="en-US" sz="3600" b="1" dirty="0">
              <a:latin typeface="Britannic Bold" pitchFamily="34" charset="0"/>
            </a:endParaRPr>
          </a:p>
        </p:txBody>
      </p:sp>
      <p:sp>
        <p:nvSpPr>
          <p:cNvPr id="4" name="Rectangle 3"/>
          <p:cNvSpPr/>
          <p:nvPr/>
        </p:nvSpPr>
        <p:spPr bwMode="auto">
          <a:xfrm>
            <a:off x="785818" y="285728"/>
            <a:ext cx="7358082" cy="107157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rtlCol="0" anchor="ctr"/>
          <a:lstStyle/>
          <a:p>
            <a:pPr algn="ctr"/>
            <a:r>
              <a:rPr lang="en-US" sz="3600" dirty="0" smtClean="0">
                <a:solidFill>
                  <a:schemeClr val="bg1"/>
                </a:solidFill>
                <a:latin typeface="Britannic Bold" pitchFamily="34" charset="0"/>
                <a:cs typeface="Calibri" pitchFamily="34" charset="0"/>
              </a:rPr>
              <a:t>Performance Assessment </a:t>
            </a:r>
            <a:endParaRPr lang="id-ID" sz="3600" dirty="0" smtClean="0">
              <a:solidFill>
                <a:schemeClr val="bg1"/>
              </a:solidFill>
              <a:latin typeface="Britannic Bold" pitchFamily="34" charset="0"/>
              <a:cs typeface="Calibri" pitchFamily="34" charset="0"/>
            </a:endParaRPr>
          </a:p>
          <a:p>
            <a:pPr algn="ctr"/>
            <a:r>
              <a:rPr lang="id-ID" sz="3600" dirty="0" smtClean="0">
                <a:solidFill>
                  <a:schemeClr val="bg1"/>
                </a:solidFill>
                <a:latin typeface="Britannic Bold" pitchFamily="34" charset="0"/>
                <a:cs typeface="Calibri" pitchFamily="34" charset="0"/>
              </a:rPr>
              <a:t>(</a:t>
            </a:r>
            <a:r>
              <a:rPr lang="en-US" sz="3600" dirty="0" err="1" smtClean="0">
                <a:solidFill>
                  <a:schemeClr val="bg1"/>
                </a:solidFill>
                <a:latin typeface="Britannic Bold" pitchFamily="34" charset="0"/>
                <a:cs typeface="Calibri" pitchFamily="34" charset="0"/>
              </a:rPr>
              <a:t>Penilaian</a:t>
            </a:r>
            <a:r>
              <a:rPr lang="en-US" sz="3600" dirty="0" smtClean="0">
                <a:solidFill>
                  <a:schemeClr val="bg1"/>
                </a:solidFill>
                <a:latin typeface="Britannic Bold" pitchFamily="34" charset="0"/>
                <a:cs typeface="Calibri" pitchFamily="34" charset="0"/>
              </a:rPr>
              <a:t> </a:t>
            </a:r>
            <a:r>
              <a:rPr lang="en-US" sz="3600" dirty="0" err="1" smtClean="0">
                <a:solidFill>
                  <a:schemeClr val="bg1"/>
                </a:solidFill>
                <a:latin typeface="Britannic Bold" pitchFamily="34" charset="0"/>
                <a:cs typeface="Calibri" pitchFamily="34" charset="0"/>
              </a:rPr>
              <a:t>Kinerja</a:t>
            </a:r>
            <a:r>
              <a:rPr lang="en-US" sz="3000" dirty="0" smtClean="0">
                <a:solidFill>
                  <a:schemeClr val="bg1"/>
                </a:solidFill>
                <a:latin typeface="Britannic Bold" pitchFamily="34" charset="0"/>
                <a:cs typeface="Calibri" pitchFamily="34" charset="0"/>
              </a:rPr>
              <a:t>)</a:t>
            </a:r>
            <a:endParaRPr lang="en-US" sz="3000" dirty="0">
              <a:solidFill>
                <a:schemeClr val="bg1"/>
              </a:solidFill>
              <a:latin typeface="Britannic Bold" pitchFamily="34" charset="0"/>
              <a:cs typeface="Calibri" pitchFamily="34" charset="0"/>
            </a:endParaRPr>
          </a:p>
        </p:txBody>
      </p:sp>
      <p:sp>
        <p:nvSpPr>
          <p:cNvPr id="5" name="Rectangle 4"/>
          <p:cNvSpPr/>
          <p:nvPr/>
        </p:nvSpPr>
        <p:spPr>
          <a:xfrm>
            <a:off x="6760687" y="6286520"/>
            <a:ext cx="2383345" cy="369332"/>
          </a:xfrm>
          <a:prstGeom prst="rect">
            <a:avLst/>
          </a:prstGeom>
        </p:spPr>
        <p:txBody>
          <a:bodyPr wrap="none">
            <a:spAutoFit/>
          </a:bodyPr>
          <a:lstStyle/>
          <a:p>
            <a:r>
              <a:rPr lang="id-ID" dirty="0" smtClean="0">
                <a:solidFill>
                  <a:schemeClr val="bg1"/>
                </a:solidFill>
                <a:latin typeface="Tw Cen MT Condensed" pitchFamily="34" charset="0"/>
              </a:rPr>
              <a:t>Prof.</a:t>
            </a:r>
            <a:r>
              <a:rPr lang="en-US" dirty="0" smtClean="0">
                <a:solidFill>
                  <a:schemeClr val="bg1"/>
                </a:solidFill>
                <a:latin typeface="Tw Cen MT Condensed" pitchFamily="34" charset="0"/>
              </a:rPr>
              <a:t> </a:t>
            </a:r>
            <a:r>
              <a:rPr lang="id-ID" dirty="0" smtClean="0">
                <a:solidFill>
                  <a:schemeClr val="bg1"/>
                </a:solidFill>
                <a:latin typeface="Tw Cen MT Condensed" pitchFamily="34" charset="0"/>
              </a:rPr>
              <a:t>Dr. M.Atwi Suparman, M.Sc </a:t>
            </a:r>
            <a:endParaRPr lang="id-ID" dirty="0">
              <a:solidFill>
                <a:schemeClr val="bg1"/>
              </a:solidFill>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357158" y="214290"/>
            <a:ext cx="8358246" cy="1261884"/>
          </a:xfrm>
          <a:prstGeom prst="rect">
            <a:avLst/>
          </a:prstGeom>
          <a:noFill/>
        </p:spPr>
        <p:txBody>
          <a:bodyPr wrap="square" rtlCol="0">
            <a:spAutoFit/>
          </a:bodyPr>
          <a:lstStyle/>
          <a:p>
            <a:pPr algn="ctr"/>
            <a:r>
              <a:rPr lang="id-ID" sz="3200" b="1" dirty="0" smtClean="0">
                <a:solidFill>
                  <a:srgbClr val="FFFF00"/>
                </a:solidFill>
                <a:latin typeface="Calibri" pitchFamily="34" charset="0"/>
                <a:cs typeface="Calibri" pitchFamily="34" charset="0"/>
              </a:rPr>
              <a:t>Contoh Tabel Spesifikasi (Kisi-kisi) Tes Obyektif</a:t>
            </a:r>
          </a:p>
          <a:p>
            <a:pPr algn="ctr"/>
            <a:r>
              <a:rPr lang="id-ID" sz="2400" b="1" dirty="0" smtClean="0">
                <a:solidFill>
                  <a:srgbClr val="FFFF00"/>
                </a:solidFill>
                <a:latin typeface="Calibri" pitchFamily="34" charset="0"/>
                <a:cs typeface="Calibri" pitchFamily="34" charset="0"/>
              </a:rPr>
              <a:t>( Khusus untuk Tujuan Instruksional Kawasan Kognitif )</a:t>
            </a:r>
          </a:p>
          <a:p>
            <a:pPr algn="ctr"/>
            <a:r>
              <a:rPr lang="id-ID" sz="2000" b="1" dirty="0" smtClean="0">
                <a:solidFill>
                  <a:srgbClr val="FFFF00"/>
                </a:solidFill>
                <a:latin typeface="Calibri" pitchFamily="34" charset="0"/>
                <a:cs typeface="Calibri" pitchFamily="34" charset="0"/>
              </a:rPr>
              <a:t>Atwi Suparman, 2013</a:t>
            </a:r>
            <a:endParaRPr lang="id-ID" sz="2000" b="1" dirty="0">
              <a:solidFill>
                <a:srgbClr val="FFFF0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642910" y="1785926"/>
          <a:ext cx="7848448" cy="4814446"/>
        </p:xfrm>
        <a:graphic>
          <a:graphicData uri="http://schemas.openxmlformats.org/drawingml/2006/table">
            <a:tbl>
              <a:tblPr firstRow="1" bandRow="1">
                <a:effectLst>
                  <a:outerShdw blurRad="50800" dist="38100" dir="2700000" algn="tl" rotWithShape="0">
                    <a:prstClr val="black">
                      <a:alpha val="40000"/>
                    </a:prstClr>
                  </a:outerShdw>
                </a:effectLst>
                <a:tableStyleId>{00A15C55-8517-42AA-B614-E9B94910E393}</a:tableStyleId>
              </a:tblPr>
              <a:tblGrid>
                <a:gridCol w="2546860"/>
                <a:gridCol w="648000"/>
                <a:gridCol w="648000"/>
                <a:gridCol w="648000"/>
                <a:gridCol w="648000"/>
                <a:gridCol w="648000"/>
                <a:gridCol w="648000"/>
                <a:gridCol w="1413588"/>
              </a:tblGrid>
              <a:tr h="714380">
                <a:tc rowSpan="2">
                  <a:txBody>
                    <a:bodyPr/>
                    <a:lstStyle/>
                    <a:p>
                      <a:pPr algn="l"/>
                      <a:r>
                        <a:rPr lang="id-ID" dirty="0" smtClean="0"/>
                        <a:t>            </a:t>
                      </a:r>
                      <a:r>
                        <a:rPr lang="id-ID" dirty="0" smtClean="0">
                          <a:latin typeface="Calibri" pitchFamily="34" charset="0"/>
                          <a:cs typeface="Calibri" pitchFamily="34" charset="0"/>
                        </a:rPr>
                        <a:t>Taksonomi </a:t>
                      </a:r>
                    </a:p>
                  </a:txBody>
                  <a:tcPr>
                    <a:lnB w="12700" cap="flat" cmpd="sng" algn="ctr">
                      <a:solidFill>
                        <a:schemeClr val="tx1"/>
                      </a:solidFill>
                      <a:prstDash val="solid"/>
                      <a:round/>
                      <a:headEnd type="none" w="med" len="med"/>
                      <a:tailEnd type="none" w="med" len="med"/>
                    </a:lnB>
                    <a:cell3D prstMaterial="dkEdge">
                      <a:bevel/>
                      <a:lightRig rig="flood" dir="t"/>
                    </a:cell3D>
                  </a:tcPr>
                </a:tc>
                <a:tc gridSpan="6">
                  <a:txBody>
                    <a:bodyPr/>
                    <a:lstStyle/>
                    <a:p>
                      <a:pPr algn="ctr"/>
                      <a:r>
                        <a:rPr lang="id-ID" dirty="0" smtClean="0">
                          <a:latin typeface="Calibri" pitchFamily="34" charset="0"/>
                          <a:cs typeface="Calibri" pitchFamily="34" charset="0"/>
                        </a:rPr>
                        <a:t>Kognitif ( Cognitive = C ) </a:t>
                      </a:r>
                      <a:endParaRPr lang="id-ID" dirty="0">
                        <a:latin typeface="Calibri" pitchFamily="34" charset="0"/>
                        <a:cs typeface="Calibri" pitchFamily="34" charset="0"/>
                      </a:endParaRPr>
                    </a:p>
                  </a:txBody>
                  <a:tcPr anchor="ctr">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rowSpan="2">
                  <a:txBody>
                    <a:bodyPr/>
                    <a:lstStyle/>
                    <a:p>
                      <a:pPr algn="ctr"/>
                      <a:r>
                        <a:rPr lang="id-ID" dirty="0" smtClean="0">
                          <a:latin typeface="Calibri" pitchFamily="34" charset="0"/>
                          <a:cs typeface="Calibri" pitchFamily="34" charset="0"/>
                        </a:rPr>
                        <a:t>Jumlah</a:t>
                      </a:r>
                      <a:endParaRPr lang="id-ID" dirty="0">
                        <a:latin typeface="Calibri" pitchFamily="34" charset="0"/>
                        <a:cs typeface="Calibri" pitchFamily="34" charset="0"/>
                      </a:endParaRPr>
                    </a:p>
                  </a:txBody>
                  <a:tcPr anchor="ctr">
                    <a:lnB w="12700" cap="flat" cmpd="sng" algn="ctr">
                      <a:solidFill>
                        <a:schemeClr val="tx1"/>
                      </a:solidFill>
                      <a:prstDash val="solid"/>
                      <a:round/>
                      <a:headEnd type="none" w="med" len="med"/>
                      <a:tailEnd type="none" w="med" len="med"/>
                    </a:lnB>
                    <a:cell3D prstMaterial="dkEdge">
                      <a:bevel/>
                      <a:lightRig rig="flood" dir="t"/>
                    </a:cell3D>
                  </a:tcPr>
                </a:tc>
              </a:tr>
              <a:tr h="500066">
                <a:tc vMerge="1">
                  <a:txBody>
                    <a:bodyPr/>
                    <a:lstStyle/>
                    <a:p>
                      <a:endParaRPr lang="id-ID" dirty="0"/>
                    </a:p>
                  </a:txBody>
                  <a:tcPr/>
                </a:tc>
                <a:tc>
                  <a:txBody>
                    <a:bodyPr/>
                    <a:lstStyle/>
                    <a:p>
                      <a:pPr algn="ctr"/>
                      <a:r>
                        <a:rPr lang="id-ID" dirty="0" smtClean="0">
                          <a:latin typeface="Calibri" pitchFamily="34" charset="0"/>
                          <a:cs typeface="Calibri" pitchFamily="34" charset="0"/>
                        </a:rPr>
                        <a:t>C1</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C2</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C3</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C4</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C5</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C6</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vMerge="1">
                  <a:txBody>
                    <a:bodyPr/>
                    <a:lstStyle/>
                    <a:p>
                      <a:endParaRPr lang="id-ID" dirty="0"/>
                    </a:p>
                  </a:txBody>
                  <a:tcPr/>
                </a:tc>
              </a:tr>
              <a:tr h="720000">
                <a:tc>
                  <a:txBody>
                    <a:bodyPr/>
                    <a:lstStyle/>
                    <a:p>
                      <a:pPr algn="l"/>
                      <a:r>
                        <a:rPr lang="id-ID" dirty="0" smtClean="0">
                          <a:latin typeface="Calibri" pitchFamily="34" charset="0"/>
                          <a:cs typeface="Calibri" pitchFamily="34" charset="0"/>
                        </a:rPr>
                        <a:t>1.</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720000">
                <a:tc>
                  <a:txBody>
                    <a:bodyPr/>
                    <a:lstStyle/>
                    <a:p>
                      <a:pPr algn="l"/>
                      <a:r>
                        <a:rPr lang="id-ID" dirty="0" smtClean="0">
                          <a:latin typeface="Calibri" pitchFamily="34" charset="0"/>
                          <a:cs typeface="Calibri" pitchFamily="34" charset="0"/>
                        </a:rPr>
                        <a:t>2.</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720000">
                <a:tc>
                  <a:txBody>
                    <a:bodyPr/>
                    <a:lstStyle/>
                    <a:p>
                      <a:pPr algn="l"/>
                      <a:r>
                        <a:rPr lang="id-ID" dirty="0" smtClean="0">
                          <a:latin typeface="Calibri" pitchFamily="34" charset="0"/>
                          <a:cs typeface="Calibri" pitchFamily="34" charset="0"/>
                        </a:rPr>
                        <a:t>3.</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720000">
                <a:tc>
                  <a:txBody>
                    <a:bodyPr/>
                    <a:lstStyle/>
                    <a:p>
                      <a:pPr algn="l"/>
                      <a:r>
                        <a:rPr lang="id-ID" dirty="0" smtClean="0">
                          <a:latin typeface="Calibri" pitchFamily="34" charset="0"/>
                          <a:cs typeface="Calibri" pitchFamily="34" charset="0"/>
                        </a:rPr>
                        <a:t>4.</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720000">
                <a:tc>
                  <a:txBody>
                    <a:bodyPr/>
                    <a:lstStyle/>
                    <a:p>
                      <a:pPr algn="l"/>
                      <a:r>
                        <a:rPr lang="id-ID" dirty="0" smtClean="0">
                          <a:latin typeface="Calibri" pitchFamily="34" charset="0"/>
                          <a:cs typeface="Calibri" pitchFamily="34" charset="0"/>
                        </a:rPr>
                        <a:t>Jumlah</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dirty="0" smtClean="0">
                          <a:latin typeface="Calibri" pitchFamily="34" charset="0"/>
                          <a:cs typeface="Calibri" pitchFamily="34" charset="0"/>
                        </a:rPr>
                        <a:t>100 %</a:t>
                      </a:r>
                      <a:endParaRPr lang="id-ID"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bl>
          </a:graphicData>
        </a:graphic>
      </p:graphicFrame>
      <p:cxnSp>
        <p:nvCxnSpPr>
          <p:cNvPr id="6" name="Straight Connector 5"/>
          <p:cNvCxnSpPr/>
          <p:nvPr/>
        </p:nvCxnSpPr>
        <p:spPr bwMode="auto">
          <a:xfrm rot="10800000">
            <a:off x="642910" y="1785926"/>
            <a:ext cx="2571768" cy="1214446"/>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14" name="TextBox 13"/>
          <p:cNvSpPr txBox="1"/>
          <p:nvPr/>
        </p:nvSpPr>
        <p:spPr>
          <a:xfrm>
            <a:off x="642910" y="2357430"/>
            <a:ext cx="2214578" cy="646331"/>
          </a:xfrm>
          <a:prstGeom prst="rect">
            <a:avLst/>
          </a:prstGeom>
          <a:noFill/>
        </p:spPr>
        <p:txBody>
          <a:bodyPr wrap="square" rtlCol="0">
            <a:spAutoFit/>
          </a:bodyPr>
          <a:lstStyle/>
          <a:p>
            <a:r>
              <a:rPr lang="id-ID" b="1" dirty="0" smtClean="0">
                <a:solidFill>
                  <a:schemeClr val="bg1"/>
                </a:solidFill>
                <a:latin typeface="Calibri" pitchFamily="34" charset="0"/>
                <a:cs typeface="Calibri" pitchFamily="34" charset="0"/>
              </a:rPr>
              <a:t>Pokok &amp; Sub </a:t>
            </a:r>
          </a:p>
          <a:p>
            <a:r>
              <a:rPr lang="id-ID" b="1" dirty="0" smtClean="0">
                <a:solidFill>
                  <a:schemeClr val="bg1"/>
                </a:solidFill>
                <a:latin typeface="Calibri" pitchFamily="34" charset="0"/>
                <a:cs typeface="Calibri" pitchFamily="34" charset="0"/>
              </a:rPr>
              <a:t>Pokok Bahasan</a:t>
            </a:r>
            <a:endParaRPr lang="id-ID" b="1" dirty="0">
              <a:solidFill>
                <a:schemeClr val="bg1"/>
              </a:solidFill>
              <a:latin typeface="Calibri" pitchFamily="34" charset="0"/>
              <a:cs typeface="Calibri" pitchFamily="34" charset="0"/>
            </a:endParaRPr>
          </a:p>
        </p:txBody>
      </p:sp>
      <p:sp>
        <p:nvSpPr>
          <p:cNvPr id="15" name="TextBox 14"/>
          <p:cNvSpPr txBox="1"/>
          <p:nvPr/>
        </p:nvSpPr>
        <p:spPr>
          <a:xfrm>
            <a:off x="2071670" y="2130974"/>
            <a:ext cx="928694" cy="369332"/>
          </a:xfrm>
          <a:prstGeom prst="rect">
            <a:avLst/>
          </a:prstGeom>
          <a:noFill/>
        </p:spPr>
        <p:txBody>
          <a:bodyPr wrap="square" rtlCol="0">
            <a:spAutoFit/>
          </a:bodyPr>
          <a:lstStyle/>
          <a:p>
            <a:r>
              <a:rPr lang="id-ID" b="1" dirty="0" smtClean="0">
                <a:solidFill>
                  <a:schemeClr val="bg1"/>
                </a:solidFill>
                <a:latin typeface="Calibri" pitchFamily="34" charset="0"/>
                <a:cs typeface="Calibri" pitchFamily="34" charset="0"/>
              </a:rPr>
              <a:t>Tujuan</a:t>
            </a:r>
            <a:endParaRPr lang="id-ID" b="1" dirty="0">
              <a:solidFill>
                <a:schemeClr val="bg1"/>
              </a:solidFill>
              <a:latin typeface="Calibri" pitchFamily="34" charset="0"/>
              <a:cs typeface="Calibri" pitchFamily="34" charset="0"/>
            </a:endParaRPr>
          </a:p>
        </p:txBody>
      </p:sp>
    </p:spTree>
  </p:cSld>
  <p:clrMapOvr>
    <a:masterClrMapping/>
  </p:clrMapOvr>
  <p:transition spd="slow">
    <p:wedge/>
    <p:sndAc>
      <p:stSnd>
        <p:snd r:embed="rId2" name="camera.wav"/>
      </p:stSnd>
    </p:sndAc>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500034" y="-24"/>
            <a:ext cx="8143932" cy="861774"/>
          </a:xfrm>
          <a:prstGeom prst="rect">
            <a:avLst/>
          </a:prstGeom>
          <a:noFill/>
        </p:spPr>
        <p:txBody>
          <a:bodyPr wrap="square" rtlCol="0">
            <a:spAutoFit/>
          </a:bodyPr>
          <a:lstStyle/>
          <a:p>
            <a:pPr algn="ctr"/>
            <a:r>
              <a:rPr lang="id-ID" b="1" dirty="0" smtClean="0">
                <a:solidFill>
                  <a:schemeClr val="bg1"/>
                </a:solidFill>
                <a:latin typeface="Calibri" pitchFamily="34" charset="0"/>
                <a:cs typeface="Calibri" pitchFamily="34" charset="0"/>
              </a:rPr>
              <a:t>Tabel Spesifikasi Tes yang Komprehensif Berdasarkan Kompetensi</a:t>
            </a:r>
          </a:p>
          <a:p>
            <a:pPr algn="ctr"/>
            <a:r>
              <a:rPr lang="id-ID" b="1" dirty="0" smtClean="0">
                <a:solidFill>
                  <a:schemeClr val="bg1"/>
                </a:solidFill>
                <a:latin typeface="Calibri" pitchFamily="34" charset="0"/>
                <a:cs typeface="Calibri" pitchFamily="34" charset="0"/>
              </a:rPr>
              <a:t>dalam Tujuan Instruksional (Matakuliah X)</a:t>
            </a:r>
          </a:p>
          <a:p>
            <a:pPr algn="ctr"/>
            <a:r>
              <a:rPr lang="id-ID" sz="1400" b="1" dirty="0" smtClean="0">
                <a:solidFill>
                  <a:srgbClr val="FFFF00"/>
                </a:solidFill>
                <a:latin typeface="Calibri" pitchFamily="34" charset="0"/>
                <a:cs typeface="Calibri" pitchFamily="34" charset="0"/>
              </a:rPr>
              <a:t>Atwi Suparman, 2012</a:t>
            </a:r>
            <a:endParaRPr lang="id-ID" sz="1400" b="1" dirty="0">
              <a:solidFill>
                <a:srgbClr val="FFFF00"/>
              </a:solidFill>
              <a:latin typeface="Calibri" pitchFamily="34" charset="0"/>
              <a:cs typeface="Calibri" pitchFamily="34" charset="0"/>
            </a:endParaRPr>
          </a:p>
        </p:txBody>
      </p:sp>
      <p:graphicFrame>
        <p:nvGraphicFramePr>
          <p:cNvPr id="3" name="Table 2"/>
          <p:cNvGraphicFramePr>
            <a:graphicFrameLocks noGrp="1"/>
          </p:cNvGraphicFramePr>
          <p:nvPr/>
        </p:nvGraphicFramePr>
        <p:xfrm>
          <a:off x="71436" y="928670"/>
          <a:ext cx="9001158" cy="5375960"/>
        </p:xfrm>
        <a:graphic>
          <a:graphicData uri="http://schemas.openxmlformats.org/drawingml/2006/table">
            <a:tbl>
              <a:tblPr firstRow="1" bandRow="1">
                <a:tableStyleId>{ED083AE6-46FA-4A59-8FB0-9F97EB10719F}</a:tableStyleId>
              </a:tblPr>
              <a:tblGrid>
                <a:gridCol w="1297134"/>
                <a:gridCol w="590047"/>
                <a:gridCol w="590047"/>
                <a:gridCol w="590047"/>
                <a:gridCol w="590047"/>
                <a:gridCol w="590047"/>
                <a:gridCol w="590047"/>
                <a:gridCol w="590047"/>
                <a:gridCol w="590047"/>
                <a:gridCol w="662739"/>
                <a:gridCol w="584862"/>
                <a:gridCol w="584862"/>
                <a:gridCol w="584862"/>
                <a:gridCol w="566323"/>
              </a:tblGrid>
              <a:tr h="429269">
                <a:tc rowSpan="2">
                  <a:txBody>
                    <a:bodyPr/>
                    <a:lstStyle/>
                    <a:p>
                      <a:pPr algn="ctr"/>
                      <a:r>
                        <a:rPr lang="id-ID" sz="1200" b="1" dirty="0" smtClean="0">
                          <a:solidFill>
                            <a:schemeClr val="bg1"/>
                          </a:solidFill>
                          <a:latin typeface="Calibri" pitchFamily="34" charset="0"/>
                          <a:cs typeface="Calibri" pitchFamily="34" charset="0"/>
                        </a:rPr>
                        <a:t>Kompetensi dalam Tujuan</a:t>
                      </a:r>
                      <a:r>
                        <a:rPr lang="id-ID" sz="1200" b="1" baseline="0" dirty="0" smtClean="0">
                          <a:solidFill>
                            <a:schemeClr val="bg1"/>
                          </a:solidFill>
                          <a:latin typeface="Calibri" pitchFamily="34" charset="0"/>
                          <a:cs typeface="Calibri" pitchFamily="34" charset="0"/>
                        </a:rPr>
                        <a:t> Instruksi</a:t>
                      </a:r>
                    </a:p>
                    <a:p>
                      <a:pPr algn="ctr"/>
                      <a:r>
                        <a:rPr lang="id-ID" sz="1200" b="1" baseline="0" dirty="0" smtClean="0">
                          <a:solidFill>
                            <a:schemeClr val="bg1"/>
                          </a:solidFill>
                          <a:latin typeface="Calibri" pitchFamily="34" charset="0"/>
                          <a:cs typeface="Calibri" pitchFamily="34" charset="0"/>
                        </a:rPr>
                        <a:t>onal</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rowSpan="2">
                  <a:txBody>
                    <a:bodyPr/>
                    <a:lstStyle/>
                    <a:p>
                      <a:pPr algn="ctr"/>
                      <a:r>
                        <a:rPr lang="id-ID" sz="1200" b="1" dirty="0" smtClean="0">
                          <a:solidFill>
                            <a:schemeClr val="bg1"/>
                          </a:solidFill>
                          <a:latin typeface="Calibri" pitchFamily="34" charset="0"/>
                          <a:cs typeface="Calibri" pitchFamily="34" charset="0"/>
                        </a:rPr>
                        <a:t>Tes </a:t>
                      </a:r>
                    </a:p>
                    <a:p>
                      <a:pPr algn="ctr"/>
                      <a:r>
                        <a:rPr lang="id-ID" sz="1200" b="1" dirty="0" smtClean="0">
                          <a:solidFill>
                            <a:schemeClr val="bg1"/>
                          </a:solidFill>
                          <a:latin typeface="Calibri" pitchFamily="34" charset="0"/>
                          <a:cs typeface="Calibri" pitchFamily="34" charset="0"/>
                        </a:rPr>
                        <a:t>Esei</a:t>
                      </a:r>
                    </a:p>
                    <a:p>
                      <a:pPr algn="ctr"/>
                      <a:r>
                        <a:rPr lang="id-ID" sz="1200" b="1" dirty="0" smtClean="0">
                          <a:solidFill>
                            <a:schemeClr val="bg1"/>
                          </a:solidFill>
                          <a:latin typeface="Calibri" pitchFamily="34" charset="0"/>
                          <a:cs typeface="Calibri" pitchFamily="34" charset="0"/>
                        </a:rPr>
                        <a:t>(</a:t>
                      </a:r>
                      <a:r>
                        <a:rPr lang="id-ID" sz="900" b="1" dirty="0" smtClean="0">
                          <a:solidFill>
                            <a:schemeClr val="bg1"/>
                          </a:solidFill>
                          <a:latin typeface="Calibri" pitchFamily="34" charset="0"/>
                          <a:cs typeface="Calibri" pitchFamily="34" charset="0"/>
                        </a:rPr>
                        <a:t> % / ∑ )</a:t>
                      </a:r>
                    </a:p>
                    <a:p>
                      <a:pPr algn="ctr"/>
                      <a:r>
                        <a:rPr lang="id-ID" sz="1200" b="1" dirty="0" smtClean="0">
                          <a:solidFill>
                            <a:schemeClr val="bg1"/>
                          </a:solidFill>
                          <a:latin typeface="Calibri" pitchFamily="34" charset="0"/>
                          <a:cs typeface="Calibri" pitchFamily="34" charset="0"/>
                        </a:rPr>
                        <a:t> </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gridSpan="7">
                  <a:txBody>
                    <a:bodyPr/>
                    <a:lstStyle/>
                    <a:p>
                      <a:pPr algn="ctr"/>
                      <a:r>
                        <a:rPr lang="id-ID" sz="1200" b="1" dirty="0" smtClean="0">
                          <a:solidFill>
                            <a:schemeClr val="bg1"/>
                          </a:solidFill>
                          <a:latin typeface="Calibri" pitchFamily="34" charset="0"/>
                          <a:cs typeface="Calibri" pitchFamily="34" charset="0"/>
                        </a:rPr>
                        <a:t>Tes</a:t>
                      </a:r>
                      <a:r>
                        <a:rPr lang="id-ID" sz="1200" b="1" baseline="0" dirty="0" smtClean="0">
                          <a:solidFill>
                            <a:schemeClr val="bg1"/>
                          </a:solidFill>
                          <a:latin typeface="Calibri" pitchFamily="34" charset="0"/>
                          <a:cs typeface="Calibri" pitchFamily="34" charset="0"/>
                        </a:rPr>
                        <a:t> Obyektif</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pPr algn="ctr"/>
                      <a:endParaRPr lang="id-ID" sz="1600" b="1" dirty="0">
                        <a:solidFill>
                          <a:schemeClr val="bg1"/>
                        </a:solidFill>
                        <a:latin typeface="Calibri" pitchFamily="34" charset="0"/>
                        <a:cs typeface="Calibri" pitchFamily="34" charset="0"/>
                      </a:endParaRPr>
                    </a:p>
                  </a:txBody>
                  <a:tcPr/>
                </a:tc>
                <a:tc hMerge="1">
                  <a:txBody>
                    <a:bodyPr/>
                    <a:lstStyle/>
                    <a:p>
                      <a:pPr algn="ctr"/>
                      <a:endParaRPr lang="id-ID" sz="1600" b="1" dirty="0">
                        <a:solidFill>
                          <a:schemeClr val="bg1"/>
                        </a:solidFill>
                        <a:latin typeface="Calibri" pitchFamily="34" charset="0"/>
                        <a:cs typeface="Calibri" pitchFamily="34" charset="0"/>
                      </a:endParaRPr>
                    </a:p>
                  </a:txBody>
                  <a:tcPr/>
                </a:tc>
                <a:tc hMerge="1">
                  <a:txBody>
                    <a:bodyPr/>
                    <a:lstStyle/>
                    <a:p>
                      <a:pPr algn="ctr"/>
                      <a:endParaRPr lang="id-ID" sz="1600" b="1" dirty="0">
                        <a:solidFill>
                          <a:schemeClr val="bg1"/>
                        </a:solidFill>
                        <a:latin typeface="Calibri" pitchFamily="34" charset="0"/>
                        <a:cs typeface="Calibri" pitchFamily="34" charset="0"/>
                      </a:endParaRPr>
                    </a:p>
                  </a:txBody>
                  <a:tcPr anchor="ctr"/>
                </a:tc>
                <a:tc rowSpan="2">
                  <a:txBody>
                    <a:bodyPr/>
                    <a:lstStyle/>
                    <a:p>
                      <a:pPr algn="ctr"/>
                      <a:r>
                        <a:rPr lang="id-ID" sz="1200" b="1" dirty="0" smtClean="0">
                          <a:solidFill>
                            <a:schemeClr val="bg1"/>
                          </a:solidFill>
                          <a:latin typeface="Calibri" pitchFamily="34" charset="0"/>
                          <a:cs typeface="Calibri" pitchFamily="34" charset="0"/>
                        </a:rPr>
                        <a:t>Tes Kiner</a:t>
                      </a:r>
                    </a:p>
                    <a:p>
                      <a:pPr algn="ctr"/>
                      <a:r>
                        <a:rPr lang="id-ID" sz="1200" b="1" dirty="0" smtClean="0">
                          <a:solidFill>
                            <a:schemeClr val="bg1"/>
                          </a:solidFill>
                          <a:latin typeface="Calibri" pitchFamily="34" charset="0"/>
                          <a:cs typeface="Calibri" pitchFamily="34" charset="0"/>
                        </a:rPr>
                        <a:t>ja</a:t>
                      </a:r>
                    </a:p>
                    <a:p>
                      <a:pPr marL="0" marR="0" indent="0" algn="ctr" defTabSz="914400" rtl="0" eaLnBrk="1" fontAlgn="auto" latinLnBrk="0" hangingPunct="1">
                        <a:lnSpc>
                          <a:spcPct val="100000"/>
                        </a:lnSpc>
                        <a:spcBef>
                          <a:spcPts val="0"/>
                        </a:spcBef>
                        <a:spcAft>
                          <a:spcPts val="0"/>
                        </a:spcAft>
                        <a:buClrTx/>
                        <a:buSzTx/>
                        <a:buFontTx/>
                        <a:buNone/>
                        <a:tabLst/>
                        <a:defRPr/>
                      </a:pPr>
                      <a:r>
                        <a:rPr lang="id-ID" sz="1050" b="1" dirty="0" smtClean="0">
                          <a:solidFill>
                            <a:schemeClr val="bg1"/>
                          </a:solidFill>
                          <a:latin typeface="Calibri" pitchFamily="34" charset="0"/>
                          <a:cs typeface="Calibri" pitchFamily="34" charset="0"/>
                        </a:rPr>
                        <a:t>( % / ∑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gridSpan="3">
                  <a:txBody>
                    <a:bodyPr/>
                    <a:lstStyle/>
                    <a:p>
                      <a:pPr algn="ctr"/>
                      <a:r>
                        <a:rPr lang="id-ID" sz="1200" b="1" dirty="0" smtClean="0">
                          <a:solidFill>
                            <a:schemeClr val="bg1"/>
                          </a:solidFill>
                          <a:latin typeface="Calibri" pitchFamily="34" charset="0"/>
                          <a:cs typeface="Calibri" pitchFamily="34" charset="0"/>
                        </a:rPr>
                        <a:t>Jumlah</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hMerge="1">
                  <a:txBody>
                    <a:bodyPr/>
                    <a:lstStyle/>
                    <a:p>
                      <a:pPr algn="ctr"/>
                      <a:endParaRPr lang="id-ID" sz="1600" b="1" dirty="0">
                        <a:solidFill>
                          <a:schemeClr val="bg1"/>
                        </a:solidFill>
                        <a:latin typeface="Calibri" pitchFamily="34" charset="0"/>
                        <a:cs typeface="Calibri" pitchFamily="34" charset="0"/>
                      </a:endParaRPr>
                    </a:p>
                  </a:txBody>
                  <a:tcPr/>
                </a:tc>
                <a:tc hMerge="1">
                  <a:txBody>
                    <a:bodyPr/>
                    <a:lstStyle/>
                    <a:p>
                      <a:pPr algn="ctr"/>
                      <a:endParaRPr lang="id-ID" sz="1600" b="1" dirty="0">
                        <a:solidFill>
                          <a:schemeClr val="bg1"/>
                        </a:solidFill>
                        <a:latin typeface="Calibri" pitchFamily="34" charset="0"/>
                        <a:cs typeface="Calibri" pitchFamily="34" charset="0"/>
                      </a:endParaRPr>
                    </a:p>
                  </a:txBody>
                  <a:tcPr/>
                </a:tc>
                <a:tc rowSpan="2">
                  <a:txBody>
                    <a:bodyPr/>
                    <a:lstStyle/>
                    <a:p>
                      <a:pPr algn="ctr"/>
                      <a:r>
                        <a:rPr lang="id-ID" sz="1200" b="1" dirty="0" smtClean="0">
                          <a:solidFill>
                            <a:schemeClr val="bg1"/>
                          </a:solidFill>
                          <a:latin typeface="Calibri" pitchFamily="34" charset="0"/>
                          <a:cs typeface="Calibri" pitchFamily="34" charset="0"/>
                        </a:rPr>
                        <a:t>Total</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r>
              <a:tr h="785177">
                <a:tc vMerge="1">
                  <a:txBody>
                    <a:bodyPr/>
                    <a:lstStyle/>
                    <a:p>
                      <a:endParaRPr lang="id-ID" dirty="0"/>
                    </a:p>
                  </a:txBody>
                  <a:tcPr/>
                </a:tc>
                <a:tc vMerge="1">
                  <a:txBody>
                    <a:bodyPr/>
                    <a:lstStyle/>
                    <a:p>
                      <a:endParaRPr lang="id-ID" dirty="0"/>
                    </a:p>
                  </a:txBody>
                  <a:tcPr/>
                </a:tc>
                <a:tc>
                  <a:txBody>
                    <a:bodyPr/>
                    <a:lstStyle/>
                    <a:p>
                      <a:pPr algn="ctr"/>
                      <a:r>
                        <a:rPr lang="id-ID" sz="1200" b="1" dirty="0" smtClean="0">
                          <a:solidFill>
                            <a:schemeClr val="bg1"/>
                          </a:solidFill>
                          <a:latin typeface="Calibri" pitchFamily="34" charset="0"/>
                          <a:cs typeface="Calibri" pitchFamily="34" charset="0"/>
                        </a:rPr>
                        <a:t>C - 1                </a:t>
                      </a:r>
                    </a:p>
                    <a:p>
                      <a:pPr algn="ctr"/>
                      <a:r>
                        <a:rPr lang="id-ID" sz="900" b="1" dirty="0" smtClean="0">
                          <a:solidFill>
                            <a:schemeClr val="bg1"/>
                          </a:solidFill>
                          <a:latin typeface="Calibri" pitchFamily="34" charset="0"/>
                          <a:cs typeface="Calibri" pitchFamily="34" charset="0"/>
                        </a:rPr>
                        <a:t>( % / ∑</a:t>
                      </a:r>
                      <a:r>
                        <a:rPr lang="id-ID" sz="900" b="1" baseline="0" dirty="0" smtClean="0">
                          <a:solidFill>
                            <a:schemeClr val="bg1"/>
                          </a:solidFill>
                          <a:latin typeface="Calibri" pitchFamily="34" charset="0"/>
                          <a:cs typeface="Calibri" pitchFamily="34" charset="0"/>
                        </a:rPr>
                        <a:t> )</a:t>
                      </a:r>
                      <a:endParaRPr lang="id-ID" sz="9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C</a:t>
                      </a:r>
                      <a:r>
                        <a:rPr lang="id-ID" sz="1200" b="1" baseline="0" dirty="0" smtClean="0">
                          <a:solidFill>
                            <a:schemeClr val="bg1"/>
                          </a:solidFill>
                          <a:latin typeface="Calibri" pitchFamily="34" charset="0"/>
                          <a:cs typeface="Calibri" pitchFamily="34" charset="0"/>
                        </a:rPr>
                        <a:t> - 2</a:t>
                      </a:r>
                      <a:endParaRPr lang="id-ID" sz="1200" b="1" dirty="0" smtClean="0">
                        <a:solidFill>
                          <a:schemeClr val="bg1"/>
                        </a:solidFill>
                        <a:latin typeface="Calibri" pitchFamily="34" charset="0"/>
                        <a:cs typeface="Calibri" pitchFamily="34" charset="0"/>
                      </a:endParaRPr>
                    </a:p>
                    <a:p>
                      <a:pPr algn="ctr"/>
                      <a:r>
                        <a:rPr lang="id-ID" sz="900" b="1" dirty="0" smtClean="0">
                          <a:solidFill>
                            <a:schemeClr val="bg1"/>
                          </a:solidFill>
                          <a:latin typeface="Calibri" pitchFamily="34" charset="0"/>
                          <a:cs typeface="Calibri" pitchFamily="34" charset="0"/>
                        </a:rPr>
                        <a:t>(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C</a:t>
                      </a:r>
                      <a:r>
                        <a:rPr lang="id-ID" sz="1200" b="1" baseline="0" dirty="0" smtClean="0">
                          <a:solidFill>
                            <a:schemeClr val="bg1"/>
                          </a:solidFill>
                          <a:latin typeface="Calibri" pitchFamily="34" charset="0"/>
                          <a:cs typeface="Calibri" pitchFamily="34" charset="0"/>
                        </a:rPr>
                        <a:t> - 3</a:t>
                      </a:r>
                      <a:endParaRPr lang="id-ID" sz="1200" b="1" dirty="0" smtClean="0">
                        <a:solidFill>
                          <a:schemeClr val="bg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baseline="0" dirty="0" smtClean="0">
                          <a:solidFill>
                            <a:schemeClr val="bg1"/>
                          </a:solidFill>
                          <a:latin typeface="Calibri" pitchFamily="34" charset="0"/>
                          <a:cs typeface="Calibri" pitchFamily="34" charset="0"/>
                        </a:rPr>
                        <a:t>C - 4</a:t>
                      </a:r>
                      <a:endParaRPr lang="id-ID" sz="1200" b="1" dirty="0" smtClean="0">
                        <a:solidFill>
                          <a:schemeClr val="bg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C</a:t>
                      </a:r>
                      <a:r>
                        <a:rPr lang="id-ID" sz="1200" b="1" baseline="0" dirty="0" smtClean="0">
                          <a:solidFill>
                            <a:schemeClr val="bg1"/>
                          </a:solidFill>
                          <a:latin typeface="Calibri" pitchFamily="34" charset="0"/>
                          <a:cs typeface="Calibri" pitchFamily="34" charset="0"/>
                        </a:rPr>
                        <a:t> - 5</a:t>
                      </a:r>
                      <a:endParaRPr lang="id-ID" sz="1200" b="1" dirty="0" smtClean="0">
                        <a:solidFill>
                          <a:schemeClr val="bg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C</a:t>
                      </a:r>
                      <a:r>
                        <a:rPr lang="id-ID" sz="1200" b="1" baseline="0" dirty="0" smtClean="0">
                          <a:solidFill>
                            <a:schemeClr val="bg1"/>
                          </a:solidFill>
                          <a:latin typeface="Calibri" pitchFamily="34" charset="0"/>
                          <a:cs typeface="Calibri" pitchFamily="34" charset="0"/>
                        </a:rPr>
                        <a:t> – 6</a:t>
                      </a: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Jum</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Lah</a:t>
                      </a: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vMerge="1">
                  <a:txBody>
                    <a:bodyPr/>
                    <a:lstStyle/>
                    <a:p>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E</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sei</a:t>
                      </a: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Ob</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yek</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tif</a:t>
                      </a: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Ki</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ner</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b="1" dirty="0" smtClean="0">
                          <a:solidFill>
                            <a:schemeClr val="bg1"/>
                          </a:solidFill>
                          <a:latin typeface="Calibri" pitchFamily="34" charset="0"/>
                          <a:cs typeface="Calibri" pitchFamily="34" charset="0"/>
                        </a:rPr>
                        <a:t>ja</a:t>
                      </a:r>
                    </a:p>
                    <a:p>
                      <a:pPr marL="0" marR="0" indent="0" algn="ctr" defTabSz="914400" rtl="0" eaLnBrk="1" fontAlgn="auto" latinLnBrk="0" hangingPunct="1">
                        <a:lnSpc>
                          <a:spcPct val="100000"/>
                        </a:lnSpc>
                        <a:spcBef>
                          <a:spcPts val="0"/>
                        </a:spcBef>
                        <a:spcAft>
                          <a:spcPts val="0"/>
                        </a:spcAft>
                        <a:buClrTx/>
                        <a:buSzTx/>
                        <a:buFontTx/>
                        <a:buNone/>
                        <a:tabLst/>
                        <a:defRPr/>
                      </a:pPr>
                      <a:r>
                        <a:rPr lang="id-ID" sz="900" b="1" dirty="0" smtClean="0">
                          <a:solidFill>
                            <a:schemeClr val="bg1"/>
                          </a:solidFill>
                          <a:latin typeface="Calibri" pitchFamily="34" charset="0"/>
                          <a:cs typeface="Calibri" pitchFamily="34" charset="0"/>
                        </a:rPr>
                        <a:t>( % / ∑ )</a:t>
                      </a:r>
                    </a:p>
                  </a:txBody>
                  <a:tcPr anchor="ct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900" b="1" dirty="0" smtClean="0">
                        <a:solidFill>
                          <a:schemeClr val="bg1"/>
                        </a:solidFill>
                        <a:latin typeface="Calibri" pitchFamily="34" charset="0"/>
                        <a:cs typeface="Calibri" pitchFamily="34" charset="0"/>
                      </a:endParaRPr>
                    </a:p>
                  </a:txBody>
                  <a:tcPr anchor="ctr"/>
                </a:tc>
              </a:tr>
              <a:tr h="396000">
                <a:tc>
                  <a:txBody>
                    <a:bodyPr/>
                    <a:lstStyle/>
                    <a:p>
                      <a:pPr algn="ctr"/>
                      <a:r>
                        <a:rPr lang="id-ID" sz="1200" b="1" dirty="0" smtClean="0">
                          <a:solidFill>
                            <a:schemeClr val="bg1"/>
                          </a:solidFill>
                          <a:latin typeface="Calibri" pitchFamily="34" charset="0"/>
                          <a:cs typeface="Calibri" pitchFamily="34" charset="0"/>
                        </a:rPr>
                        <a:t>1</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2</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3</a:t>
                      </a:r>
                      <a:endParaRPr lang="id-ID" sz="14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4</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5</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6</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7</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8</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9</a:t>
                      </a:r>
                      <a:endParaRPr lang="id-ID" sz="14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10</a:t>
                      </a:r>
                      <a:endParaRPr lang="id-ID" sz="14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11</a:t>
                      </a:r>
                      <a:endParaRPr lang="id-ID" sz="14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12</a:t>
                      </a:r>
                      <a:endParaRPr lang="id-ID" sz="14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13</a:t>
                      </a:r>
                      <a:endParaRPr lang="id-ID" sz="14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400" b="1" dirty="0" smtClean="0">
                          <a:solidFill>
                            <a:schemeClr val="bg1"/>
                          </a:solidFill>
                          <a:latin typeface="Calibri" pitchFamily="34" charset="0"/>
                          <a:cs typeface="Calibri" pitchFamily="34" charset="0"/>
                        </a:rPr>
                        <a:t>14</a:t>
                      </a:r>
                      <a:endParaRPr lang="id-ID" sz="14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Mengidentifikas</a:t>
                      </a:r>
                      <a:r>
                        <a:rPr lang="id-ID" sz="1200" b="1" baseline="0" dirty="0" smtClean="0">
                          <a:solidFill>
                            <a:schemeClr val="bg1"/>
                          </a:solidFill>
                          <a:latin typeface="Calibri" pitchFamily="34" charset="0"/>
                          <a:cs typeface="Calibri" pitchFamily="34" charset="0"/>
                        </a:rPr>
                        <a:t>i fakta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Menjelaskan konsep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Menerapkan</a:t>
                      </a:r>
                      <a:r>
                        <a:rPr lang="id-ID" sz="1200" b="1" baseline="0" dirty="0" smtClean="0">
                          <a:solidFill>
                            <a:schemeClr val="bg1"/>
                          </a:solidFill>
                          <a:latin typeface="Calibri" pitchFamily="34" charset="0"/>
                          <a:cs typeface="Calibri" pitchFamily="34" charset="0"/>
                        </a:rPr>
                        <a:t> </a:t>
                      </a:r>
                      <a:r>
                        <a:rPr lang="id-ID" sz="1200" b="1" dirty="0" smtClean="0">
                          <a:solidFill>
                            <a:schemeClr val="bg1"/>
                          </a:solidFill>
                          <a:latin typeface="Calibri" pitchFamily="34" charset="0"/>
                          <a:cs typeface="Calibri" pitchFamily="34" charset="0"/>
                        </a:rPr>
                        <a:t>konsep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endParaRPr lang="id-ID" sz="1200" b="1" dirty="0">
                        <a:solidFill>
                          <a:schemeClr val="bg1"/>
                        </a:solidFill>
                        <a:latin typeface="Calibri" pitchFamily="34" charset="0"/>
                        <a:cs typeface="Calibri"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Memecahkan masalah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Mengembangkan</a:t>
                      </a:r>
                      <a:r>
                        <a:rPr lang="id-ID" sz="1200" b="1" baseline="0" dirty="0" smtClean="0">
                          <a:solidFill>
                            <a:schemeClr val="bg1"/>
                          </a:solidFill>
                          <a:latin typeface="Calibri" pitchFamily="34" charset="0"/>
                          <a:cs typeface="Calibri" pitchFamily="34" charset="0"/>
                        </a:rPr>
                        <a:t> produk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Melakukan</a:t>
                      </a:r>
                      <a:r>
                        <a:rPr lang="id-ID" sz="1200" b="1" baseline="0" dirty="0" smtClean="0">
                          <a:solidFill>
                            <a:schemeClr val="bg1"/>
                          </a:solidFill>
                          <a:latin typeface="Calibri" pitchFamily="34" charset="0"/>
                          <a:cs typeface="Calibri" pitchFamily="34" charset="0"/>
                        </a:rPr>
                        <a:t> kegiatan praktek atau gerak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cell3D prstMaterial="dkEdge">
                      <a:bevel/>
                      <a:lightRig rig="flood" dir="t"/>
                    </a:cell3D>
                  </a:tcPr>
                </a:tc>
              </a:tr>
              <a:tr h="396000">
                <a:tc>
                  <a:txBody>
                    <a:bodyPr/>
                    <a:lstStyle/>
                    <a:p>
                      <a:r>
                        <a:rPr lang="id-ID" sz="1200" b="1" dirty="0" smtClean="0">
                          <a:solidFill>
                            <a:schemeClr val="bg1"/>
                          </a:solidFill>
                          <a:latin typeface="Calibri" pitchFamily="34" charset="0"/>
                          <a:cs typeface="Calibri" pitchFamily="34" charset="0"/>
                        </a:rPr>
                        <a:t>Menunjukkan</a:t>
                      </a:r>
                      <a:r>
                        <a:rPr lang="id-ID" sz="1200" b="1" baseline="0" dirty="0" smtClean="0">
                          <a:solidFill>
                            <a:schemeClr val="bg1"/>
                          </a:solidFill>
                          <a:latin typeface="Calibri" pitchFamily="34" charset="0"/>
                          <a:cs typeface="Calibri" pitchFamily="34" charset="0"/>
                        </a:rPr>
                        <a:t> sikap perilaku ...</a:t>
                      </a:r>
                      <a:endParaRPr lang="id-ID" sz="1200" b="1" dirty="0">
                        <a:solidFill>
                          <a:schemeClr val="bg1"/>
                        </a:solidFill>
                        <a:latin typeface="Calibri" pitchFamily="34" charset="0"/>
                        <a:cs typeface="Calibri" pitchFamily="34" charset="0"/>
                      </a:endParaRPr>
                    </a:p>
                  </a:txBody>
                  <a:tcP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cell3D prstMaterial="dkEdge">
                      <a:bevel/>
                      <a:lightRig rig="flood" dir="t"/>
                    </a:cell3D>
                  </a:tcPr>
                </a:tc>
              </a:tr>
              <a:tr h="382234">
                <a:tc>
                  <a:txBody>
                    <a:bodyPr/>
                    <a:lstStyle/>
                    <a:p>
                      <a:r>
                        <a:rPr lang="id-ID" sz="1200" b="1" dirty="0" smtClean="0">
                          <a:solidFill>
                            <a:schemeClr val="bg1"/>
                          </a:solidFill>
                          <a:latin typeface="+mn-lt"/>
                          <a:cs typeface="Calibri" pitchFamily="34" charset="0"/>
                        </a:rPr>
                        <a:t>Total</a:t>
                      </a:r>
                      <a:endParaRPr lang="id-ID" sz="1200" b="1" dirty="0">
                        <a:solidFill>
                          <a:schemeClr val="bg1"/>
                        </a:solidFill>
                        <a:latin typeface="+mn-lt"/>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X</a:t>
                      </a:r>
                      <a:endParaRPr lang="id-ID" sz="1200" b="1" dirty="0">
                        <a:solidFill>
                          <a:schemeClr val="bg1"/>
                        </a:solidFill>
                        <a:latin typeface="Calibri" pitchFamily="34" charset="0"/>
                        <a:cs typeface="Calibri" pitchFamily="34" charset="0"/>
                      </a:endParaRPr>
                    </a:p>
                  </a:txBody>
                  <a:tcPr anchor="ctr">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lang="id-ID" sz="1200" b="1" dirty="0" smtClean="0">
                          <a:solidFill>
                            <a:schemeClr val="bg1"/>
                          </a:solidFill>
                          <a:latin typeface="Calibri" pitchFamily="34" charset="0"/>
                          <a:cs typeface="Calibri" pitchFamily="34" charset="0"/>
                        </a:rPr>
                        <a:t>100 %</a:t>
                      </a:r>
                      <a:endParaRPr lang="id-ID" sz="1200" b="1" dirty="0">
                        <a:solidFill>
                          <a:schemeClr val="bg1"/>
                        </a:solidFill>
                        <a:latin typeface="Calibri" pitchFamily="34" charset="0"/>
                        <a:cs typeface="Calibri" pitchFamily="34" charset="0"/>
                      </a:endParaRPr>
                    </a:p>
                  </a:txBody>
                  <a:tcPr anchor="ctr">
                    <a:lnL w="381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cell3D prstMaterial="dkEdge">
                      <a:bevel/>
                      <a:lightRig rig="flood" dir="t"/>
                    </a:cell3D>
                  </a:tcPr>
                </a:tc>
              </a:tr>
            </a:tbl>
          </a:graphicData>
        </a:graphic>
      </p:graphicFrame>
    </p:spTree>
  </p:cSld>
  <p:clrMapOvr>
    <a:masterClrMapping/>
  </p:clrMapOvr>
  <p:transition>
    <p:sndAc>
      <p:stSnd>
        <p:snd r:embed="rId2" name="camera.wav"/>
      </p:stSnd>
    </p:sndAc>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bwMode="auto">
          <a:xfrm>
            <a:off x="2857488" y="214290"/>
            <a:ext cx="3714776" cy="928694"/>
          </a:xfrm>
          <a:prstGeom prst="roundRect">
            <a:avLst/>
          </a:prstGeom>
          <a:solidFill>
            <a:srgbClr val="0000CC"/>
          </a:solidFill>
          <a:ln w="9525">
            <a:noFill/>
            <a:miter lim="800000"/>
            <a:headEnd/>
            <a:tailEnd/>
          </a:ln>
        </p:spPr>
        <p:txBody>
          <a:bodyPr wrap="none" rtlCol="0" anchor="ctr"/>
          <a:lstStyle/>
          <a:p>
            <a:pPr algn="ctr"/>
            <a:r>
              <a:rPr lang="id-ID" sz="4800" dirty="0" smtClean="0">
                <a:solidFill>
                  <a:schemeClr val="bg1"/>
                </a:solidFill>
                <a:latin typeface="Britannic Bold" pitchFamily="34" charset="0"/>
                <a:cs typeface="Calibri" pitchFamily="34" charset="0"/>
              </a:rPr>
              <a:t>Step 6</a:t>
            </a:r>
            <a:endParaRPr lang="id-ID" sz="4800" dirty="0">
              <a:solidFill>
                <a:schemeClr val="bg1"/>
              </a:solidFill>
              <a:latin typeface="Britannic Bold" pitchFamily="34" charset="0"/>
              <a:cs typeface="Calibri" pitchFamily="34" charset="0"/>
            </a:endParaRPr>
          </a:p>
        </p:txBody>
      </p:sp>
      <p:sp>
        <p:nvSpPr>
          <p:cNvPr id="3" name="Rectangle 2"/>
          <p:cNvSpPr/>
          <p:nvPr/>
        </p:nvSpPr>
        <p:spPr bwMode="auto">
          <a:xfrm>
            <a:off x="142844" y="2857496"/>
            <a:ext cx="1214446" cy="857256"/>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142844" y="2928934"/>
            <a:ext cx="1214446" cy="738664"/>
          </a:xfrm>
          <a:prstGeom prst="rect">
            <a:avLst/>
          </a:prstGeom>
          <a:noFill/>
        </p:spPr>
        <p:txBody>
          <a:bodyPr wrap="square" rtlCol="0">
            <a:spAutoFit/>
          </a:bodyPr>
          <a:lstStyle/>
          <a:p>
            <a:r>
              <a:rPr lang="en-US" sz="1400" b="1" dirty="0" smtClean="0">
                <a:solidFill>
                  <a:schemeClr val="bg1"/>
                </a:solidFill>
                <a:latin typeface="Times New Roman" pitchFamily="18" charset="0"/>
              </a:rPr>
              <a:t>Identify Instructional Goal (s)</a:t>
            </a:r>
          </a:p>
        </p:txBody>
      </p:sp>
      <p:sp>
        <p:nvSpPr>
          <p:cNvPr id="5" name="Rectangle 4"/>
          <p:cNvSpPr/>
          <p:nvPr/>
        </p:nvSpPr>
        <p:spPr bwMode="auto">
          <a:xfrm>
            <a:off x="1643042" y="1785926"/>
            <a:ext cx="1214446"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Conduct Instructional Analysis</a:t>
            </a:r>
          </a:p>
        </p:txBody>
      </p:sp>
      <p:sp>
        <p:nvSpPr>
          <p:cNvPr id="6" name="Rectangle 5"/>
          <p:cNvSpPr/>
          <p:nvPr/>
        </p:nvSpPr>
        <p:spPr bwMode="auto">
          <a:xfrm>
            <a:off x="1643042" y="4286256"/>
            <a:ext cx="1357322" cy="785818"/>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Analyze</a:t>
            </a:r>
            <a:r>
              <a:rPr kumimoji="0" lang="en-US" sz="1400" i="0" u="none" strike="noStrike" cap="none" normalizeH="0" dirty="0" smtClean="0">
                <a:ln>
                  <a:noFill/>
                </a:ln>
                <a:solidFill>
                  <a:schemeClr val="bg1"/>
                </a:solidFill>
                <a:effectLst/>
                <a:latin typeface="Britannic Bold" pitchFamily="34" charset="0"/>
              </a:rPr>
              <a:t> Learners and Contexts</a:t>
            </a:r>
            <a:endParaRPr kumimoji="0" lang="en-US" sz="1400" i="0" u="none" strike="noStrike" cap="none" normalizeH="0" baseline="0" dirty="0" smtClean="0">
              <a:ln>
                <a:noFill/>
              </a:ln>
              <a:solidFill>
                <a:schemeClr val="bg1"/>
              </a:solidFill>
              <a:effectLst/>
              <a:latin typeface="Britannic Bold" pitchFamily="34" charset="0"/>
            </a:endParaRPr>
          </a:p>
        </p:txBody>
      </p:sp>
      <p:sp>
        <p:nvSpPr>
          <p:cNvPr id="7" name="Rectangle 6"/>
          <p:cNvSpPr/>
          <p:nvPr/>
        </p:nvSpPr>
        <p:spPr bwMode="auto">
          <a:xfrm>
            <a:off x="3071802" y="2786058"/>
            <a:ext cx="1214446"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Britannic Bold" pitchFamily="34" charset="0"/>
              </a:rPr>
              <a:t>Write Performance Objectives</a:t>
            </a:r>
          </a:p>
        </p:txBody>
      </p:sp>
      <p:sp>
        <p:nvSpPr>
          <p:cNvPr id="8" name="Rectangle 7"/>
          <p:cNvSpPr/>
          <p:nvPr/>
        </p:nvSpPr>
        <p:spPr bwMode="auto">
          <a:xfrm>
            <a:off x="4500562" y="1785926"/>
            <a:ext cx="1143008" cy="714380"/>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ctr"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9" name="TextBox 8"/>
          <p:cNvSpPr txBox="1"/>
          <p:nvPr/>
        </p:nvSpPr>
        <p:spPr>
          <a:xfrm>
            <a:off x="4500562" y="1857364"/>
            <a:ext cx="1143008" cy="523220"/>
          </a:xfrm>
          <a:prstGeom prst="rect">
            <a:avLst/>
          </a:prstGeom>
          <a:solidFill>
            <a:schemeClr val="bg2">
              <a:lumMod val="75000"/>
            </a:schemeClr>
          </a:solidFill>
        </p:spPr>
        <p:txBody>
          <a:bodyPr wrap="square" rtlCol="0">
            <a:spAutoFit/>
          </a:bodyPr>
          <a:lstStyle/>
          <a:p>
            <a:pPr algn="ctr"/>
            <a:r>
              <a:rPr lang="en-US" sz="1400" dirty="0" smtClean="0">
                <a:solidFill>
                  <a:schemeClr val="bg1"/>
                </a:solidFill>
                <a:latin typeface="Britannic Bold" pitchFamily="34" charset="0"/>
              </a:rPr>
              <a:t>Revise Instruction</a:t>
            </a:r>
          </a:p>
        </p:txBody>
      </p:sp>
      <p:sp>
        <p:nvSpPr>
          <p:cNvPr id="10" name="Rectangle 9"/>
          <p:cNvSpPr/>
          <p:nvPr/>
        </p:nvSpPr>
        <p:spPr bwMode="auto">
          <a:xfrm>
            <a:off x="4429124" y="2786058"/>
            <a:ext cx="1071570"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Britannic Bold" pitchFamily="34" charset="0"/>
            </a:endParaRPr>
          </a:p>
        </p:txBody>
      </p:sp>
      <p:sp>
        <p:nvSpPr>
          <p:cNvPr id="11" name="Rectangle 10"/>
          <p:cNvSpPr/>
          <p:nvPr/>
        </p:nvSpPr>
        <p:spPr bwMode="auto">
          <a:xfrm>
            <a:off x="5643570" y="2786058"/>
            <a:ext cx="1071570" cy="928694"/>
          </a:xfrm>
          <a:prstGeom prst="rect">
            <a:avLst/>
          </a:prstGeom>
          <a:solidFill>
            <a:schemeClr val="tx1"/>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2" name="Rectangle 11"/>
          <p:cNvSpPr/>
          <p:nvPr/>
        </p:nvSpPr>
        <p:spPr bwMode="auto">
          <a:xfrm>
            <a:off x="6858016" y="2786058"/>
            <a:ext cx="1000132" cy="928694"/>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3" name="Rectangle 12"/>
          <p:cNvSpPr/>
          <p:nvPr/>
        </p:nvSpPr>
        <p:spPr bwMode="auto">
          <a:xfrm>
            <a:off x="8001024" y="2786058"/>
            <a:ext cx="1142976" cy="1000132"/>
          </a:xfrm>
          <a:prstGeom prst="rect">
            <a:avLst/>
          </a:prstGeom>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4" name="Rectangle 13"/>
          <p:cNvSpPr/>
          <p:nvPr/>
        </p:nvSpPr>
        <p:spPr bwMode="auto">
          <a:xfrm>
            <a:off x="8072462" y="4643446"/>
            <a:ext cx="1000132" cy="1000132"/>
          </a:xfrm>
          <a:prstGeom prst="rect">
            <a:avLst/>
          </a:prstGeom>
          <a:solidFill>
            <a:schemeClr val="bg2">
              <a:lumMod val="75000"/>
            </a:schemeClr>
          </a:solidFill>
          <a:ln>
            <a:solidFill>
              <a:srgbClr val="FFFF00"/>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90488" marR="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bg1"/>
              </a:solidFill>
              <a:effectLst/>
              <a:latin typeface="Times New Roman" pitchFamily="18" charset="0"/>
            </a:endParaRPr>
          </a:p>
        </p:txBody>
      </p:sp>
      <p:sp>
        <p:nvSpPr>
          <p:cNvPr id="15" name="TextBox 14"/>
          <p:cNvSpPr txBox="1"/>
          <p:nvPr/>
        </p:nvSpPr>
        <p:spPr>
          <a:xfrm>
            <a:off x="4429124" y="2857496"/>
            <a:ext cx="1071570"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Assessment Instrument</a:t>
            </a:r>
            <a:endParaRPr lang="en-US" sz="1300" dirty="0">
              <a:solidFill>
                <a:schemeClr val="bg1"/>
              </a:solidFill>
              <a:latin typeface="Britannic Bold" pitchFamily="34" charset="0"/>
            </a:endParaRPr>
          </a:p>
        </p:txBody>
      </p:sp>
      <p:sp>
        <p:nvSpPr>
          <p:cNvPr id="16" name="TextBox 15"/>
          <p:cNvSpPr txBox="1"/>
          <p:nvPr/>
        </p:nvSpPr>
        <p:spPr>
          <a:xfrm>
            <a:off x="5572132" y="2857496"/>
            <a:ext cx="1143008" cy="692497"/>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Instructional Strategy</a:t>
            </a:r>
            <a:endParaRPr lang="en-US" sz="1300" dirty="0">
              <a:solidFill>
                <a:schemeClr val="bg1"/>
              </a:solidFill>
              <a:latin typeface="Britannic Bold" pitchFamily="34" charset="0"/>
            </a:endParaRPr>
          </a:p>
        </p:txBody>
      </p:sp>
      <p:sp>
        <p:nvSpPr>
          <p:cNvPr id="17" name="TextBox 16"/>
          <p:cNvSpPr txBox="1"/>
          <p:nvPr/>
        </p:nvSpPr>
        <p:spPr>
          <a:xfrm>
            <a:off x="6786578" y="2786058"/>
            <a:ext cx="1214446" cy="892552"/>
          </a:xfrm>
          <a:prstGeom prst="rect">
            <a:avLst/>
          </a:prstGeom>
          <a:noFill/>
        </p:spPr>
        <p:txBody>
          <a:bodyPr wrap="square" rtlCol="0">
            <a:spAutoFit/>
          </a:bodyPr>
          <a:lstStyle/>
          <a:p>
            <a:pPr algn="ctr"/>
            <a:r>
              <a:rPr lang="en-US" sz="1300" dirty="0" smtClean="0">
                <a:solidFill>
                  <a:schemeClr val="bg1"/>
                </a:solidFill>
                <a:latin typeface="Britannic Bold" pitchFamily="34" charset="0"/>
              </a:rPr>
              <a:t>Develop </a:t>
            </a:r>
          </a:p>
          <a:p>
            <a:pPr algn="ctr"/>
            <a:r>
              <a:rPr lang="en-US" sz="1300" dirty="0" smtClean="0">
                <a:solidFill>
                  <a:schemeClr val="bg1"/>
                </a:solidFill>
                <a:latin typeface="Britannic Bold" pitchFamily="34" charset="0"/>
              </a:rPr>
              <a:t>and Select Instructional Materials</a:t>
            </a:r>
            <a:endParaRPr lang="en-US" sz="1300" dirty="0">
              <a:solidFill>
                <a:schemeClr val="bg1"/>
              </a:solidFill>
              <a:latin typeface="Britannic Bold" pitchFamily="34" charset="0"/>
            </a:endParaRPr>
          </a:p>
        </p:txBody>
      </p:sp>
      <p:sp>
        <p:nvSpPr>
          <p:cNvPr id="18" name="TextBox 17"/>
          <p:cNvSpPr txBox="1"/>
          <p:nvPr/>
        </p:nvSpPr>
        <p:spPr>
          <a:xfrm>
            <a:off x="8001056" y="2770527"/>
            <a:ext cx="1142944" cy="1015663"/>
          </a:xfrm>
          <a:prstGeom prst="rect">
            <a:avLst/>
          </a:prstGeom>
          <a:solidFill>
            <a:schemeClr val="bg2">
              <a:lumMod val="75000"/>
            </a:schemeClr>
          </a:solidFill>
        </p:spPr>
        <p:txBody>
          <a:bodyPr wrap="square" rtlCol="0">
            <a:spAutoFit/>
          </a:bodyPr>
          <a:lstStyle/>
          <a:p>
            <a:pPr algn="ctr"/>
            <a:r>
              <a:rPr lang="en-US" sz="1200" dirty="0" smtClean="0">
                <a:solidFill>
                  <a:schemeClr val="bg1"/>
                </a:solidFill>
                <a:latin typeface="Britannic Bold" pitchFamily="34" charset="0"/>
              </a:rPr>
              <a:t>Design and Conduct </a:t>
            </a:r>
          </a:p>
          <a:p>
            <a:pPr algn="ctr"/>
            <a:r>
              <a:rPr lang="en-US" sz="1200" dirty="0" smtClean="0">
                <a:solidFill>
                  <a:schemeClr val="bg1"/>
                </a:solidFill>
                <a:latin typeface="Britannic Bold" pitchFamily="34" charset="0"/>
              </a:rPr>
              <a:t>Formative Evaluation </a:t>
            </a:r>
          </a:p>
          <a:p>
            <a:pPr algn="ctr"/>
            <a:r>
              <a:rPr lang="en-US" sz="1200" dirty="0" smtClean="0">
                <a:solidFill>
                  <a:schemeClr val="bg1"/>
                </a:solidFill>
                <a:latin typeface="Britannic Bold" pitchFamily="34" charset="0"/>
              </a:rPr>
              <a:t>of Instruction</a:t>
            </a:r>
            <a:endParaRPr lang="en-US" sz="1200" dirty="0">
              <a:solidFill>
                <a:schemeClr val="bg1"/>
              </a:solidFill>
              <a:latin typeface="Britannic Bold" pitchFamily="34" charset="0"/>
            </a:endParaRPr>
          </a:p>
        </p:txBody>
      </p:sp>
      <p:sp>
        <p:nvSpPr>
          <p:cNvPr id="19" name="TextBox 18"/>
          <p:cNvSpPr txBox="1"/>
          <p:nvPr/>
        </p:nvSpPr>
        <p:spPr>
          <a:xfrm>
            <a:off x="8072462" y="4679588"/>
            <a:ext cx="1071538" cy="892552"/>
          </a:xfrm>
          <a:prstGeom prst="rect">
            <a:avLst/>
          </a:prstGeom>
          <a:noFill/>
        </p:spPr>
        <p:txBody>
          <a:bodyPr wrap="square" rtlCol="0">
            <a:spAutoFit/>
          </a:bodyPr>
          <a:lstStyle/>
          <a:p>
            <a:r>
              <a:rPr lang="en-US" sz="1300" dirty="0" smtClean="0">
                <a:solidFill>
                  <a:schemeClr val="bg1"/>
                </a:solidFill>
                <a:latin typeface="Britannic Bold" pitchFamily="34" charset="0"/>
              </a:rPr>
              <a:t>Design and Conduct </a:t>
            </a:r>
            <a:r>
              <a:rPr lang="id-ID" sz="1300" dirty="0" smtClean="0">
                <a:solidFill>
                  <a:schemeClr val="bg1"/>
                </a:solidFill>
                <a:latin typeface="Britannic Bold" pitchFamily="34" charset="0"/>
              </a:rPr>
              <a:t>S</a:t>
            </a:r>
            <a:r>
              <a:rPr lang="en-US" sz="1300" dirty="0" err="1" smtClean="0">
                <a:solidFill>
                  <a:schemeClr val="bg1"/>
                </a:solidFill>
                <a:latin typeface="Britannic Bold" pitchFamily="34" charset="0"/>
              </a:rPr>
              <a:t>ummative</a:t>
            </a:r>
            <a:r>
              <a:rPr lang="en-US" sz="1300" dirty="0" smtClean="0">
                <a:solidFill>
                  <a:schemeClr val="bg1"/>
                </a:solidFill>
                <a:latin typeface="Britannic Bold" pitchFamily="34" charset="0"/>
              </a:rPr>
              <a:t> Evaluation</a:t>
            </a:r>
            <a:endParaRPr lang="en-US" sz="1300" dirty="0">
              <a:solidFill>
                <a:schemeClr val="bg1"/>
              </a:solidFill>
              <a:latin typeface="Britannic Bold" pitchFamily="34" charset="0"/>
            </a:endParaRPr>
          </a:p>
        </p:txBody>
      </p:sp>
      <p:cxnSp>
        <p:nvCxnSpPr>
          <p:cNvPr id="20" name="Straight Connector 19"/>
          <p:cNvCxnSpPr/>
          <p:nvPr/>
        </p:nvCxnSpPr>
        <p:spPr bwMode="auto">
          <a:xfrm>
            <a:off x="1357290" y="3284536"/>
            <a:ext cx="142876" cy="1588"/>
          </a:xfrm>
          <a:prstGeom prst="line">
            <a:avLst/>
          </a:prstGeom>
          <a:ln>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rot="5400000">
            <a:off x="285720" y="3429000"/>
            <a:ext cx="2428892" cy="1588"/>
          </a:xfrm>
          <a:prstGeom prst="line">
            <a:avLst/>
          </a:prstGeom>
          <a:ln>
            <a:solidFill>
              <a:srgbClr val="FF0000"/>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p:cNvCxnSpPr/>
          <p:nvPr/>
        </p:nvCxnSpPr>
        <p:spPr bwMode="auto">
          <a:xfrm>
            <a:off x="1500166" y="2212966"/>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3" name="Straight Arrow Connector 22"/>
          <p:cNvCxnSpPr/>
          <p:nvPr/>
        </p:nvCxnSpPr>
        <p:spPr bwMode="auto">
          <a:xfrm>
            <a:off x="1500166" y="4641858"/>
            <a:ext cx="142876" cy="1588"/>
          </a:xfrm>
          <a:prstGeom prst="straightConnector1">
            <a:avLst/>
          </a:prstGeom>
          <a:ln>
            <a:solidFill>
              <a:srgbClr val="FF0000"/>
            </a:solidFill>
            <a:headEnd type="none" w="med" len="med"/>
            <a:tailEnd type="arrow"/>
          </a:ln>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a:off x="2857488" y="2214554"/>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bwMode="auto">
          <a:xfrm rot="5400000">
            <a:off x="3286116" y="2500306"/>
            <a:ext cx="571504"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bwMode="auto">
          <a:xfrm rot="10800000">
            <a:off x="2857488" y="1928802"/>
            <a:ext cx="1643074"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rot="5400000">
            <a:off x="3428992" y="2357430"/>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flipV="1">
            <a:off x="5500694" y="3203745"/>
            <a:ext cx="142876" cy="9354"/>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a:off x="6715140" y="3213098"/>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Straight Connector 29"/>
          <p:cNvCxnSpPr>
            <a:stCxn id="18" idx="2"/>
          </p:cNvCxnSpPr>
          <p:nvPr/>
        </p:nvCxnSpPr>
        <p:spPr bwMode="auto">
          <a:xfrm rot="5400000">
            <a:off x="8143900" y="4214818"/>
            <a:ext cx="857257"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5643570" y="1927214"/>
            <a:ext cx="285752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rot="5400000">
            <a:off x="5928528" y="2357430"/>
            <a:ext cx="858050" cy="794"/>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bwMode="auto">
          <a:xfrm rot="5400000">
            <a:off x="6857222" y="2356636"/>
            <a:ext cx="857256" cy="1588"/>
          </a:xfrm>
          <a:prstGeom prst="straightConnector1">
            <a:avLst/>
          </a:prstGeom>
          <a:ln>
            <a:solidFill>
              <a:srgbClr val="C00000"/>
            </a:solidFill>
            <a:prstDash val="sysDash"/>
            <a:headEnd type="none" w="med" len="med"/>
            <a:tailEnd type="arrow"/>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rot="5400000">
            <a:off x="8072065" y="2357827"/>
            <a:ext cx="858050"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000364" y="4713296"/>
            <a:ext cx="714380" cy="1588"/>
          </a:xfrm>
          <a:prstGeom prst="lin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bwMode="auto">
          <a:xfrm rot="5400000" flipH="1" flipV="1">
            <a:off x="3214679" y="4214818"/>
            <a:ext cx="1000132" cy="1"/>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rot="16200000" flipH="1">
            <a:off x="2143109" y="5214949"/>
            <a:ext cx="285753" cy="2"/>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2285984" y="5357826"/>
            <a:ext cx="557216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rot="5400000" flipH="1" flipV="1">
            <a:off x="7250925" y="4750603"/>
            <a:ext cx="1214446"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7858148" y="4143380"/>
            <a:ext cx="571504" cy="1588"/>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rot="5400000" flipH="1" flipV="1">
            <a:off x="8250263" y="3964785"/>
            <a:ext cx="357984" cy="794"/>
          </a:xfrm>
          <a:prstGeom prst="line">
            <a:avLst/>
          </a:prstGeom>
          <a:ln>
            <a:solidFill>
              <a:srgbClr val="C0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bwMode="auto">
          <a:xfrm>
            <a:off x="7858148" y="3214686"/>
            <a:ext cx="142876" cy="1588"/>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bwMode="auto">
          <a:xfrm flipV="1">
            <a:off x="4286248" y="3214686"/>
            <a:ext cx="142876" cy="9353"/>
          </a:xfrm>
          <a:prstGeom prst="straightConnector1">
            <a:avLst/>
          </a:prstGeom>
          <a:ln>
            <a:solidFill>
              <a:srgbClr val="C00000"/>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85720" y="2488164"/>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a:t>
            </a:r>
            <a:endParaRPr lang="id-ID" dirty="0">
              <a:solidFill>
                <a:schemeClr val="bg1">
                  <a:lumMod val="95000"/>
                </a:schemeClr>
              </a:solidFill>
              <a:latin typeface="Gill Sans MT Condensed" pitchFamily="34" charset="0"/>
            </a:endParaRPr>
          </a:p>
        </p:txBody>
      </p:sp>
      <p:sp>
        <p:nvSpPr>
          <p:cNvPr id="45" name="TextBox 44"/>
          <p:cNvSpPr txBox="1"/>
          <p:nvPr/>
        </p:nvSpPr>
        <p:spPr>
          <a:xfrm>
            <a:off x="1928794" y="142873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2</a:t>
            </a:r>
            <a:endParaRPr lang="id-ID" dirty="0">
              <a:solidFill>
                <a:schemeClr val="bg1">
                  <a:lumMod val="95000"/>
                </a:schemeClr>
              </a:solidFill>
              <a:latin typeface="Gill Sans MT Condensed" pitchFamily="34" charset="0"/>
            </a:endParaRPr>
          </a:p>
        </p:txBody>
      </p:sp>
      <p:sp>
        <p:nvSpPr>
          <p:cNvPr id="46" name="TextBox 45"/>
          <p:cNvSpPr txBox="1"/>
          <p:nvPr/>
        </p:nvSpPr>
        <p:spPr>
          <a:xfrm>
            <a:off x="1857356" y="392906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3</a:t>
            </a:r>
            <a:endParaRPr lang="id-ID" dirty="0">
              <a:solidFill>
                <a:schemeClr val="bg1">
                  <a:lumMod val="95000"/>
                </a:schemeClr>
              </a:solidFill>
              <a:latin typeface="Gill Sans MT Condensed" pitchFamily="34" charset="0"/>
            </a:endParaRPr>
          </a:p>
        </p:txBody>
      </p:sp>
      <p:sp>
        <p:nvSpPr>
          <p:cNvPr id="47" name="TextBox 46"/>
          <p:cNvSpPr txBox="1"/>
          <p:nvPr/>
        </p:nvSpPr>
        <p:spPr>
          <a:xfrm>
            <a:off x="3357554" y="2416726"/>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4</a:t>
            </a:r>
            <a:endParaRPr lang="id-ID" dirty="0">
              <a:solidFill>
                <a:schemeClr val="bg1">
                  <a:lumMod val="95000"/>
                </a:schemeClr>
              </a:solidFill>
              <a:latin typeface="Gill Sans MT Condensed" pitchFamily="34" charset="0"/>
            </a:endParaRPr>
          </a:p>
        </p:txBody>
      </p:sp>
      <p:sp>
        <p:nvSpPr>
          <p:cNvPr id="48" name="TextBox 47"/>
          <p:cNvSpPr txBox="1"/>
          <p:nvPr/>
        </p:nvSpPr>
        <p:spPr>
          <a:xfrm>
            <a:off x="4643438" y="2428868"/>
            <a:ext cx="714380"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5</a:t>
            </a:r>
            <a:endParaRPr lang="id-ID" dirty="0">
              <a:solidFill>
                <a:schemeClr val="bg1">
                  <a:lumMod val="95000"/>
                </a:schemeClr>
              </a:solidFill>
              <a:latin typeface="Gill Sans MT Condensed" pitchFamily="34" charset="0"/>
            </a:endParaRPr>
          </a:p>
        </p:txBody>
      </p:sp>
      <p:sp>
        <p:nvSpPr>
          <p:cNvPr id="49" name="TextBox 48"/>
          <p:cNvSpPr txBox="1"/>
          <p:nvPr/>
        </p:nvSpPr>
        <p:spPr>
          <a:xfrm>
            <a:off x="4643438" y="135729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9</a:t>
            </a:r>
            <a:endParaRPr lang="id-ID" dirty="0">
              <a:solidFill>
                <a:schemeClr val="bg1">
                  <a:lumMod val="95000"/>
                </a:schemeClr>
              </a:solidFill>
              <a:latin typeface="Gill Sans MT Condensed" pitchFamily="34" charset="0"/>
            </a:endParaRPr>
          </a:p>
        </p:txBody>
      </p:sp>
      <p:sp>
        <p:nvSpPr>
          <p:cNvPr id="50" name="TextBox 49"/>
          <p:cNvSpPr txBox="1"/>
          <p:nvPr/>
        </p:nvSpPr>
        <p:spPr>
          <a:xfrm>
            <a:off x="5786446"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6</a:t>
            </a:r>
            <a:endParaRPr lang="id-ID" dirty="0">
              <a:solidFill>
                <a:schemeClr val="bg1">
                  <a:lumMod val="95000"/>
                </a:schemeClr>
              </a:solidFill>
              <a:latin typeface="Gill Sans MT Condensed" pitchFamily="34" charset="0"/>
            </a:endParaRPr>
          </a:p>
        </p:txBody>
      </p:sp>
      <p:sp>
        <p:nvSpPr>
          <p:cNvPr id="51" name="TextBox 50"/>
          <p:cNvSpPr txBox="1"/>
          <p:nvPr/>
        </p:nvSpPr>
        <p:spPr>
          <a:xfrm>
            <a:off x="807246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8</a:t>
            </a:r>
            <a:endParaRPr lang="id-ID" dirty="0">
              <a:solidFill>
                <a:schemeClr val="bg1">
                  <a:lumMod val="95000"/>
                </a:schemeClr>
              </a:solidFill>
              <a:latin typeface="Gill Sans MT Condensed" pitchFamily="34" charset="0"/>
            </a:endParaRPr>
          </a:p>
        </p:txBody>
      </p:sp>
      <p:sp>
        <p:nvSpPr>
          <p:cNvPr id="52" name="TextBox 51"/>
          <p:cNvSpPr txBox="1"/>
          <p:nvPr/>
        </p:nvSpPr>
        <p:spPr>
          <a:xfrm>
            <a:off x="7000892" y="2428868"/>
            <a:ext cx="85725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7</a:t>
            </a:r>
            <a:endParaRPr lang="id-ID" dirty="0">
              <a:solidFill>
                <a:schemeClr val="bg1">
                  <a:lumMod val="95000"/>
                </a:schemeClr>
              </a:solidFill>
              <a:latin typeface="Gill Sans MT Condensed" pitchFamily="34" charset="0"/>
            </a:endParaRPr>
          </a:p>
        </p:txBody>
      </p:sp>
      <p:sp>
        <p:nvSpPr>
          <p:cNvPr id="53" name="TextBox 52"/>
          <p:cNvSpPr txBox="1"/>
          <p:nvPr/>
        </p:nvSpPr>
        <p:spPr>
          <a:xfrm>
            <a:off x="8143932" y="4286256"/>
            <a:ext cx="1142976" cy="369332"/>
          </a:xfrm>
          <a:prstGeom prst="rect">
            <a:avLst/>
          </a:prstGeom>
          <a:noFill/>
        </p:spPr>
        <p:txBody>
          <a:bodyPr wrap="square" rtlCol="0">
            <a:spAutoFit/>
          </a:bodyPr>
          <a:lstStyle/>
          <a:p>
            <a:r>
              <a:rPr lang="id-ID" dirty="0" smtClean="0">
                <a:solidFill>
                  <a:schemeClr val="bg1">
                    <a:lumMod val="95000"/>
                  </a:schemeClr>
                </a:solidFill>
                <a:latin typeface="Gill Sans MT Condensed" pitchFamily="34" charset="0"/>
              </a:rPr>
              <a:t>Step 10</a:t>
            </a:r>
            <a:endParaRPr lang="id-ID" dirty="0">
              <a:solidFill>
                <a:schemeClr val="bg1">
                  <a:lumMod val="95000"/>
                </a:schemeClr>
              </a:solidFill>
              <a:latin typeface="Gill Sans MT Condensed" pitchFamily="34" charset="0"/>
            </a:endParaRPr>
          </a:p>
        </p:txBody>
      </p:sp>
      <p:sp>
        <p:nvSpPr>
          <p:cNvPr id="54" name="TextBox 53"/>
          <p:cNvSpPr txBox="1"/>
          <p:nvPr/>
        </p:nvSpPr>
        <p:spPr>
          <a:xfrm>
            <a:off x="500034" y="5720380"/>
            <a:ext cx="8143932" cy="923330"/>
          </a:xfrm>
          <a:prstGeom prst="rect">
            <a:avLst/>
          </a:prstGeom>
          <a:noFill/>
        </p:spPr>
        <p:txBody>
          <a:bodyPr wrap="square" rtlCol="0">
            <a:spAutoFit/>
          </a:bodyPr>
          <a:lstStyle/>
          <a:p>
            <a:pPr algn="just"/>
            <a:r>
              <a:rPr lang="id-ID" dirty="0" smtClean="0">
                <a:solidFill>
                  <a:srgbClr val="FFFF00"/>
                </a:solidFill>
                <a:latin typeface="Gill Sans MT Condensed" pitchFamily="34" charset="0"/>
              </a:rPr>
              <a:t>Source: Adapted from  Figur  6 on pp. xxii-1 in: Dick, W., Carey, L., &amp; Carey, J. O (2005). The systematic design of instruction (6th ed.). New York: Allyn &amp; Bacon, Published by Allyn and Bacon, Boston, MA. Copyright 2005 by Pearson Education. Adapted with permission from the publisher.</a:t>
            </a:r>
            <a:endParaRPr lang="id-ID" dirty="0">
              <a:solidFill>
                <a:srgbClr val="FFFF00"/>
              </a:solidFill>
              <a:latin typeface="Gill Sans MT Condensed" pitchFamily="34" charset="0"/>
            </a:endParaRPr>
          </a:p>
        </p:txBody>
      </p:sp>
    </p:spTree>
  </p:cSld>
  <p:clrMapOvr>
    <a:masterClrMapping/>
  </p:clrMapOvr>
  <p:transition>
    <p:sndAc>
      <p:stSnd>
        <p:snd r:embed="rId2" name="camera.wav"/>
      </p:st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642910" y="1500174"/>
            <a:ext cx="8072494" cy="1292662"/>
          </a:xfrm>
          <a:prstGeom prst="rect">
            <a:avLst/>
          </a:prstGeom>
          <a:noFill/>
          <a:ln w="9525">
            <a:noFill/>
            <a:miter lim="800000"/>
            <a:headEnd/>
            <a:tailEnd/>
          </a:ln>
        </p:spPr>
        <p:txBody>
          <a:bodyPr wrap="square">
            <a:spAutoFit/>
          </a:bodyPr>
          <a:lstStyle/>
          <a:p>
            <a:pPr marL="363538" indent="-363538" algn="just">
              <a:buBlip>
                <a:blip r:embed="rId2"/>
              </a:buBlip>
            </a:pPr>
            <a:r>
              <a:rPr lang="en-US" sz="2600" dirty="0">
                <a:solidFill>
                  <a:schemeClr val="bg1"/>
                </a:solidFill>
                <a:latin typeface="Britannic Bold" pitchFamily="34" charset="0"/>
              </a:rPr>
              <a:t>Instructional </a:t>
            </a:r>
            <a:r>
              <a:rPr lang="en-US" sz="2600" dirty="0" err="1">
                <a:solidFill>
                  <a:schemeClr val="bg1"/>
                </a:solidFill>
                <a:latin typeface="Britannic Bold" pitchFamily="34" charset="0"/>
              </a:rPr>
              <a:t>strategi</a:t>
            </a:r>
            <a:r>
              <a:rPr lang="id-ID" sz="2600" dirty="0">
                <a:solidFill>
                  <a:schemeClr val="bg1"/>
                </a:solidFill>
                <a:latin typeface="Britannic Bold" pitchFamily="34" charset="0"/>
              </a:rPr>
              <a:t>e</a:t>
            </a:r>
            <a:r>
              <a:rPr lang="en-US" sz="2600" dirty="0">
                <a:solidFill>
                  <a:schemeClr val="bg1"/>
                </a:solidFill>
                <a:latin typeface="Britannic Bold" pitchFamily="34" charset="0"/>
              </a:rPr>
              <a:t>s are tools or techniques available to educators and instructional designer</a:t>
            </a:r>
            <a:r>
              <a:rPr lang="id-ID" sz="2600" dirty="0">
                <a:solidFill>
                  <a:schemeClr val="bg1"/>
                </a:solidFill>
                <a:latin typeface="Britannic Bold" pitchFamily="34" charset="0"/>
              </a:rPr>
              <a:t>s</a:t>
            </a:r>
            <a:r>
              <a:rPr lang="en-US" sz="2600" dirty="0">
                <a:solidFill>
                  <a:schemeClr val="bg1"/>
                </a:solidFill>
                <a:latin typeface="Britannic Bold" pitchFamily="34" charset="0"/>
              </a:rPr>
              <a:t> for designing and facilitating learning.</a:t>
            </a:r>
          </a:p>
        </p:txBody>
      </p:sp>
      <p:sp>
        <p:nvSpPr>
          <p:cNvPr id="83975" name="Rectangle 8"/>
          <p:cNvSpPr>
            <a:spLocks noChangeArrowheads="1"/>
          </p:cNvSpPr>
          <p:nvPr/>
        </p:nvSpPr>
        <p:spPr bwMode="auto">
          <a:xfrm>
            <a:off x="6715140" y="6143644"/>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10" name="Rectangle 4"/>
          <p:cNvSpPr>
            <a:spLocks noChangeArrowheads="1"/>
          </p:cNvSpPr>
          <p:nvPr/>
        </p:nvSpPr>
        <p:spPr bwMode="auto">
          <a:xfrm>
            <a:off x="857276" y="435098"/>
            <a:ext cx="7429500" cy="707886"/>
          </a:xfrm>
          <a:prstGeom prst="rect">
            <a:avLst/>
          </a:prstGeom>
          <a:noFill/>
          <a:ln w="9525">
            <a:noFill/>
            <a:miter lim="800000"/>
            <a:headEnd/>
            <a:tailEnd/>
          </a:ln>
        </p:spPr>
        <p:txBody>
          <a:bodyPr>
            <a:spAutoFit/>
          </a:bodyPr>
          <a:lstStyle/>
          <a:p>
            <a:pPr algn="ctr"/>
            <a:r>
              <a:rPr lang="en-US" sz="4000" b="1" dirty="0">
                <a:solidFill>
                  <a:srgbClr val="FF0000"/>
                </a:solidFill>
                <a:latin typeface="Britannic Bold" pitchFamily="34" charset="0"/>
              </a:rPr>
              <a:t>Instructional Strategy</a:t>
            </a:r>
          </a:p>
        </p:txBody>
      </p:sp>
      <p:sp>
        <p:nvSpPr>
          <p:cNvPr id="11" name="TextBox 10"/>
          <p:cNvSpPr txBox="1">
            <a:spLocks noChangeArrowheads="1"/>
          </p:cNvSpPr>
          <p:nvPr/>
        </p:nvSpPr>
        <p:spPr bwMode="auto">
          <a:xfrm>
            <a:off x="642910" y="3500438"/>
            <a:ext cx="8001056" cy="1692771"/>
          </a:xfrm>
          <a:prstGeom prst="rect">
            <a:avLst/>
          </a:prstGeom>
          <a:noFill/>
          <a:ln w="9525">
            <a:noFill/>
            <a:miter lim="800000"/>
            <a:headEnd/>
            <a:tailEnd/>
          </a:ln>
        </p:spPr>
        <p:txBody>
          <a:bodyPr wrap="square">
            <a:spAutoFit/>
          </a:bodyPr>
          <a:lstStyle/>
          <a:p>
            <a:pPr marL="363538" indent="-363538" algn="just">
              <a:buBlip>
                <a:blip r:embed="rId2"/>
              </a:buBlip>
            </a:pPr>
            <a:r>
              <a:rPr lang="en-US" sz="2600" dirty="0">
                <a:solidFill>
                  <a:schemeClr val="bg1"/>
                </a:solidFill>
                <a:latin typeface="Britannic Bold" pitchFamily="34" charset="0"/>
              </a:rPr>
              <a:t>An instructional strategy is perhaps best understood as an overall plan governing instructional content (What will be taught?) and process (How will it be taught?).</a:t>
            </a:r>
          </a:p>
        </p:txBody>
      </p:sp>
      <p:sp>
        <p:nvSpPr>
          <p:cNvPr id="9" name="Rectangle 8"/>
          <p:cNvSpPr>
            <a:spLocks noChangeArrowheads="1"/>
          </p:cNvSpPr>
          <p:nvPr/>
        </p:nvSpPr>
        <p:spPr bwMode="auto">
          <a:xfrm>
            <a:off x="1000100" y="2786058"/>
            <a:ext cx="7858180" cy="584775"/>
          </a:xfrm>
          <a:prstGeom prst="rect">
            <a:avLst/>
          </a:prstGeom>
          <a:noFill/>
          <a:ln w="9525">
            <a:noFill/>
            <a:miter lim="800000"/>
            <a:headEnd/>
            <a:tailEnd/>
          </a:ln>
        </p:spPr>
        <p:txBody>
          <a:bodyPr wrap="square">
            <a:spAutoFit/>
          </a:bodyPr>
          <a:lstStyle/>
          <a:p>
            <a:pPr>
              <a:spcBef>
                <a:spcPct val="20000"/>
              </a:spcBef>
              <a:buClr>
                <a:schemeClr val="tx2"/>
              </a:buClr>
            </a:pPr>
            <a:r>
              <a:rPr lang="id-ID" sz="1600" dirty="0" smtClean="0">
                <a:solidFill>
                  <a:srgbClr val="FFFF00"/>
                </a:solidFill>
                <a:latin typeface="Calibri" pitchFamily="34" charset="0"/>
                <a:cs typeface="Calibri" pitchFamily="34" charset="0"/>
              </a:rPr>
              <a:t>Gagne, Robert M., Wager, Walter W., Golas, Katharine C., Keller, Jhon M. (2005</a:t>
            </a:r>
            <a:r>
              <a:rPr lang="en-US" sz="1600" dirty="0" smtClean="0">
                <a:solidFill>
                  <a:srgbClr val="FFFF00"/>
                </a:solidFill>
                <a:latin typeface="Calibri" pitchFamily="34" charset="0"/>
                <a:cs typeface="Calibri" pitchFamily="34" charset="0"/>
              </a:rPr>
              <a:t>)</a:t>
            </a:r>
            <a:r>
              <a:rPr lang="id-ID" sz="1600" dirty="0" smtClean="0">
                <a:solidFill>
                  <a:srgbClr val="FFFF00"/>
                </a:solidFill>
                <a:latin typeface="Calibri" pitchFamily="34" charset="0"/>
                <a:cs typeface="Calibri" pitchFamily="34" charset="0"/>
              </a:rPr>
              <a:t>. </a:t>
            </a:r>
            <a:r>
              <a:rPr lang="id-ID" sz="1600" i="1" dirty="0" smtClean="0">
                <a:solidFill>
                  <a:srgbClr val="FFFF00"/>
                </a:solidFill>
                <a:latin typeface="Calibri" pitchFamily="34" charset="0"/>
                <a:cs typeface="Calibri" pitchFamily="34" charset="0"/>
              </a:rPr>
              <a:t>Principles of Instructional Design</a:t>
            </a:r>
            <a:r>
              <a:rPr lang="id-ID" sz="1600" dirty="0" smtClean="0">
                <a:solidFill>
                  <a:srgbClr val="FFFF00"/>
                </a:solidFill>
                <a:latin typeface="Calibri" pitchFamily="34" charset="0"/>
                <a:cs typeface="Calibri" pitchFamily="34" charset="0"/>
              </a:rPr>
              <a:t>.  (5</a:t>
            </a:r>
            <a:r>
              <a:rPr lang="id-ID" sz="1600" baseline="30000" dirty="0" smtClean="0">
                <a:solidFill>
                  <a:srgbClr val="FFFF00"/>
                </a:solidFill>
                <a:latin typeface="Calibri" pitchFamily="34" charset="0"/>
                <a:cs typeface="Calibri" pitchFamily="34" charset="0"/>
              </a:rPr>
              <a:t>th </a:t>
            </a:r>
            <a:r>
              <a:rPr lang="id-ID" sz="1600" dirty="0" smtClean="0">
                <a:solidFill>
                  <a:srgbClr val="FFFF00"/>
                </a:solidFill>
                <a:latin typeface="Calibri" pitchFamily="34" charset="0"/>
                <a:cs typeface="Calibri" pitchFamily="34" charset="0"/>
              </a:rPr>
              <a:t>ed).  Belmont, CA: Wadsworth/Thomson Learning. (p. 226)</a:t>
            </a:r>
            <a:endParaRPr lang="en-US" sz="1600" dirty="0">
              <a:solidFill>
                <a:srgbClr val="FFFF00"/>
              </a:solidFill>
              <a:latin typeface="Calibri" pitchFamily="34" charset="0"/>
              <a:cs typeface="Calibri" pitchFamily="34" charset="0"/>
            </a:endParaRPr>
          </a:p>
        </p:txBody>
      </p:sp>
      <p:sp>
        <p:nvSpPr>
          <p:cNvPr id="14" name="Rectangle 21"/>
          <p:cNvSpPr>
            <a:spLocks noChangeArrowheads="1"/>
          </p:cNvSpPr>
          <p:nvPr/>
        </p:nvSpPr>
        <p:spPr bwMode="auto">
          <a:xfrm>
            <a:off x="1071538" y="5214950"/>
            <a:ext cx="7429552" cy="428625"/>
          </a:xfrm>
          <a:prstGeom prst="rect">
            <a:avLst/>
          </a:prstGeom>
          <a:noFill/>
          <a:ln w="9525">
            <a:noFill/>
            <a:miter lim="800000"/>
            <a:headEnd/>
            <a:tailEnd/>
          </a:ln>
        </p:spPr>
        <p:txBody>
          <a:bodyPr/>
          <a:lstStyle/>
          <a:p>
            <a:pPr>
              <a:lnSpc>
                <a:spcPct val="85000"/>
              </a:lnSpc>
              <a:buClr>
                <a:schemeClr val="tx2"/>
              </a:buClr>
            </a:pPr>
            <a:r>
              <a:rPr lang="en-US" sz="1600" dirty="0" err="1" smtClean="0">
                <a:solidFill>
                  <a:srgbClr val="FFFF00"/>
                </a:solidFill>
                <a:latin typeface="Tw Cen MT" pitchFamily="34" charset="0"/>
                <a:cs typeface="Calibri" pitchFamily="34" charset="0"/>
              </a:rPr>
              <a:t>Rothwel</a:t>
            </a:r>
            <a:r>
              <a:rPr lang="id-ID" sz="1600" dirty="0" smtClean="0">
                <a:solidFill>
                  <a:srgbClr val="FFFF00"/>
                </a:solidFill>
                <a:latin typeface="Tw Cen MT" pitchFamily="34" charset="0"/>
                <a:cs typeface="Calibri" pitchFamily="34" charset="0"/>
              </a:rPr>
              <a:t>, Wiliam J.,</a:t>
            </a:r>
            <a:r>
              <a:rPr lang="en-US" sz="1600" dirty="0" smtClean="0">
                <a:solidFill>
                  <a:srgbClr val="FFFF00"/>
                </a:solidFill>
                <a:latin typeface="Tw Cen MT" pitchFamily="34" charset="0"/>
                <a:cs typeface="Calibri" pitchFamily="34" charset="0"/>
              </a:rPr>
              <a:t> </a:t>
            </a:r>
            <a:r>
              <a:rPr lang="en-US" sz="1600" dirty="0">
                <a:solidFill>
                  <a:srgbClr val="FFFF00"/>
                </a:solidFill>
                <a:latin typeface="Tw Cen MT" pitchFamily="34" charset="0"/>
                <a:cs typeface="Calibri" pitchFamily="34" charset="0"/>
              </a:rPr>
              <a:t>and </a:t>
            </a:r>
            <a:r>
              <a:rPr lang="en-US" sz="1600" dirty="0" err="1" smtClean="0">
                <a:solidFill>
                  <a:srgbClr val="FFFF00"/>
                </a:solidFill>
                <a:latin typeface="Tw Cen MT" pitchFamily="34" charset="0"/>
                <a:cs typeface="Calibri" pitchFamily="34" charset="0"/>
              </a:rPr>
              <a:t>Kazanas</a:t>
            </a:r>
            <a:r>
              <a:rPr lang="id-ID" sz="1600" dirty="0" smtClean="0">
                <a:solidFill>
                  <a:srgbClr val="FFFF00"/>
                </a:solidFill>
                <a:latin typeface="Tw Cen MT" pitchFamily="34" charset="0"/>
                <a:cs typeface="Calibri" pitchFamily="34" charset="0"/>
              </a:rPr>
              <a:t>, H.C</a:t>
            </a:r>
            <a:r>
              <a:rPr lang="en-US" sz="1600" dirty="0" smtClean="0">
                <a:solidFill>
                  <a:srgbClr val="FFFF00"/>
                </a:solidFill>
                <a:latin typeface="Tw Cen MT" pitchFamily="34" charset="0"/>
                <a:cs typeface="Calibri" pitchFamily="34" charset="0"/>
              </a:rPr>
              <a:t>. </a:t>
            </a:r>
            <a:r>
              <a:rPr lang="id-ID" sz="1600" dirty="0" smtClean="0">
                <a:solidFill>
                  <a:srgbClr val="FFFF00"/>
                </a:solidFill>
                <a:latin typeface="Tw Cen MT" pitchFamily="34" charset="0"/>
                <a:cs typeface="Calibri" pitchFamily="34" charset="0"/>
              </a:rPr>
              <a:t>(</a:t>
            </a:r>
            <a:r>
              <a:rPr lang="en-US" sz="1600" dirty="0" smtClean="0">
                <a:solidFill>
                  <a:srgbClr val="FFFF00"/>
                </a:solidFill>
                <a:latin typeface="Tw Cen MT" pitchFamily="34" charset="0"/>
                <a:cs typeface="Calibri" pitchFamily="34" charset="0"/>
              </a:rPr>
              <a:t>2004</a:t>
            </a:r>
            <a:r>
              <a:rPr lang="id-ID" sz="1600" dirty="0" smtClean="0">
                <a:solidFill>
                  <a:srgbClr val="FFFF00"/>
                </a:solidFill>
                <a:latin typeface="Tw Cen MT" pitchFamily="34" charset="0"/>
                <a:cs typeface="Calibri" pitchFamily="34" charset="0"/>
              </a:rPr>
              <a:t>). </a:t>
            </a:r>
            <a:r>
              <a:rPr lang="id-ID" sz="1600" i="1" dirty="0" smtClean="0">
                <a:solidFill>
                  <a:srgbClr val="FFFF00"/>
                </a:solidFill>
                <a:latin typeface="Tw Cen MT" pitchFamily="34" charset="0"/>
                <a:cs typeface="Calibri" pitchFamily="34" charset="0"/>
              </a:rPr>
              <a:t>Mastering the Instruction Design Process: A Systematic Approach</a:t>
            </a:r>
            <a:r>
              <a:rPr lang="id-ID" sz="1600" dirty="0" smtClean="0">
                <a:solidFill>
                  <a:srgbClr val="FFFF00"/>
                </a:solidFill>
                <a:latin typeface="Tw Cen MT" pitchFamily="34" charset="0"/>
                <a:cs typeface="Calibri" pitchFamily="34" charset="0"/>
              </a:rPr>
              <a:t>. USA</a:t>
            </a:r>
            <a:r>
              <a:rPr lang="en-US" sz="1600" dirty="0" smtClean="0">
                <a:solidFill>
                  <a:srgbClr val="FFFF00"/>
                </a:solidFill>
                <a:latin typeface="Tw Cen MT" pitchFamily="34" charset="0"/>
                <a:cs typeface="Calibri" pitchFamily="34" charset="0"/>
              </a:rPr>
              <a:t> </a:t>
            </a:r>
            <a:r>
              <a:rPr lang="id-ID" sz="1600" dirty="0" smtClean="0">
                <a:solidFill>
                  <a:srgbClr val="FFFF00"/>
                </a:solidFill>
                <a:latin typeface="Tw Cen MT" pitchFamily="34" charset="0"/>
                <a:cs typeface="Calibri" pitchFamily="34" charset="0"/>
              </a:rPr>
              <a:t>. Pfeiffer. (p</a:t>
            </a:r>
            <a:r>
              <a:rPr lang="en-US" sz="1600" dirty="0" smtClean="0">
                <a:solidFill>
                  <a:srgbClr val="FFFF00"/>
                </a:solidFill>
                <a:latin typeface="Tw Cen MT" pitchFamily="34" charset="0"/>
                <a:cs typeface="Calibri" pitchFamily="34" charset="0"/>
              </a:rPr>
              <a:t>. </a:t>
            </a:r>
            <a:r>
              <a:rPr lang="id-ID" sz="1600" dirty="0" smtClean="0">
                <a:solidFill>
                  <a:srgbClr val="FFFF00"/>
                </a:solidFill>
                <a:latin typeface="Tw Cen MT" pitchFamily="34" charset="0"/>
                <a:cs typeface="Calibri" pitchFamily="34" charset="0"/>
              </a:rPr>
              <a:t>221</a:t>
            </a:r>
            <a:r>
              <a:rPr lang="en-US" sz="1600" dirty="0" smtClean="0">
                <a:solidFill>
                  <a:srgbClr val="FFFF00"/>
                </a:solidFill>
                <a:latin typeface="Tw Cen MT" pitchFamily="34" charset="0"/>
                <a:cs typeface="Calibri" pitchFamily="34" charset="0"/>
              </a:rPr>
              <a:t>)</a:t>
            </a:r>
            <a:endParaRPr lang="en-US" sz="1600" dirty="0">
              <a:solidFill>
                <a:srgbClr val="FFFF00"/>
              </a:solidFill>
              <a:latin typeface="Tw Cen MT"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9" grpId="0"/>
      <p:bldP spid="14" grpId="0"/>
    </p:bldLst>
  </p:timing>
</p:sld>
</file>

<file path=ppt/slides/slide9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14282" y="1500174"/>
            <a:ext cx="8072468" cy="830997"/>
          </a:xfrm>
          <a:prstGeom prst="rect">
            <a:avLst/>
          </a:prstGeom>
          <a:noFill/>
          <a:ln w="9525">
            <a:noFill/>
            <a:miter lim="800000"/>
            <a:headEnd/>
            <a:tailEnd/>
          </a:ln>
        </p:spPr>
        <p:txBody>
          <a:bodyPr wrap="square">
            <a:spAutoFit/>
          </a:bodyPr>
          <a:lstStyle/>
          <a:p>
            <a:pPr marL="363538" indent="-363538" algn="just">
              <a:buBlip>
                <a:blip r:embed="rId2"/>
              </a:buBlip>
            </a:pPr>
            <a:r>
              <a:rPr lang="id-ID" sz="2400" dirty="0" smtClean="0">
                <a:solidFill>
                  <a:schemeClr val="bg1"/>
                </a:solidFill>
                <a:latin typeface="Britannic Bold" pitchFamily="34" charset="0"/>
              </a:rPr>
              <a:t>Instructional strategy is defined as the oganization and sequences of learning activities.</a:t>
            </a:r>
            <a:endParaRPr lang="en-US" sz="2400" dirty="0">
              <a:solidFill>
                <a:schemeClr val="bg1"/>
              </a:solidFill>
              <a:latin typeface="Britannic Bold" pitchFamily="34" charset="0"/>
            </a:endParaRPr>
          </a:p>
        </p:txBody>
      </p:sp>
      <p:sp>
        <p:nvSpPr>
          <p:cNvPr id="8" name="TextBox 7"/>
          <p:cNvSpPr txBox="1">
            <a:spLocks noChangeArrowheads="1"/>
          </p:cNvSpPr>
          <p:nvPr/>
        </p:nvSpPr>
        <p:spPr bwMode="auto">
          <a:xfrm>
            <a:off x="642910" y="2425479"/>
            <a:ext cx="8072494" cy="646331"/>
          </a:xfrm>
          <a:prstGeom prst="rect">
            <a:avLst/>
          </a:prstGeom>
          <a:noFill/>
          <a:ln w="9525">
            <a:noFill/>
            <a:miter lim="800000"/>
            <a:headEnd/>
            <a:tailEnd/>
          </a:ln>
        </p:spPr>
        <p:txBody>
          <a:bodyPr wrap="square">
            <a:spAutoFit/>
          </a:bodyPr>
          <a:lstStyle/>
          <a:p>
            <a:r>
              <a:rPr lang="id-ID" dirty="0" smtClean="0">
                <a:solidFill>
                  <a:srgbClr val="FFFF00"/>
                </a:solidFill>
                <a:latin typeface="Calibri" pitchFamily="34" charset="0"/>
                <a:cs typeface="Calibri" pitchFamily="34" charset="0"/>
              </a:rPr>
              <a:t>Branch, Robert Maribe (2009).</a:t>
            </a:r>
            <a:r>
              <a:rPr lang="id-ID" i="1" dirty="0" smtClean="0">
                <a:solidFill>
                  <a:srgbClr val="FFFF00"/>
                </a:solidFill>
                <a:latin typeface="Calibri" pitchFamily="34" charset="0"/>
                <a:cs typeface="Calibri" pitchFamily="34" charset="0"/>
              </a:rPr>
              <a:t> Instructional Design : The ADDIE Approach. </a:t>
            </a:r>
            <a:r>
              <a:rPr lang="id-ID" dirty="0" smtClean="0">
                <a:solidFill>
                  <a:srgbClr val="FFFF00"/>
                </a:solidFill>
                <a:latin typeface="Calibri" pitchFamily="34" charset="0"/>
                <a:cs typeface="Calibri" pitchFamily="34" charset="0"/>
              </a:rPr>
              <a:t>Newyork : Springer. (p. 85</a:t>
            </a:r>
            <a:r>
              <a:rPr lang="en-US" dirty="0" smtClean="0">
                <a:solidFill>
                  <a:srgbClr val="FFFF00"/>
                </a:solidFill>
                <a:latin typeface="Calibri" pitchFamily="34" charset="0"/>
                <a:cs typeface="Calibri" pitchFamily="34" charset="0"/>
              </a:rPr>
              <a:t>)</a:t>
            </a:r>
            <a:endParaRPr lang="en-US" dirty="0">
              <a:solidFill>
                <a:srgbClr val="FFFF00"/>
              </a:solidFill>
              <a:latin typeface="Calibri" pitchFamily="34" charset="0"/>
              <a:cs typeface="Calibri" pitchFamily="34" charset="0"/>
            </a:endParaRPr>
          </a:p>
        </p:txBody>
      </p:sp>
      <p:sp>
        <p:nvSpPr>
          <p:cNvPr id="84999" name="Rectangle 8"/>
          <p:cNvSpPr>
            <a:spLocks noChangeArrowheads="1"/>
          </p:cNvSpPr>
          <p:nvPr/>
        </p:nvSpPr>
        <p:spPr bwMode="auto">
          <a:xfrm>
            <a:off x="6761163" y="6286500"/>
            <a:ext cx="2382837" cy="369888"/>
          </a:xfrm>
          <a:prstGeom prst="rect">
            <a:avLst/>
          </a:prstGeom>
          <a:noFill/>
          <a:ln w="9525">
            <a:noFill/>
            <a:miter lim="800000"/>
            <a:headEnd/>
            <a:tailEnd/>
          </a:ln>
        </p:spPr>
        <p:txBody>
          <a:bodyPr wrap="none">
            <a:spAutoFit/>
          </a:bodyPr>
          <a:lstStyle/>
          <a:p>
            <a:r>
              <a:rPr lang="id-ID">
                <a:solidFill>
                  <a:schemeClr val="bg1"/>
                </a:solidFill>
                <a:latin typeface="Tw Cen MT Condensed" pitchFamily="34" charset="0"/>
              </a:rPr>
              <a:t>Prof.</a:t>
            </a:r>
            <a:r>
              <a:rPr lang="en-US">
                <a:solidFill>
                  <a:schemeClr val="bg1"/>
                </a:solidFill>
                <a:latin typeface="Tw Cen MT Condensed" pitchFamily="34" charset="0"/>
              </a:rPr>
              <a:t> </a:t>
            </a:r>
            <a:r>
              <a:rPr lang="id-ID">
                <a:solidFill>
                  <a:schemeClr val="bg1"/>
                </a:solidFill>
                <a:latin typeface="Tw Cen MT Condensed" pitchFamily="34" charset="0"/>
              </a:rPr>
              <a:t>Dr. M.Atwi Suparman, M.Sc </a:t>
            </a:r>
            <a:endParaRPr lang="id-ID">
              <a:solidFill>
                <a:schemeClr val="bg1"/>
              </a:solidFill>
            </a:endParaRPr>
          </a:p>
        </p:txBody>
      </p:sp>
      <p:sp>
        <p:nvSpPr>
          <p:cNvPr id="10" name="Rectangle 4"/>
          <p:cNvSpPr>
            <a:spLocks noChangeArrowheads="1"/>
          </p:cNvSpPr>
          <p:nvPr/>
        </p:nvSpPr>
        <p:spPr bwMode="auto">
          <a:xfrm>
            <a:off x="1000100" y="285728"/>
            <a:ext cx="7429500" cy="707886"/>
          </a:xfrm>
          <a:prstGeom prst="rect">
            <a:avLst/>
          </a:prstGeom>
          <a:noFill/>
          <a:ln w="9525">
            <a:noFill/>
            <a:miter lim="800000"/>
            <a:headEnd/>
            <a:tailEnd/>
          </a:ln>
        </p:spPr>
        <p:txBody>
          <a:bodyPr>
            <a:spAutoFit/>
          </a:bodyPr>
          <a:lstStyle/>
          <a:p>
            <a:pPr algn="ctr"/>
            <a:r>
              <a:rPr lang="en-US" sz="4000" b="1" dirty="0">
                <a:solidFill>
                  <a:srgbClr val="FFFF00"/>
                </a:solidFill>
                <a:latin typeface="Britannic Bold" pitchFamily="34" charset="0"/>
              </a:rPr>
              <a:t>Instructional Strategy</a:t>
            </a:r>
          </a:p>
        </p:txBody>
      </p:sp>
      <p:sp>
        <p:nvSpPr>
          <p:cNvPr id="9" name="TextBox 8"/>
          <p:cNvSpPr txBox="1">
            <a:spLocks noChangeArrowheads="1"/>
          </p:cNvSpPr>
          <p:nvPr/>
        </p:nvSpPr>
        <p:spPr bwMode="auto">
          <a:xfrm>
            <a:off x="142844" y="3143248"/>
            <a:ext cx="8501122" cy="2677656"/>
          </a:xfrm>
          <a:prstGeom prst="rect">
            <a:avLst/>
          </a:prstGeom>
          <a:noFill/>
          <a:ln w="9525">
            <a:noFill/>
            <a:miter lim="800000"/>
            <a:headEnd/>
            <a:tailEnd/>
          </a:ln>
        </p:spPr>
        <p:txBody>
          <a:bodyPr wrap="square">
            <a:spAutoFit/>
          </a:bodyPr>
          <a:lstStyle/>
          <a:p>
            <a:pPr marL="444500" indent="-444500" algn="just">
              <a:buBlip>
                <a:blip r:embed="rId3"/>
              </a:buBlip>
            </a:pPr>
            <a:r>
              <a:rPr lang="en-US" sz="2400" dirty="0">
                <a:solidFill>
                  <a:schemeClr val="bg1"/>
                </a:solidFill>
                <a:latin typeface="Britannic Bold" pitchFamily="34" charset="0"/>
              </a:rPr>
              <a:t>Instructional strategy is used generally to cover the various aspects of choosing a delivery system, sequencing and grouping clusters of content, describing learning components that will be included in the instruction, specifying how students will be grouped during instruction, </a:t>
            </a:r>
            <a:r>
              <a:rPr lang="en-US" sz="2400" dirty="0" err="1" smtClean="0">
                <a:solidFill>
                  <a:schemeClr val="bg1"/>
                </a:solidFill>
                <a:latin typeface="Britannic Bold" pitchFamily="34" charset="0"/>
              </a:rPr>
              <a:t>esta</a:t>
            </a:r>
            <a:r>
              <a:rPr lang="id-ID" sz="2400" dirty="0" smtClean="0">
                <a:solidFill>
                  <a:schemeClr val="bg1"/>
                </a:solidFill>
                <a:latin typeface="Britannic Bold" pitchFamily="34" charset="0"/>
              </a:rPr>
              <a:t>b</a:t>
            </a:r>
            <a:r>
              <a:rPr lang="en-US" sz="2400" dirty="0" err="1" smtClean="0">
                <a:solidFill>
                  <a:schemeClr val="bg1"/>
                </a:solidFill>
                <a:latin typeface="Britannic Bold" pitchFamily="34" charset="0"/>
              </a:rPr>
              <a:t>lishing</a:t>
            </a:r>
            <a:r>
              <a:rPr lang="en-US" sz="2400" dirty="0" smtClean="0">
                <a:solidFill>
                  <a:schemeClr val="bg1"/>
                </a:solidFill>
                <a:latin typeface="Britannic Bold" pitchFamily="34" charset="0"/>
              </a:rPr>
              <a:t> </a:t>
            </a:r>
            <a:r>
              <a:rPr lang="en-US" sz="2400" dirty="0">
                <a:solidFill>
                  <a:schemeClr val="bg1"/>
                </a:solidFill>
                <a:latin typeface="Britannic Bold" pitchFamily="34" charset="0"/>
              </a:rPr>
              <a:t>lesson structures, and selecting media for delivering instruction.</a:t>
            </a:r>
          </a:p>
        </p:txBody>
      </p:sp>
      <p:sp>
        <p:nvSpPr>
          <p:cNvPr id="12" name="TextBox 11"/>
          <p:cNvSpPr txBox="1"/>
          <p:nvPr/>
        </p:nvSpPr>
        <p:spPr>
          <a:xfrm>
            <a:off x="642910" y="5783065"/>
            <a:ext cx="6715172" cy="646331"/>
          </a:xfrm>
          <a:prstGeom prst="rect">
            <a:avLst/>
          </a:prstGeom>
          <a:noFill/>
        </p:spPr>
        <p:txBody>
          <a:bodyPr wrap="square" rtlCol="0">
            <a:spAutoFit/>
          </a:bodyPr>
          <a:lstStyle/>
          <a:p>
            <a:r>
              <a:rPr lang="en-US" dirty="0" smtClean="0">
                <a:solidFill>
                  <a:srgbClr val="FFFF00"/>
                </a:solidFill>
                <a:latin typeface="Tw Cen MT" pitchFamily="34" charset="0"/>
              </a:rPr>
              <a:t>Dick, Walter</a:t>
            </a:r>
            <a:r>
              <a:rPr lang="id-ID" dirty="0" smtClean="0">
                <a:solidFill>
                  <a:srgbClr val="FFFF00"/>
                </a:solidFill>
                <a:latin typeface="Tw Cen MT" pitchFamily="34" charset="0"/>
              </a:rPr>
              <a:t>.,</a:t>
            </a:r>
            <a:r>
              <a:rPr lang="en-US" dirty="0" smtClean="0">
                <a:solidFill>
                  <a:srgbClr val="FFFF00"/>
                </a:solidFill>
                <a:latin typeface="Tw Cen MT" pitchFamily="34" charset="0"/>
              </a:rPr>
              <a:t> Carey, Lou</a:t>
            </a:r>
            <a:r>
              <a:rPr lang="id-ID" dirty="0" smtClean="0">
                <a:solidFill>
                  <a:srgbClr val="FFFF00"/>
                </a:solidFill>
                <a:latin typeface="Tw Cen MT" pitchFamily="34" charset="0"/>
              </a:rPr>
              <a:t>.,</a:t>
            </a:r>
            <a:r>
              <a:rPr lang="en-US" dirty="0" smtClean="0">
                <a:solidFill>
                  <a:srgbClr val="FFFF00"/>
                </a:solidFill>
                <a:latin typeface="Tw Cen MT" pitchFamily="34" charset="0"/>
              </a:rPr>
              <a:t> and Carey, James O. </a:t>
            </a:r>
            <a:r>
              <a:rPr lang="id-ID" dirty="0" smtClean="0">
                <a:solidFill>
                  <a:srgbClr val="FFFF00"/>
                </a:solidFill>
                <a:latin typeface="Tw Cen MT" pitchFamily="34" charset="0"/>
              </a:rPr>
              <a:t>(</a:t>
            </a:r>
            <a:r>
              <a:rPr lang="en-US" dirty="0" smtClean="0">
                <a:solidFill>
                  <a:srgbClr val="FFFF00"/>
                </a:solidFill>
                <a:latin typeface="Tw Cen MT" pitchFamily="34" charset="0"/>
              </a:rPr>
              <a:t>2009)</a:t>
            </a:r>
            <a:r>
              <a:rPr lang="id-ID" dirty="0" smtClean="0">
                <a:solidFill>
                  <a:srgbClr val="FFFF00"/>
                </a:solidFill>
                <a:latin typeface="Tw Cen MT" pitchFamily="34" charset="0"/>
              </a:rPr>
              <a:t>. </a:t>
            </a:r>
            <a:r>
              <a:rPr lang="id-ID" i="1" dirty="0" smtClean="0">
                <a:solidFill>
                  <a:srgbClr val="FFFF00"/>
                </a:solidFill>
                <a:latin typeface="Tw Cen MT" pitchFamily="34" charset="0"/>
              </a:rPr>
              <a:t>The Systematic Design of Instruction</a:t>
            </a:r>
            <a:r>
              <a:rPr lang="id-ID" dirty="0" smtClean="0">
                <a:solidFill>
                  <a:srgbClr val="FFFF00"/>
                </a:solidFill>
                <a:latin typeface="Tw Cen MT" pitchFamily="34" charset="0"/>
              </a:rPr>
              <a:t>. New Jersey: Pearson. (p. 166)</a:t>
            </a:r>
            <a:endParaRPr lang="id-ID" dirty="0">
              <a:solidFill>
                <a:srgbClr val="FFFF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9" grpId="0"/>
      <p:bldP spid="12" grpId="0"/>
    </p:bldLst>
  </p:timing>
</p:sld>
</file>

<file path=ppt/slides/slide9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642910" y="1571612"/>
            <a:ext cx="7786742" cy="5262979"/>
          </a:xfrm>
          <a:prstGeom prst="rect">
            <a:avLst/>
          </a:prstGeom>
          <a:noFill/>
          <a:ln w="9525">
            <a:noFill/>
            <a:miter lim="800000"/>
            <a:headEnd/>
            <a:tailEnd/>
          </a:ln>
        </p:spPr>
        <p:txBody>
          <a:bodyPr wrap="square">
            <a:spAutoFit/>
          </a:bodyPr>
          <a:lstStyle/>
          <a:p>
            <a:pPr algn="just"/>
            <a:r>
              <a:rPr lang="en-US" sz="2800" dirty="0" err="1">
                <a:solidFill>
                  <a:schemeClr val="bg1"/>
                </a:solidFill>
                <a:latin typeface="Britannic Bold" pitchFamily="34" charset="0"/>
              </a:rPr>
              <a:t>Strategi</a:t>
            </a:r>
            <a:r>
              <a:rPr lang="en-US" sz="2800" dirty="0">
                <a:solidFill>
                  <a:schemeClr val="bg1"/>
                </a:solidFill>
                <a:latin typeface="Britannic Bold" pitchFamily="34" charset="0"/>
              </a:rPr>
              <a:t> </a:t>
            </a:r>
            <a:r>
              <a:rPr lang="en-US" sz="2800" dirty="0" err="1">
                <a:solidFill>
                  <a:schemeClr val="bg1"/>
                </a:solidFill>
                <a:latin typeface="Britannic Bold" pitchFamily="34" charset="0"/>
              </a:rPr>
              <a:t>instruksional</a:t>
            </a:r>
            <a:r>
              <a:rPr lang="en-US" sz="2800" dirty="0">
                <a:solidFill>
                  <a:schemeClr val="bg1"/>
                </a:solidFill>
                <a:latin typeface="Britannic Bold" pitchFamily="34" charset="0"/>
              </a:rPr>
              <a:t> </a:t>
            </a:r>
            <a:r>
              <a:rPr lang="en-US" sz="2800" dirty="0" err="1">
                <a:solidFill>
                  <a:schemeClr val="bg1"/>
                </a:solidFill>
                <a:latin typeface="Britannic Bold" pitchFamily="34" charset="0"/>
              </a:rPr>
              <a:t>berkenaan</a:t>
            </a:r>
            <a:r>
              <a:rPr lang="en-US" sz="2800" dirty="0">
                <a:solidFill>
                  <a:schemeClr val="bg1"/>
                </a:solidFill>
                <a:latin typeface="Britannic Bold" pitchFamily="34" charset="0"/>
              </a:rPr>
              <a:t> </a:t>
            </a:r>
            <a:r>
              <a:rPr lang="en-US" sz="2800" dirty="0" err="1">
                <a:solidFill>
                  <a:schemeClr val="bg1"/>
                </a:solidFill>
                <a:latin typeface="Britannic Bold" pitchFamily="34" charset="0"/>
              </a:rPr>
              <a:t>dengan</a:t>
            </a:r>
            <a:r>
              <a:rPr lang="en-US" sz="2800" dirty="0">
                <a:solidFill>
                  <a:schemeClr val="bg1"/>
                </a:solidFill>
                <a:latin typeface="Britannic Bold" pitchFamily="34" charset="0"/>
              </a:rPr>
              <a:t> </a:t>
            </a:r>
            <a:r>
              <a:rPr lang="en-US" sz="2800" dirty="0" err="1">
                <a:solidFill>
                  <a:schemeClr val="bg1"/>
                </a:solidFill>
                <a:latin typeface="Britannic Bold" pitchFamily="34" charset="0"/>
              </a:rPr>
              <a:t>pendekatan</a:t>
            </a:r>
            <a:r>
              <a:rPr lang="en-US" sz="2800" dirty="0">
                <a:solidFill>
                  <a:schemeClr val="bg1"/>
                </a:solidFill>
                <a:latin typeface="Britannic Bold" pitchFamily="34" charset="0"/>
              </a:rPr>
              <a:t> </a:t>
            </a:r>
            <a:r>
              <a:rPr lang="en-US" sz="2800" dirty="0" err="1">
                <a:solidFill>
                  <a:schemeClr val="bg1"/>
                </a:solidFill>
                <a:latin typeface="Britannic Bold" pitchFamily="34" charset="0"/>
              </a:rPr>
              <a:t>dalam</a:t>
            </a:r>
            <a:r>
              <a:rPr lang="en-US" sz="2800" dirty="0">
                <a:solidFill>
                  <a:schemeClr val="bg1"/>
                </a:solidFill>
                <a:latin typeface="Britannic Bold" pitchFamily="34" charset="0"/>
              </a:rPr>
              <a:t> </a:t>
            </a:r>
            <a:r>
              <a:rPr lang="en-US" sz="2800" dirty="0" err="1" smtClean="0">
                <a:solidFill>
                  <a:schemeClr val="bg1"/>
                </a:solidFill>
                <a:latin typeface="Britannic Bold" pitchFamily="34" charset="0"/>
              </a:rPr>
              <a:t>mengelola</a:t>
            </a:r>
            <a:r>
              <a:rPr lang="id-ID" sz="2800" dirty="0" smtClean="0">
                <a:solidFill>
                  <a:schemeClr val="bg1"/>
                </a:solidFill>
                <a:latin typeface="Britannic Bold" pitchFamily="34" charset="0"/>
              </a:rPr>
              <a:t> isi dan proses instruksional secara komprehensif</a:t>
            </a:r>
            <a:r>
              <a:rPr lang="en-US" sz="2800" dirty="0" smtClean="0">
                <a:solidFill>
                  <a:schemeClr val="bg1"/>
                </a:solidFill>
                <a:latin typeface="Britannic Bold" pitchFamily="34" charset="0"/>
              </a:rPr>
              <a:t> </a:t>
            </a:r>
            <a:r>
              <a:rPr lang="id-ID" sz="2800" dirty="0" smtClean="0">
                <a:solidFill>
                  <a:schemeClr val="bg1"/>
                </a:solidFill>
                <a:latin typeface="Britannic Bold" pitchFamily="34" charset="0"/>
              </a:rPr>
              <a:t>untuk mencapai satu atau sekelompok</a:t>
            </a:r>
            <a:r>
              <a:rPr lang="en-US" sz="2800" dirty="0" smtClean="0">
                <a:solidFill>
                  <a:schemeClr val="bg1"/>
                </a:solidFill>
                <a:latin typeface="Britannic Bold" pitchFamily="34" charset="0"/>
              </a:rPr>
              <a:t> </a:t>
            </a:r>
            <a:r>
              <a:rPr lang="en-US" sz="2800" dirty="0" err="1" smtClean="0">
                <a:solidFill>
                  <a:schemeClr val="bg1"/>
                </a:solidFill>
                <a:latin typeface="Britannic Bold" pitchFamily="34" charset="0"/>
              </a:rPr>
              <a:t>tujuan</a:t>
            </a:r>
            <a:r>
              <a:rPr lang="id-ID" sz="2800" dirty="0" smtClean="0">
                <a:solidFill>
                  <a:schemeClr val="bg1"/>
                </a:solidFill>
                <a:latin typeface="Britannic Bold" pitchFamily="34" charset="0"/>
              </a:rPr>
              <a:t> instruksional.</a:t>
            </a:r>
          </a:p>
          <a:p>
            <a:pPr algn="just"/>
            <a:endParaRPr lang="id-ID" sz="2800" dirty="0" smtClean="0">
              <a:solidFill>
                <a:schemeClr val="bg1"/>
              </a:solidFill>
              <a:latin typeface="Britannic Bold" pitchFamily="34" charset="0"/>
            </a:endParaRPr>
          </a:p>
          <a:p>
            <a:pPr algn="just"/>
            <a:r>
              <a:rPr lang="id-ID" sz="2800" dirty="0" smtClean="0">
                <a:solidFill>
                  <a:schemeClr val="bg1"/>
                </a:solidFill>
                <a:latin typeface="Britannic Bold" pitchFamily="34" charset="0"/>
              </a:rPr>
              <a:t>Di dalamnya terintegrasi berbagai komponen  yang meliputi</a:t>
            </a:r>
            <a:r>
              <a:rPr lang="id-ID" sz="2800" dirty="0" smtClean="0">
                <a:solidFill>
                  <a:srgbClr val="FF0000"/>
                </a:solidFill>
                <a:latin typeface="Britannic Bold" pitchFamily="34" charset="0"/>
              </a:rPr>
              <a:t> </a:t>
            </a:r>
            <a:r>
              <a:rPr lang="id-ID" sz="2800" dirty="0" smtClean="0">
                <a:solidFill>
                  <a:srgbClr val="FFFF00"/>
                </a:solidFill>
                <a:latin typeface="Britannic Bold" pitchFamily="34" charset="0"/>
              </a:rPr>
              <a:t>urutan kegiatan pembelajaran, garis besar isi, metode, media &amp; alat, dan waktu belajar (dalam menit)</a:t>
            </a:r>
            <a:r>
              <a:rPr lang="id-ID" sz="2800" dirty="0" smtClean="0">
                <a:solidFill>
                  <a:schemeClr val="bg1"/>
                </a:solidFill>
                <a:latin typeface="Britannic Bold" pitchFamily="34" charset="0"/>
              </a:rPr>
              <a:t>. </a:t>
            </a:r>
          </a:p>
          <a:p>
            <a:pPr algn="just"/>
            <a:endParaRPr lang="id-ID" sz="2800" dirty="0" smtClean="0">
              <a:latin typeface="Britannic Bold" pitchFamily="34" charset="0"/>
            </a:endParaRPr>
          </a:p>
          <a:p>
            <a:pPr algn="just"/>
            <a:endParaRPr lang="id-ID" sz="2800" dirty="0" smtClean="0">
              <a:latin typeface="Britannic Bold" pitchFamily="34" charset="0"/>
            </a:endParaRPr>
          </a:p>
        </p:txBody>
      </p:sp>
      <p:sp>
        <p:nvSpPr>
          <p:cNvPr id="8" name="TextBox 7"/>
          <p:cNvSpPr txBox="1">
            <a:spLocks noChangeArrowheads="1"/>
          </p:cNvSpPr>
          <p:nvPr/>
        </p:nvSpPr>
        <p:spPr bwMode="auto">
          <a:xfrm>
            <a:off x="4429124" y="5500702"/>
            <a:ext cx="3929063" cy="369888"/>
          </a:xfrm>
          <a:prstGeom prst="rect">
            <a:avLst/>
          </a:prstGeom>
          <a:noFill/>
          <a:ln w="9525">
            <a:noFill/>
            <a:miter lim="800000"/>
            <a:headEnd/>
            <a:tailEnd/>
          </a:ln>
        </p:spPr>
        <p:txBody>
          <a:bodyPr>
            <a:spAutoFit/>
          </a:bodyPr>
          <a:lstStyle/>
          <a:p>
            <a:pPr algn="r"/>
            <a:r>
              <a:rPr lang="en-US" dirty="0">
                <a:solidFill>
                  <a:srgbClr val="FFFF00"/>
                </a:solidFill>
                <a:latin typeface="Calibri" pitchFamily="34" charset="0"/>
                <a:cs typeface="Calibri" pitchFamily="34" charset="0"/>
              </a:rPr>
              <a:t>(</a:t>
            </a:r>
            <a:r>
              <a:rPr lang="en-US" dirty="0" err="1">
                <a:solidFill>
                  <a:srgbClr val="FFFF00"/>
                </a:solidFill>
                <a:latin typeface="Calibri" pitchFamily="34" charset="0"/>
                <a:cs typeface="Calibri" pitchFamily="34" charset="0"/>
              </a:rPr>
              <a:t>Atwi</a:t>
            </a:r>
            <a:r>
              <a:rPr lang="en-US" dirty="0">
                <a:solidFill>
                  <a:srgbClr val="FFFF00"/>
                </a:solidFill>
                <a:latin typeface="Calibri" pitchFamily="34" charset="0"/>
                <a:cs typeface="Calibri" pitchFamily="34" charset="0"/>
              </a:rPr>
              <a:t> </a:t>
            </a:r>
            <a:r>
              <a:rPr lang="en-US" dirty="0" err="1">
                <a:solidFill>
                  <a:srgbClr val="FFFF00"/>
                </a:solidFill>
                <a:latin typeface="Calibri" pitchFamily="34" charset="0"/>
                <a:cs typeface="Calibri" pitchFamily="34" charset="0"/>
              </a:rPr>
              <a:t>Suparman</a:t>
            </a:r>
            <a:r>
              <a:rPr lang="en-US" dirty="0">
                <a:solidFill>
                  <a:srgbClr val="FFFF00"/>
                </a:solidFill>
                <a:latin typeface="Calibri" pitchFamily="34" charset="0"/>
                <a:cs typeface="Calibri" pitchFamily="34" charset="0"/>
              </a:rPr>
              <a:t>, </a:t>
            </a:r>
            <a:r>
              <a:rPr lang="en-US" dirty="0" smtClean="0">
                <a:solidFill>
                  <a:srgbClr val="FFFF00"/>
                </a:solidFill>
                <a:latin typeface="Calibri" pitchFamily="34" charset="0"/>
                <a:cs typeface="Calibri" pitchFamily="34" charset="0"/>
              </a:rPr>
              <a:t>201</a:t>
            </a:r>
            <a:r>
              <a:rPr lang="id-ID" dirty="0" smtClean="0">
                <a:solidFill>
                  <a:srgbClr val="FFFF00"/>
                </a:solidFill>
                <a:latin typeface="Calibri" pitchFamily="34" charset="0"/>
                <a:cs typeface="Calibri" pitchFamily="34" charset="0"/>
              </a:rPr>
              <a:t>2, p.241</a:t>
            </a:r>
            <a:r>
              <a:rPr lang="en-US" dirty="0" smtClean="0">
                <a:solidFill>
                  <a:srgbClr val="FFFF00"/>
                </a:solidFill>
                <a:latin typeface="Calibri" pitchFamily="34" charset="0"/>
                <a:cs typeface="Calibri" pitchFamily="34" charset="0"/>
              </a:rPr>
              <a:t>)</a:t>
            </a:r>
            <a:endParaRPr lang="en-US" dirty="0">
              <a:solidFill>
                <a:srgbClr val="FFFF00"/>
              </a:solidFill>
              <a:latin typeface="Calibri" pitchFamily="34" charset="0"/>
              <a:cs typeface="Calibri" pitchFamily="34" charset="0"/>
            </a:endParaRPr>
          </a:p>
        </p:txBody>
      </p:sp>
      <p:sp>
        <p:nvSpPr>
          <p:cNvPr id="82951" name="Rectangle 8"/>
          <p:cNvSpPr>
            <a:spLocks noChangeArrowheads="1"/>
          </p:cNvSpPr>
          <p:nvPr/>
        </p:nvSpPr>
        <p:spPr bwMode="auto">
          <a:xfrm>
            <a:off x="6761163" y="6345260"/>
            <a:ext cx="2382837" cy="369888"/>
          </a:xfrm>
          <a:prstGeom prst="rect">
            <a:avLst/>
          </a:prstGeom>
          <a:noFill/>
          <a:ln w="9525">
            <a:noFill/>
            <a:miter lim="800000"/>
            <a:headEnd/>
            <a:tailEnd/>
          </a:ln>
        </p:spPr>
        <p:txBody>
          <a:bodyPr wrap="none">
            <a:spAutoFit/>
          </a:bodyPr>
          <a:lstStyle/>
          <a:p>
            <a:r>
              <a:rPr lang="id-ID" dirty="0">
                <a:solidFill>
                  <a:schemeClr val="bg1"/>
                </a:solidFill>
                <a:latin typeface="Tw Cen MT Condensed" pitchFamily="34" charset="0"/>
              </a:rPr>
              <a:t>Prof.</a:t>
            </a:r>
            <a:r>
              <a:rPr lang="en-US" dirty="0">
                <a:solidFill>
                  <a:schemeClr val="bg1"/>
                </a:solidFill>
                <a:latin typeface="Tw Cen MT Condensed" pitchFamily="34" charset="0"/>
              </a:rPr>
              <a:t> </a:t>
            </a:r>
            <a:r>
              <a:rPr lang="id-ID" dirty="0">
                <a:solidFill>
                  <a:schemeClr val="bg1"/>
                </a:solidFill>
                <a:latin typeface="Tw Cen MT Condensed" pitchFamily="34" charset="0"/>
              </a:rPr>
              <a:t>Dr. M.Atwi Suparman, M.Sc </a:t>
            </a:r>
            <a:endParaRPr lang="id-ID" dirty="0">
              <a:solidFill>
                <a:schemeClr val="bg1"/>
              </a:solidFill>
            </a:endParaRPr>
          </a:p>
        </p:txBody>
      </p:sp>
      <p:sp>
        <p:nvSpPr>
          <p:cNvPr id="10" name="Rectangle 4"/>
          <p:cNvSpPr>
            <a:spLocks noChangeArrowheads="1"/>
          </p:cNvSpPr>
          <p:nvPr/>
        </p:nvSpPr>
        <p:spPr bwMode="auto">
          <a:xfrm>
            <a:off x="1428728" y="363660"/>
            <a:ext cx="7429500" cy="707886"/>
          </a:xfrm>
          <a:prstGeom prst="rect">
            <a:avLst/>
          </a:prstGeom>
          <a:noFill/>
          <a:ln w="9525">
            <a:noFill/>
            <a:miter lim="800000"/>
            <a:headEnd/>
            <a:tailEnd/>
          </a:ln>
        </p:spPr>
        <p:txBody>
          <a:bodyPr>
            <a:spAutoFit/>
          </a:bodyPr>
          <a:lstStyle/>
          <a:p>
            <a:pPr algn="ctr"/>
            <a:r>
              <a:rPr lang="en-US" sz="4000" b="1" dirty="0">
                <a:solidFill>
                  <a:srgbClr val="FFC000"/>
                </a:solidFill>
                <a:latin typeface="Britannic Bold" pitchFamily="34" charset="0"/>
              </a:rPr>
              <a:t>Instructional Strategy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9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86018" name="Title 1"/>
          <p:cNvSpPr>
            <a:spLocks noGrp="1"/>
          </p:cNvSpPr>
          <p:nvPr>
            <p:ph type="title"/>
          </p:nvPr>
        </p:nvSpPr>
        <p:spPr>
          <a:xfrm>
            <a:off x="357188" y="-214338"/>
            <a:ext cx="8501062" cy="714356"/>
          </a:xfrm>
        </p:spPr>
        <p:txBody>
          <a:bodyPr/>
          <a:lstStyle/>
          <a:p>
            <a:pPr algn="l"/>
            <a:r>
              <a:rPr lang="en-US" sz="2000" dirty="0" smtClean="0">
                <a:solidFill>
                  <a:srgbClr val="FFFF00"/>
                </a:solidFill>
                <a:latin typeface="Britannic Bold" pitchFamily="34" charset="0"/>
              </a:rPr>
              <a:t>Model </a:t>
            </a:r>
            <a:r>
              <a:rPr lang="en-US" sz="2000" dirty="0" err="1" smtClean="0">
                <a:solidFill>
                  <a:srgbClr val="FFFF00"/>
                </a:solidFill>
                <a:latin typeface="Britannic Bold" pitchFamily="34" charset="0"/>
              </a:rPr>
              <a:t>Strategi</a:t>
            </a:r>
            <a:r>
              <a:rPr lang="en-US" sz="2000" dirty="0" smtClean="0">
                <a:solidFill>
                  <a:srgbClr val="FFFF00"/>
                </a:solidFill>
                <a:latin typeface="Britannic Bold" pitchFamily="34" charset="0"/>
              </a:rPr>
              <a:t> </a:t>
            </a:r>
            <a:r>
              <a:rPr lang="en-US" sz="2000" dirty="0" err="1" smtClean="0">
                <a:solidFill>
                  <a:srgbClr val="FFFF00"/>
                </a:solidFill>
                <a:latin typeface="Britannic Bold" pitchFamily="34" charset="0"/>
              </a:rPr>
              <a:t>Pembelajaran</a:t>
            </a:r>
            <a:r>
              <a:rPr lang="en-US" sz="2000" dirty="0" smtClean="0">
                <a:solidFill>
                  <a:srgbClr val="FFFF00"/>
                </a:solidFill>
                <a:latin typeface="Britannic Bold" pitchFamily="34" charset="0"/>
              </a:rPr>
              <a:t> (</a:t>
            </a:r>
            <a:r>
              <a:rPr lang="en-US" sz="2000" dirty="0" err="1" smtClean="0">
                <a:solidFill>
                  <a:srgbClr val="FFFF00"/>
                </a:solidFill>
                <a:latin typeface="Britannic Bold" pitchFamily="34" charset="0"/>
              </a:rPr>
              <a:t>Atwi</a:t>
            </a:r>
            <a:r>
              <a:rPr lang="en-US" sz="2000" dirty="0" smtClean="0">
                <a:solidFill>
                  <a:srgbClr val="FFFF00"/>
                </a:solidFill>
                <a:latin typeface="Britannic Bold" pitchFamily="34" charset="0"/>
              </a:rPr>
              <a:t> </a:t>
            </a:r>
            <a:r>
              <a:rPr lang="en-US" sz="2000" dirty="0" err="1" smtClean="0">
                <a:solidFill>
                  <a:srgbClr val="FFFF00"/>
                </a:solidFill>
                <a:latin typeface="Britannic Bold" pitchFamily="34" charset="0"/>
              </a:rPr>
              <a:t>Suparman</a:t>
            </a:r>
            <a:r>
              <a:rPr lang="en-US" sz="2000" dirty="0" smtClean="0">
                <a:solidFill>
                  <a:srgbClr val="FFFF00"/>
                </a:solidFill>
                <a:latin typeface="Britannic Bold" pitchFamily="34" charset="0"/>
              </a:rPr>
              <a:t> 20</a:t>
            </a:r>
            <a:r>
              <a:rPr lang="id-ID" sz="2000" dirty="0" smtClean="0">
                <a:solidFill>
                  <a:srgbClr val="FFFF00"/>
                </a:solidFill>
                <a:latin typeface="Britannic Bold" pitchFamily="34" charset="0"/>
              </a:rPr>
              <a:t>12</a:t>
            </a:r>
            <a:r>
              <a:rPr lang="en-US" sz="2000" dirty="0" smtClean="0">
                <a:solidFill>
                  <a:srgbClr val="FFFF00"/>
                </a:solidFill>
                <a:latin typeface="Britannic Bold" pitchFamily="34" charset="0"/>
              </a:rPr>
              <a:t>)</a:t>
            </a:r>
          </a:p>
        </p:txBody>
      </p:sp>
      <p:graphicFrame>
        <p:nvGraphicFramePr>
          <p:cNvPr id="4" name="Content Placeholder 3"/>
          <p:cNvGraphicFramePr>
            <a:graphicFrameLocks noGrp="1"/>
          </p:cNvGraphicFramePr>
          <p:nvPr>
            <p:ph idx="1"/>
          </p:nvPr>
        </p:nvGraphicFramePr>
        <p:xfrm>
          <a:off x="100164" y="785794"/>
          <a:ext cx="8829554" cy="6028410"/>
        </p:xfrm>
        <a:graphic>
          <a:graphicData uri="http://schemas.openxmlformats.org/drawingml/2006/table">
            <a:tbl>
              <a:tblPr firstRow="1" bandRow="1">
                <a:tableStyleId>{00A15C55-8517-42AA-B614-E9B94910E393}</a:tableStyleId>
              </a:tblPr>
              <a:tblGrid>
                <a:gridCol w="3114514"/>
                <a:gridCol w="1357322"/>
                <a:gridCol w="1214446"/>
                <a:gridCol w="1500198"/>
                <a:gridCol w="1643074"/>
              </a:tblGrid>
              <a:tr h="500066">
                <a:tc>
                  <a:txBody>
                    <a:bodyPr/>
                    <a:lstStyle/>
                    <a:p>
                      <a:pPr algn="ctr"/>
                      <a:r>
                        <a:rPr lang="id-ID" sz="1400" b="0" dirty="0" smtClean="0">
                          <a:latin typeface="Britannic Bold" pitchFamily="34" charset="0"/>
                        </a:rPr>
                        <a:t>URUTAN KEGIATAN PEMBELAJARAN</a:t>
                      </a:r>
                      <a:endParaRPr lang="en-US" sz="1400" b="0" dirty="0">
                        <a:latin typeface="Britannic Bold" pitchFamily="34" charset="0"/>
                        <a:cs typeface="Calibri" pitchFamily="34" charset="0"/>
                      </a:endParaRPr>
                    </a:p>
                  </a:txBody>
                  <a:tcPr anchor="ctr"/>
                </a:tc>
                <a:tc>
                  <a:txBody>
                    <a:bodyPr/>
                    <a:lstStyle/>
                    <a:p>
                      <a:pPr algn="ctr"/>
                      <a:r>
                        <a:rPr lang="id-ID" sz="1400" b="0" dirty="0" smtClean="0">
                          <a:latin typeface="Britannic Bold" pitchFamily="34" charset="0"/>
                        </a:rPr>
                        <a:t>GARIS BESAR ISI</a:t>
                      </a:r>
                      <a:endParaRPr lang="en-US" sz="1400" b="0" dirty="0">
                        <a:latin typeface="Britannic Bold" pitchFamily="34" charset="0"/>
                        <a:cs typeface="Calibri" pitchFamily="34" charset="0"/>
                      </a:endParaRPr>
                    </a:p>
                  </a:txBody>
                  <a:tcPr anchor="ctr"/>
                </a:tc>
                <a:tc>
                  <a:txBody>
                    <a:bodyPr/>
                    <a:lstStyle/>
                    <a:p>
                      <a:pPr algn="ctr"/>
                      <a:r>
                        <a:rPr lang="en-US" sz="1400" b="0" dirty="0" smtClean="0">
                          <a:latin typeface="Britannic Bold" pitchFamily="34" charset="0"/>
                        </a:rPr>
                        <a:t>METODE</a:t>
                      </a:r>
                      <a:endParaRPr lang="en-US" sz="1400" b="0" dirty="0">
                        <a:latin typeface="Britannic Bold" pitchFamily="34" charset="0"/>
                        <a:cs typeface="Calibri" pitchFamily="34" charset="0"/>
                      </a:endParaRPr>
                    </a:p>
                  </a:txBody>
                  <a:tcPr anchor="ctr"/>
                </a:tc>
                <a:tc>
                  <a:txBody>
                    <a:bodyPr/>
                    <a:lstStyle/>
                    <a:p>
                      <a:pPr algn="ctr"/>
                      <a:r>
                        <a:rPr lang="en-US" sz="1400" b="0" dirty="0" smtClean="0">
                          <a:latin typeface="Britannic Bold" pitchFamily="34" charset="0"/>
                        </a:rPr>
                        <a:t>MEDIA</a:t>
                      </a:r>
                      <a:r>
                        <a:rPr lang="id-ID" sz="1400" b="0" dirty="0" smtClean="0">
                          <a:latin typeface="Britannic Bold" pitchFamily="34" charset="0"/>
                        </a:rPr>
                        <a:t> &amp; ALAT</a:t>
                      </a:r>
                      <a:endParaRPr lang="en-US" sz="1400" b="0" dirty="0">
                        <a:latin typeface="Britannic Bold" pitchFamily="34" charset="0"/>
                        <a:cs typeface="Calibri" pitchFamily="34" charset="0"/>
                      </a:endParaRPr>
                    </a:p>
                  </a:txBody>
                  <a:tcPr anchor="ctr"/>
                </a:tc>
                <a:tc>
                  <a:txBody>
                    <a:bodyPr/>
                    <a:lstStyle/>
                    <a:p>
                      <a:pPr algn="ctr"/>
                      <a:r>
                        <a:rPr lang="en-US" sz="1400" b="0" dirty="0" smtClean="0">
                          <a:latin typeface="Britannic Bold" pitchFamily="34" charset="0"/>
                        </a:rPr>
                        <a:t>WAKTU</a:t>
                      </a:r>
                      <a:r>
                        <a:rPr lang="id-ID" sz="1400" b="0" dirty="0" smtClean="0">
                          <a:latin typeface="Britannic Bold" pitchFamily="34" charset="0"/>
                        </a:rPr>
                        <a:t> BELAJAR</a:t>
                      </a:r>
                      <a:r>
                        <a:rPr lang="id-ID" sz="1400" b="0" baseline="0" dirty="0" smtClean="0">
                          <a:latin typeface="Britannic Bold" pitchFamily="34" charset="0"/>
                        </a:rPr>
                        <a:t> (dalam menit)</a:t>
                      </a:r>
                      <a:endParaRPr lang="en-US" sz="1400" b="0" dirty="0">
                        <a:latin typeface="Britannic Bold" pitchFamily="34" charset="0"/>
                        <a:cs typeface="Calibri" pitchFamily="34" charset="0"/>
                      </a:endParaRPr>
                    </a:p>
                  </a:txBody>
                  <a:tcPr anchor="ctr"/>
                </a:tc>
              </a:tr>
              <a:tr h="252000">
                <a:tc>
                  <a:txBody>
                    <a:bodyPr/>
                    <a:lstStyle/>
                    <a:p>
                      <a:pPr algn="ctr"/>
                      <a:r>
                        <a:rPr lang="id-ID" sz="1200" dirty="0" smtClean="0">
                          <a:latin typeface="Britannic Bold" pitchFamily="34" charset="0"/>
                        </a:rPr>
                        <a:t>1</a:t>
                      </a:r>
                      <a:endParaRPr lang="en-US" sz="1200" dirty="0">
                        <a:latin typeface="Britannic Bold" pitchFamily="34" charset="0"/>
                        <a:cs typeface="Calibri" pitchFamily="34" charset="0"/>
                      </a:endParaRPr>
                    </a:p>
                  </a:txBody>
                  <a:tcPr anchor="ctr"/>
                </a:tc>
                <a:tc>
                  <a:txBody>
                    <a:bodyPr/>
                    <a:lstStyle/>
                    <a:p>
                      <a:pPr algn="ctr"/>
                      <a:r>
                        <a:rPr lang="id-ID" sz="1200" dirty="0" smtClean="0">
                          <a:latin typeface="Britannic Bold" pitchFamily="34" charset="0"/>
                        </a:rPr>
                        <a:t>2</a:t>
                      </a:r>
                      <a:endParaRPr lang="en-US" sz="1200" dirty="0">
                        <a:latin typeface="Britannic Bold" pitchFamily="34" charset="0"/>
                        <a:cs typeface="Calibri" pitchFamily="34" charset="0"/>
                      </a:endParaRPr>
                    </a:p>
                  </a:txBody>
                  <a:tcPr anchor="ctr"/>
                </a:tc>
                <a:tc>
                  <a:txBody>
                    <a:bodyPr/>
                    <a:lstStyle/>
                    <a:p>
                      <a:pPr algn="ctr"/>
                      <a:r>
                        <a:rPr lang="id-ID" sz="1200" dirty="0" smtClean="0">
                          <a:latin typeface="Britannic Bold" pitchFamily="34" charset="0"/>
                        </a:rPr>
                        <a:t>3</a:t>
                      </a:r>
                      <a:endParaRPr lang="en-US" sz="1200" dirty="0">
                        <a:latin typeface="Britannic Bold" pitchFamily="34" charset="0"/>
                        <a:cs typeface="Calibri" pitchFamily="34" charset="0"/>
                      </a:endParaRPr>
                    </a:p>
                  </a:txBody>
                  <a:tcPr anchor="ctr"/>
                </a:tc>
                <a:tc>
                  <a:txBody>
                    <a:bodyPr/>
                    <a:lstStyle/>
                    <a:p>
                      <a:pPr algn="ctr"/>
                      <a:r>
                        <a:rPr lang="id-ID" sz="1200" dirty="0" smtClean="0">
                          <a:latin typeface="Britannic Bold" pitchFamily="34" charset="0"/>
                        </a:rPr>
                        <a:t>4</a:t>
                      </a:r>
                      <a:endParaRPr lang="en-US" sz="1200" dirty="0">
                        <a:latin typeface="Britannic Bold" pitchFamily="34" charset="0"/>
                        <a:cs typeface="Calibri" pitchFamily="34" charset="0"/>
                      </a:endParaRPr>
                    </a:p>
                  </a:txBody>
                  <a:tcPr anchor="ctr"/>
                </a:tc>
                <a:tc>
                  <a:txBody>
                    <a:bodyPr/>
                    <a:lstStyle/>
                    <a:p>
                      <a:pPr algn="ctr"/>
                      <a:r>
                        <a:rPr lang="id-ID" sz="1200" dirty="0" smtClean="0">
                          <a:latin typeface="Britannic Bold" pitchFamily="34" charset="0"/>
                        </a:rPr>
                        <a:t>5</a:t>
                      </a:r>
                      <a:endParaRPr lang="en-US" sz="1200" dirty="0">
                        <a:latin typeface="Britannic Bold" pitchFamily="34" charset="0"/>
                        <a:cs typeface="Calibri" pitchFamily="34" charset="0"/>
                      </a:endParaRPr>
                    </a:p>
                  </a:txBody>
                  <a:tcPr anchor="ctr"/>
                </a:tc>
              </a:tr>
              <a:tr h="324000">
                <a:tc>
                  <a:txBody>
                    <a:bodyPr/>
                    <a:lstStyle/>
                    <a:p>
                      <a:r>
                        <a:rPr lang="id-ID" sz="1500" b="1" dirty="0" smtClean="0">
                          <a:solidFill>
                            <a:srgbClr val="000BEA"/>
                          </a:solidFill>
                          <a:latin typeface="Britannic Bold" pitchFamily="34" charset="0"/>
                        </a:rPr>
                        <a:t>PENDAHULUAN</a:t>
                      </a:r>
                      <a:endParaRPr lang="en-US" sz="1500" b="1" dirty="0">
                        <a:solidFill>
                          <a:srgbClr val="000BEA"/>
                        </a:solidFill>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err="1" smtClean="0">
                          <a:latin typeface="Britannic Bold" pitchFamily="34" charset="0"/>
                        </a:rPr>
                        <a:t>Deskripsi</a:t>
                      </a:r>
                      <a:r>
                        <a:rPr lang="en-US" sz="1600" dirty="0" smtClean="0">
                          <a:latin typeface="Britannic Bold" pitchFamily="34" charset="0"/>
                        </a:rPr>
                        <a:t> </a:t>
                      </a:r>
                      <a:r>
                        <a:rPr lang="en-US" sz="1600" dirty="0" err="1" smtClean="0">
                          <a:latin typeface="Britannic Bold" pitchFamily="34" charset="0"/>
                        </a:rPr>
                        <a:t>Singkat</a:t>
                      </a:r>
                      <a:endParaRPr lang="en-US" sz="1600" dirty="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err="1" smtClean="0">
                          <a:latin typeface="Britannic Bold" pitchFamily="34" charset="0"/>
                        </a:rPr>
                        <a:t>Relevansi</a:t>
                      </a:r>
                      <a:r>
                        <a:rPr lang="en-US" sz="1600" dirty="0" smtClean="0">
                          <a:latin typeface="Britannic Bold" pitchFamily="34" charset="0"/>
                        </a:rPr>
                        <a:t> &amp; </a:t>
                      </a:r>
                      <a:r>
                        <a:rPr lang="en-US" sz="1600" dirty="0" err="1" smtClean="0">
                          <a:latin typeface="Britannic Bold" pitchFamily="34" charset="0"/>
                        </a:rPr>
                        <a:t>Manfaat</a:t>
                      </a:r>
                      <a:endParaRPr lang="en-US" sz="1600" dirty="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smtClean="0">
                          <a:latin typeface="Britannic Bold" pitchFamily="34" charset="0"/>
                        </a:rPr>
                        <a:t>T</a:t>
                      </a:r>
                      <a:r>
                        <a:rPr lang="id-ID" sz="1600" dirty="0" smtClean="0">
                          <a:latin typeface="Britannic Bold" pitchFamily="34" charset="0"/>
                        </a:rPr>
                        <a:t>ujuan</a:t>
                      </a:r>
                      <a:r>
                        <a:rPr lang="id-ID" sz="1600" baseline="0" dirty="0" smtClean="0">
                          <a:latin typeface="Britannic Bold" pitchFamily="34" charset="0"/>
                        </a:rPr>
                        <a:t> Pembelajaran</a:t>
                      </a:r>
                      <a:endParaRPr lang="en-US" sz="1600" dirty="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000BEA"/>
                          </a:solidFill>
                          <a:latin typeface="Britannic Bold" pitchFamily="34" charset="0"/>
                        </a:rPr>
                        <a:t>PENYAJIAN</a:t>
                      </a:r>
                      <a:r>
                        <a:rPr lang="id-ID" sz="1500" b="1" dirty="0" smtClean="0">
                          <a:solidFill>
                            <a:srgbClr val="000BEA"/>
                          </a:solidFill>
                          <a:latin typeface="Britannic Bold" pitchFamily="34" charset="0"/>
                        </a:rPr>
                        <a:t> </a:t>
                      </a:r>
                      <a:r>
                        <a:rPr lang="id-ID" sz="1500" b="0" dirty="0" smtClean="0">
                          <a:solidFill>
                            <a:srgbClr val="000BEA"/>
                          </a:solidFill>
                          <a:latin typeface="Britannic Bold" pitchFamily="34" charset="0"/>
                        </a:rPr>
                        <a:t>(bila metode deduktif)</a:t>
                      </a:r>
                      <a:endParaRPr lang="en-US" sz="1500" b="0" dirty="0" smtClean="0">
                        <a:solidFill>
                          <a:srgbClr val="000BEA"/>
                        </a:solidFill>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err="1" smtClean="0">
                          <a:latin typeface="Britannic Bold" pitchFamily="34" charset="0"/>
                        </a:rPr>
                        <a:t>Uraian</a:t>
                      </a:r>
                      <a:endParaRPr lang="en-US" sz="1600" dirty="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err="1" smtClean="0">
                          <a:latin typeface="Britannic Bold" pitchFamily="34" charset="0"/>
                        </a:rPr>
                        <a:t>Contoh</a:t>
                      </a:r>
                      <a:r>
                        <a:rPr lang="en-US" sz="1600" dirty="0" smtClean="0">
                          <a:latin typeface="Britannic Bold" pitchFamily="34" charset="0"/>
                        </a:rPr>
                        <a:t> &amp; Non </a:t>
                      </a:r>
                      <a:r>
                        <a:rPr lang="en-US" sz="1600" dirty="0" err="1" smtClean="0">
                          <a:latin typeface="Britannic Bold" pitchFamily="34" charset="0"/>
                        </a:rPr>
                        <a:t>Contoh</a:t>
                      </a:r>
                      <a:endParaRPr lang="en-US" sz="1600" dirty="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indent="174625"/>
                      <a:r>
                        <a:rPr lang="en-US" sz="1600" dirty="0" err="1" smtClean="0">
                          <a:latin typeface="Britannic Bold" pitchFamily="34" charset="0"/>
                        </a:rPr>
                        <a:t>Latihan</a:t>
                      </a:r>
                      <a:endParaRPr lang="en-US" sz="1600" dirty="0">
                        <a:latin typeface="Britannic Bold" pitchFamily="34" charset="0"/>
                        <a:cs typeface="Calibri" pitchFamily="34" charset="0"/>
                      </a:endParaRPr>
                    </a:p>
                  </a:txBody>
                  <a:tcPr anchor="ctr"/>
                </a:tc>
                <a:tc>
                  <a:txBody>
                    <a:bodyPr/>
                    <a:lstStyle/>
                    <a:p>
                      <a:endParaRPr lang="id-ID">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24000">
                <a:tc>
                  <a:txBody>
                    <a:bodyPr/>
                    <a:lstStyle/>
                    <a:p>
                      <a:pPr marL="0" marR="0" indent="174625"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ritannic Bold" pitchFamily="34" charset="0"/>
                        </a:rPr>
                        <a:t>Tes</a:t>
                      </a:r>
                      <a:r>
                        <a:rPr lang="en-US" sz="1600" dirty="0" smtClean="0">
                          <a:latin typeface="Britannic Bold" pitchFamily="34" charset="0"/>
                        </a:rPr>
                        <a:t> </a:t>
                      </a:r>
                      <a:r>
                        <a:rPr lang="en-US" sz="1600" dirty="0" err="1" smtClean="0">
                          <a:latin typeface="Britannic Bold" pitchFamily="34" charset="0"/>
                        </a:rPr>
                        <a:t>Formatif</a:t>
                      </a:r>
                      <a:endParaRPr lang="en-US" sz="1600" dirty="0" smtClean="0">
                        <a:latin typeface="Britannic Bold" pitchFamily="34" charset="0"/>
                        <a:cs typeface="Calibri" pitchFamily="34" charset="0"/>
                      </a:endParaRPr>
                    </a:p>
                  </a:txBody>
                  <a:tcPr anchor="ctr"/>
                </a:tc>
                <a:tc>
                  <a:txBody>
                    <a:bodyPr/>
                    <a:lstStyle/>
                    <a:p>
                      <a:endParaRPr lang="id-ID" dirty="0">
                        <a:latin typeface="Britannic Bold"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60000">
                <a:tc>
                  <a:txBody>
                    <a:bodyPr/>
                    <a:lstStyle/>
                    <a:p>
                      <a:pPr marL="0" marR="0" indent="174625" algn="l" defTabSz="914400" rtl="0" eaLnBrk="1" fontAlgn="auto" latinLnBrk="0" hangingPunct="1">
                        <a:lnSpc>
                          <a:spcPct val="100000"/>
                        </a:lnSpc>
                        <a:spcBef>
                          <a:spcPts val="0"/>
                        </a:spcBef>
                        <a:spcAft>
                          <a:spcPts val="0"/>
                        </a:spcAft>
                        <a:buClrTx/>
                        <a:buSzTx/>
                        <a:buFontTx/>
                        <a:buNone/>
                        <a:tabLst/>
                        <a:defRPr/>
                      </a:pPr>
                      <a:r>
                        <a:rPr lang="id-ID" sz="1600" dirty="0" smtClean="0">
                          <a:latin typeface="Britannic Bold" pitchFamily="34" charset="0"/>
                        </a:rPr>
                        <a:t>Ringkasan</a:t>
                      </a:r>
                      <a:endParaRPr lang="en-US" sz="1600" dirty="0" smtClean="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60000">
                <a:tc>
                  <a:txBody>
                    <a:bodyPr/>
                    <a:lstStyle/>
                    <a:p>
                      <a:pPr marL="0" marR="0" indent="174625" algn="l" defTabSz="914400" rtl="0" eaLnBrk="1" fontAlgn="auto" latinLnBrk="0" hangingPunct="1">
                        <a:lnSpc>
                          <a:spcPct val="100000"/>
                        </a:lnSpc>
                        <a:spcBef>
                          <a:spcPts val="0"/>
                        </a:spcBef>
                        <a:spcAft>
                          <a:spcPts val="0"/>
                        </a:spcAft>
                        <a:buClrTx/>
                        <a:buSzTx/>
                        <a:buFontTx/>
                        <a:buNone/>
                        <a:tabLst/>
                        <a:defRPr/>
                      </a:pPr>
                      <a:r>
                        <a:rPr lang="id-ID" sz="1600" dirty="0" smtClean="0">
                          <a:latin typeface="Britannic Bold" pitchFamily="34" charset="0"/>
                          <a:cs typeface="Calibri" pitchFamily="34" charset="0"/>
                        </a:rPr>
                        <a:t>Glosari</a:t>
                      </a:r>
                      <a:endParaRPr lang="en-US" sz="1600" dirty="0" smtClean="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481050">
                <a:tc>
                  <a:txBody>
                    <a:bodyPr/>
                    <a:lstStyle/>
                    <a:p>
                      <a:pPr marL="0" indent="0"/>
                      <a:r>
                        <a:rPr lang="id-ID" sz="1500" b="1" dirty="0" smtClean="0">
                          <a:solidFill>
                            <a:srgbClr val="000BEA"/>
                          </a:solidFill>
                          <a:latin typeface="Britannic Bold" pitchFamily="34" charset="0"/>
                          <a:cs typeface="Calibri" pitchFamily="34" charset="0"/>
                        </a:rPr>
                        <a:t>PENUTUP</a:t>
                      </a:r>
                      <a:endParaRPr lang="en-US" sz="1500" b="1" dirty="0">
                        <a:solidFill>
                          <a:srgbClr val="000BEA"/>
                        </a:solidFill>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360000">
                <a:tc>
                  <a:txBody>
                    <a:bodyPr/>
                    <a:lstStyle/>
                    <a:p>
                      <a:pPr marL="0" marR="0" indent="174625"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ritannic Bold" pitchFamily="34" charset="0"/>
                        </a:rPr>
                        <a:t>Umpan</a:t>
                      </a:r>
                      <a:r>
                        <a:rPr lang="en-US" sz="1600" dirty="0" smtClean="0">
                          <a:latin typeface="Britannic Bold" pitchFamily="34" charset="0"/>
                        </a:rPr>
                        <a:t> </a:t>
                      </a:r>
                      <a:r>
                        <a:rPr lang="en-US" sz="1600" dirty="0" err="1" smtClean="0">
                          <a:latin typeface="Britannic Bold" pitchFamily="34" charset="0"/>
                        </a:rPr>
                        <a:t>Balik</a:t>
                      </a:r>
                      <a:endParaRPr lang="en-US" sz="1600" dirty="0" smtClean="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r h="250550">
                <a:tc>
                  <a:txBody>
                    <a:bodyPr/>
                    <a:lstStyle/>
                    <a:p>
                      <a:pPr marL="0" marR="0" indent="174625"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ritannic Bold" pitchFamily="34" charset="0"/>
                        </a:rPr>
                        <a:t>Tindak</a:t>
                      </a:r>
                      <a:r>
                        <a:rPr lang="en-US" sz="1600" dirty="0" smtClean="0">
                          <a:latin typeface="Britannic Bold" pitchFamily="34" charset="0"/>
                        </a:rPr>
                        <a:t> </a:t>
                      </a:r>
                      <a:r>
                        <a:rPr lang="en-US" sz="1600" dirty="0" err="1" smtClean="0">
                          <a:latin typeface="Britannic Bold" pitchFamily="34" charset="0"/>
                        </a:rPr>
                        <a:t>Lanjut</a:t>
                      </a:r>
                      <a:endParaRPr lang="en-US" sz="1600" dirty="0" smtClean="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nchor="ct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c>
                  <a:txBody>
                    <a:bodyPr/>
                    <a:lstStyle/>
                    <a:p>
                      <a:endParaRPr lang="en-US" dirty="0">
                        <a:latin typeface="Britannic Bold" pitchFamily="34" charset="0"/>
                        <a:cs typeface="Calibri" pitchFamily="34" charset="0"/>
                      </a:endParaRPr>
                    </a:p>
                  </a:txBody>
                  <a:tcPr/>
                </a:tc>
              </a:tr>
            </a:tbl>
          </a:graphicData>
        </a:graphic>
      </p:graphicFrame>
      <p:sp>
        <p:nvSpPr>
          <p:cNvPr id="86080" name="TextBox 4"/>
          <p:cNvSpPr txBox="1">
            <a:spLocks noChangeArrowheads="1"/>
          </p:cNvSpPr>
          <p:nvPr/>
        </p:nvSpPr>
        <p:spPr bwMode="auto">
          <a:xfrm>
            <a:off x="428596" y="210901"/>
            <a:ext cx="3357563" cy="646331"/>
          </a:xfrm>
          <a:prstGeom prst="rect">
            <a:avLst/>
          </a:prstGeom>
          <a:noFill/>
          <a:ln w="9525">
            <a:noFill/>
            <a:miter lim="800000"/>
            <a:headEnd/>
            <a:tailEnd/>
          </a:ln>
        </p:spPr>
        <p:txBody>
          <a:bodyPr wrap="square">
            <a:spAutoFit/>
          </a:bodyPr>
          <a:lstStyle/>
          <a:p>
            <a:r>
              <a:rPr lang="id-ID" dirty="0" smtClean="0">
                <a:solidFill>
                  <a:srgbClr val="FFFF00"/>
                </a:solidFill>
                <a:latin typeface="Britannic Bold" pitchFamily="34" charset="0"/>
              </a:rPr>
              <a:t>	</a:t>
            </a:r>
            <a:r>
              <a:rPr lang="en-US" dirty="0" smtClean="0">
                <a:solidFill>
                  <a:srgbClr val="FFFF00"/>
                </a:solidFill>
                <a:latin typeface="Britannic Bold" pitchFamily="34" charset="0"/>
              </a:rPr>
              <a:t>Mata </a:t>
            </a:r>
            <a:r>
              <a:rPr lang="en-US" dirty="0" err="1">
                <a:solidFill>
                  <a:srgbClr val="FFFF00"/>
                </a:solidFill>
                <a:latin typeface="Britannic Bold" pitchFamily="34" charset="0"/>
              </a:rPr>
              <a:t>Kuliah</a:t>
            </a:r>
            <a:r>
              <a:rPr lang="en-US" dirty="0">
                <a:solidFill>
                  <a:srgbClr val="FFFF00"/>
                </a:solidFill>
                <a:latin typeface="Britannic Bold" pitchFamily="34" charset="0"/>
              </a:rPr>
              <a:t>	</a:t>
            </a:r>
            <a:r>
              <a:rPr lang="en-US" dirty="0" smtClean="0">
                <a:solidFill>
                  <a:srgbClr val="FFFF00"/>
                </a:solidFill>
                <a:latin typeface="Britannic Bold" pitchFamily="34" charset="0"/>
              </a:rPr>
              <a:t>:</a:t>
            </a:r>
            <a:endParaRPr lang="en-US" dirty="0">
              <a:solidFill>
                <a:srgbClr val="FFFF00"/>
              </a:solidFill>
              <a:latin typeface="Britannic Bold" pitchFamily="34" charset="0"/>
            </a:endParaRPr>
          </a:p>
          <a:p>
            <a:r>
              <a:rPr lang="en-US" dirty="0" err="1">
                <a:solidFill>
                  <a:srgbClr val="FFFF00"/>
                </a:solidFill>
                <a:latin typeface="Britannic Bold" pitchFamily="34" charset="0"/>
              </a:rPr>
              <a:t>Tujuan</a:t>
            </a:r>
            <a:r>
              <a:rPr lang="en-US" dirty="0">
                <a:solidFill>
                  <a:srgbClr val="FFFF00"/>
                </a:solidFill>
                <a:latin typeface="Britannic Bold" pitchFamily="34" charset="0"/>
              </a:rPr>
              <a:t> </a:t>
            </a:r>
            <a:r>
              <a:rPr lang="en-US" dirty="0" err="1">
                <a:solidFill>
                  <a:srgbClr val="FFFF00"/>
                </a:solidFill>
                <a:latin typeface="Britannic Bold" pitchFamily="34" charset="0"/>
              </a:rPr>
              <a:t>Pembelajaran</a:t>
            </a:r>
            <a:r>
              <a:rPr lang="en-US" dirty="0">
                <a:solidFill>
                  <a:srgbClr val="FFFF00"/>
                </a:solidFill>
                <a:latin typeface="Britannic Bold" pitchFamily="34" charset="0"/>
              </a:rPr>
              <a:t>	:</a:t>
            </a:r>
          </a:p>
        </p:txBody>
      </p:sp>
    </p:spTree>
  </p:cSld>
  <p:clrMapOvr>
    <a:masterClrMapping/>
  </p:clrMapOvr>
  <p:transition>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ALIRAN PSIKOLOGI DAN MODEL DISAIN PEMBELAJARA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1">
          <a:gsLst>
            <a:gs pos="0">
              <a:schemeClr val="bg1"/>
            </a:gs>
            <a:gs pos="100000">
              <a:srgbClr val="FF0000"/>
            </a:gs>
          </a:gsLst>
          <a:lin ang="0" scaled="1"/>
        </a:gradFill>
        <a:ln w="9525">
          <a:noFill/>
          <a:miter lim="800000"/>
          <a:headEnd/>
          <a:tailEnd/>
        </a:ln>
      </a:spPr>
      <a:bodyPr wrap="none" anchor="ctr"/>
      <a:lstStyle>
        <a:defPPr>
          <a:defRPr>
            <a:latin typeface="Calibri" pitchFamily="34" charset="0"/>
            <a:cs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1685</TotalTime>
  <Words>9233</Words>
  <Application>Microsoft Office PowerPoint</Application>
  <PresentationFormat>On-screen Show (4:3)</PresentationFormat>
  <Paragraphs>1339</Paragraphs>
  <Slides>131</Slides>
  <Notes>3</Notes>
  <HiddenSlides>0</HiddenSlides>
  <MMClips>0</MMClips>
  <ScaleCrop>false</ScaleCrop>
  <HeadingPairs>
    <vt:vector size="6" baseType="variant">
      <vt:variant>
        <vt:lpstr>Fonts Used</vt:lpstr>
      </vt:variant>
      <vt:variant>
        <vt:i4>18</vt:i4>
      </vt:variant>
      <vt:variant>
        <vt:lpstr>Theme</vt:lpstr>
      </vt:variant>
      <vt:variant>
        <vt:i4>2</vt:i4>
      </vt:variant>
      <vt:variant>
        <vt:lpstr>Slide Titles</vt:lpstr>
      </vt:variant>
      <vt:variant>
        <vt:i4>131</vt:i4>
      </vt:variant>
    </vt:vector>
  </HeadingPairs>
  <TitlesOfParts>
    <vt:vector size="151" baseType="lpstr">
      <vt:lpstr>Agency FB</vt:lpstr>
      <vt:lpstr>Aharoni</vt:lpstr>
      <vt:lpstr>Arabic Transparent</vt:lpstr>
      <vt:lpstr>Arial</vt:lpstr>
      <vt:lpstr>Berlin Sans FB Demi</vt:lpstr>
      <vt:lpstr>Britannic Bold</vt:lpstr>
      <vt:lpstr>Broadway</vt:lpstr>
      <vt:lpstr>Brush Script MT</vt:lpstr>
      <vt:lpstr>Calibri</vt:lpstr>
      <vt:lpstr>Cordia New</vt:lpstr>
      <vt:lpstr>Gill Sans MT Condensed</vt:lpstr>
      <vt:lpstr>Monotype Corsiva</vt:lpstr>
      <vt:lpstr>Myriad Pro</vt:lpstr>
      <vt:lpstr>Rockwell</vt:lpstr>
      <vt:lpstr>Times New Roman</vt:lpstr>
      <vt:lpstr>Tw Cen MT</vt:lpstr>
      <vt:lpstr>Tw Cen MT Condensed</vt:lpstr>
      <vt:lpstr>Wingdings</vt:lpstr>
      <vt:lpstr>ALIRAN PSIKOLOGI DAN MODEL DISAIN PEMBELAJARAN</vt:lpstr>
      <vt:lpstr>TS010385378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Ada Empat Macam  Struktur Perilaku</vt:lpstr>
      <vt:lpstr>1. Hirarkis</vt:lpstr>
      <vt:lpstr>2. Prosedural</vt:lpstr>
      <vt:lpstr>3.  Pengelompokan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 Audience ( peserta didik ) B = Behavior ( skill, perilaku/kompetensi ) C = Conditions ( kondisi pada saat sedang di tes ) D = Degree (tingkat pencapaian yg dapat diterima )</vt:lpstr>
      <vt:lpstr>Jika diberikan berbagai rumus mean, deviasi standar, korelasi, dan dua deret angka, mahasiswa jurusan Statistika Terapan Universitas X semester kedua akan dapat menghitung korelasi minimal 90% benar.</vt:lpstr>
      <vt:lpstr>Jika diberikan kalimat aktif dalam bahasa Indonesia, mahasiswa Jurusan Pendidikan Bahasa Inggris Universitas X semester II akan dapat menerjemah- kannya ke dalam kalimat pasif bahasa inggris paling sedikit 80% benar.</vt:lpstr>
      <vt:lpstr>Jika diberikan berkas suatu perusahaan yang mengajukan permohonan kredit, peserta kursus Pejabat Pemberian Kredit Bank X akan dapat menyusun rekomendasi pemberian kredit untuk perusahaan tersebut dalam waktu empat minggu tanpa mengandung kesalahan</vt:lpstr>
      <vt:lpstr>Jika diberikan kebebasan menentukan suatu model desain instruksional, peserta  program pembelajaran dlm bidang Desain Pembelajaran - Universitas Terbuka akan dapat menggunakannya untuk mengembangkan bahan instruksional dalam matakuliah ampuannya secara efektif dan efisien.</vt:lpstr>
      <vt:lpstr>Bila diberikan suasana bebas berekspresi diri,  siswa  kelas tiga SMP Z akan menunjukkan karakter yang  sesuai dengan budaya bangsa Indonesia minimal termasuk kategori  baik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Alat Penilaian Hasil Belajar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 Strategi Pembelajaran (Atwi Suparman 2012)</vt:lpstr>
      <vt:lpstr>PowerPoint Presentation</vt:lpstr>
      <vt:lpstr>PowerPoint Presentation</vt:lpstr>
      <vt:lpstr>PowerPoint Presentation</vt:lpstr>
      <vt:lpstr>PowerPoint Presentation</vt:lpstr>
      <vt:lpstr>PowerPoint Presentation</vt:lpstr>
      <vt:lpstr>The Relationship between Each Major Component of Instruction and ARCS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Workshops Metode Penelitian : Pengembangan Model untuk Dosen IAIN Mataram</dc:title>
  <dc:creator>Atwi Suparman</dc:creator>
  <cp:lastModifiedBy>Heri Cumy</cp:lastModifiedBy>
  <cp:revision>76</cp:revision>
  <dcterms:created xsi:type="dcterms:W3CDTF">2013-11-11T04:43:57Z</dcterms:created>
  <dcterms:modified xsi:type="dcterms:W3CDTF">2015-11-18T08:52:33Z</dcterms:modified>
</cp:coreProperties>
</file>