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88" r:id="rId3"/>
    <p:sldId id="315" r:id="rId4"/>
    <p:sldId id="373" r:id="rId5"/>
    <p:sldId id="374" r:id="rId6"/>
    <p:sldId id="366" r:id="rId7"/>
    <p:sldId id="364" r:id="rId8"/>
    <p:sldId id="369" r:id="rId9"/>
    <p:sldId id="372" r:id="rId10"/>
    <p:sldId id="375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288"/>
          </p14:sldIdLst>
        </p14:section>
        <p14:section name="Overview and Objectives" id="{ABA716BF-3A5C-4ADB-94C9-CFEF84EBA240}">
          <p14:sldIdLst>
            <p14:sldId id="315"/>
            <p14:sldId id="373"/>
            <p14:sldId id="374"/>
            <p14:sldId id="366"/>
            <p14:sldId id="364"/>
            <p14:sldId id="369"/>
            <p14:sldId id="372"/>
            <p14:sldId id="37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6A7C"/>
    <a:srgbClr val="1C4B58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96" d="100"/>
          <a:sy n="96" d="100"/>
        </p:scale>
        <p:origin x="21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3200">
              <a:latin typeface="Century Schoolbook" pitchFamily="18" charset="0"/>
            </a:rPr>
            <a:t>1</a:t>
          </a:r>
          <a:endParaRPr lang="en-US" sz="3200" dirty="0">
            <a:latin typeface="Century Schoolbook" pitchFamily="18" charset="0"/>
          </a:endParaRP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AA046201-5C4D-445E-BF0B-5C6D2B0A1945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3200">
              <a:latin typeface="Century Schoolbook" pitchFamily="18" charset="0"/>
            </a:rPr>
            <a:t>2</a:t>
          </a:r>
          <a:endParaRPr lang="en-US" sz="3200" dirty="0">
            <a:latin typeface="Century Schoolbook" pitchFamily="18" charset="0"/>
          </a:endParaRP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C59269D0-92A5-481C-BA64-727AFB0DD545}">
      <dgm:prSet phldrT="[Text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n-US" sz="3200" b="0" dirty="0">
              <a:effectLst/>
              <a:latin typeface="Book Antiqua" pitchFamily="18" charset="0"/>
            </a:rPr>
            <a:t> </a:t>
          </a:r>
          <a:r>
            <a:rPr lang="en-US" sz="3200" b="0" dirty="0" err="1">
              <a:effectLst/>
              <a:latin typeface="Book Antiqua" pitchFamily="18" charset="0"/>
            </a:rPr>
            <a:t>Penyelesaian</a:t>
          </a:r>
          <a:r>
            <a:rPr lang="en-US" sz="3200" b="0" dirty="0">
              <a:effectLst/>
              <a:latin typeface="Book Antiqua" pitchFamily="18" charset="0"/>
            </a:rPr>
            <a:t> </a:t>
          </a:r>
          <a:r>
            <a:rPr lang="en-US" sz="3200" b="0" dirty="0" err="1">
              <a:effectLst/>
              <a:latin typeface="Book Antiqua" pitchFamily="18" charset="0"/>
            </a:rPr>
            <a:t>Studi</a:t>
          </a:r>
          <a:endParaRPr lang="en-US" sz="3200" b="0" dirty="0">
            <a:effectLst/>
            <a:latin typeface="Book Antiqua" pitchFamily="18" charset="0"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en-US" sz="3200" dirty="0">
              <a:latin typeface="Century Schoolbook" pitchFamily="18" charset="0"/>
            </a:rPr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6BE4E373-0656-4EDC-821E-BE09C952B1F6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3200" b="0" dirty="0">
              <a:effectLst/>
              <a:latin typeface="Book Antiqua" pitchFamily="18" charset="0"/>
            </a:rPr>
            <a:t> </a:t>
          </a:r>
          <a:r>
            <a:rPr lang="en-US" sz="3200" b="0" dirty="0" err="1">
              <a:effectLst/>
              <a:latin typeface="Book Antiqua" pitchFamily="18" charset="0"/>
            </a:rPr>
            <a:t>Kriteria</a:t>
          </a:r>
          <a:r>
            <a:rPr lang="en-US" sz="3200" b="0" dirty="0">
              <a:effectLst/>
              <a:latin typeface="Book Antiqua" pitchFamily="18" charset="0"/>
            </a:rPr>
            <a:t> </a:t>
          </a:r>
          <a:r>
            <a:rPr lang="en-US" sz="3200" b="0" dirty="0" err="1">
              <a:effectLst/>
              <a:latin typeface="Book Antiqua" pitchFamily="18" charset="0"/>
            </a:rPr>
            <a:t>Jurnal</a:t>
          </a:r>
          <a:r>
            <a:rPr lang="en-US" sz="3200" b="0" dirty="0">
              <a:effectLst/>
              <a:latin typeface="Book Antiqua" pitchFamily="18" charset="0"/>
            </a:rPr>
            <a:t> </a:t>
          </a:r>
          <a:r>
            <a:rPr lang="en-US" sz="3200" b="0" dirty="0" err="1">
              <a:effectLst/>
              <a:latin typeface="Book Antiqua" pitchFamily="18" charset="0"/>
            </a:rPr>
            <a:t>Bereputasi</a:t>
          </a:r>
          <a:endParaRPr lang="en-US" sz="3200" b="0" dirty="0">
            <a:effectLst/>
            <a:latin typeface="Book Antiqua" pitchFamily="18" charset="0"/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en-US" sz="3200" b="0" dirty="0">
              <a:effectLst/>
              <a:latin typeface="Book Antiqua" pitchFamily="18" charset="0"/>
            </a:rPr>
            <a:t> </a:t>
          </a:r>
          <a:r>
            <a:rPr lang="en-US" sz="3200" b="0" dirty="0" err="1">
              <a:effectLst/>
              <a:latin typeface="Book Antiqua" pitchFamily="18" charset="0"/>
            </a:rPr>
            <a:t>Penata</a:t>
          </a:r>
          <a:r>
            <a:rPr lang="id-ID" sz="3200" b="0" dirty="0">
              <a:effectLst/>
              <a:latin typeface="Book Antiqua" pitchFamily="18" charset="0"/>
            </a:rPr>
            <a:t>an</a:t>
          </a:r>
          <a:r>
            <a:rPr lang="en-US" sz="3200" b="0" dirty="0">
              <a:effectLst/>
              <a:latin typeface="Book Antiqua" pitchFamily="18" charset="0"/>
            </a:rPr>
            <a:t> Program </a:t>
          </a:r>
          <a:r>
            <a:rPr lang="en-US" sz="3200" b="0" dirty="0" err="1">
              <a:effectLst/>
              <a:latin typeface="Book Antiqua" pitchFamily="18" charset="0"/>
            </a:rPr>
            <a:t>Doktor</a:t>
          </a:r>
          <a:endParaRPr lang="en-US" sz="3200" b="0" dirty="0">
            <a:effectLst/>
            <a:latin typeface="Book Antiqua" pitchFamily="18" charset="0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 sz="3200">
            <a:latin typeface="Century Schoolbook" pitchFamily="18" charset="0"/>
          </a:endParaRPr>
        </a:p>
      </dgm:t>
    </dgm:pt>
    <dgm:pt modelId="{473BF518-957F-4FB0-834C-357B8058F28A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sz="4000" dirty="0">
              <a:solidFill>
                <a:schemeClr val="tx1"/>
              </a:solidFill>
              <a:latin typeface="Century Schoolbook" pitchFamily="18" charset="0"/>
            </a:rPr>
            <a:t>4</a:t>
          </a:r>
          <a:endParaRPr lang="en-US" sz="4000" dirty="0">
            <a:solidFill>
              <a:schemeClr val="tx1"/>
            </a:solidFill>
            <a:latin typeface="Century Schoolbook" pitchFamily="18" charset="0"/>
          </a:endParaRPr>
        </a:p>
      </dgm:t>
    </dgm:pt>
    <dgm:pt modelId="{98236F01-CA84-4D22-B50C-7EC195DCCD0B}" type="parTrans" cxnId="{4D40A13D-46D2-4192-94B4-8171F82DA376}">
      <dgm:prSet/>
      <dgm:spPr/>
      <dgm:t>
        <a:bodyPr/>
        <a:lstStyle/>
        <a:p>
          <a:endParaRPr lang="id-ID"/>
        </a:p>
      </dgm:t>
    </dgm:pt>
    <dgm:pt modelId="{0471439D-88C6-4352-A147-040BFBCF78A1}" type="sibTrans" cxnId="{4D40A13D-46D2-4192-94B4-8171F82DA376}">
      <dgm:prSet/>
      <dgm:spPr/>
      <dgm:t>
        <a:bodyPr/>
        <a:lstStyle/>
        <a:p>
          <a:endParaRPr lang="id-ID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</dgm:pt>
    <dgm:pt modelId="{C4407577-18A2-46E0-8805-2838042EB67A}" type="pres">
      <dgm:prSet presAssocID="{74EE5CD8-078F-4590-BF9C-A341A294A016}" presName="linNode" presStyleCnt="0"/>
      <dgm:spPr/>
    </dgm:pt>
    <dgm:pt modelId="{7E429971-BC57-430F-BB25-C0574E5E39E3}" type="pres">
      <dgm:prSet presAssocID="{74EE5CD8-078F-4590-BF9C-A341A294A016}" presName="parentText" presStyleLbl="node1" presStyleIdx="0" presStyleCnt="4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D54B1729-BC98-42C1-9C6C-D65DCBA4358F}" type="pres">
      <dgm:prSet presAssocID="{74EE5CD8-078F-4590-BF9C-A341A294A016}" presName="descendantText" presStyleLbl="alignAccFollowNode1" presStyleIdx="0" presStyleCnt="3" custScaleX="259632">
        <dgm:presLayoutVars>
          <dgm:bulletEnabled val="1"/>
        </dgm:presLayoutVars>
      </dgm:prSet>
      <dgm:spPr>
        <a:prstGeom prst="rect">
          <a:avLst/>
        </a:prstGeom>
      </dgm:spPr>
    </dgm:pt>
    <dgm:pt modelId="{AB8574CC-D4F2-4555-AEE3-F4EE58B11D03}" type="pres">
      <dgm:prSet presAssocID="{CF9FB981-E6ED-4440-AC98-4E4E2ABA2C55}" presName="sp" presStyleCnt="0"/>
      <dgm:spPr/>
    </dgm:pt>
    <dgm:pt modelId="{85B8F607-FDD8-476A-ADBE-E1250824F294}" type="pres">
      <dgm:prSet presAssocID="{AA046201-5C4D-445E-BF0B-5C6D2B0A1945}" presName="linNode" presStyleCnt="0"/>
      <dgm:spPr/>
    </dgm:pt>
    <dgm:pt modelId="{C04276DC-EE64-470A-B8BC-09067B8045FA}" type="pres">
      <dgm:prSet presAssocID="{AA046201-5C4D-445E-BF0B-5C6D2B0A1945}" presName="parentText" presStyleLbl="node1" presStyleIdx="1" presStyleCnt="4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</dgm:pt>
    <dgm:pt modelId="{5ACAA866-A8A8-4183-97B5-CEEAB1525C60}" type="pres">
      <dgm:prSet presAssocID="{40767EFF-7D52-4469-ACEE-7D28E67337E2}" presName="sp" presStyleCnt="0"/>
      <dgm:spPr/>
    </dgm:pt>
    <dgm:pt modelId="{477213BE-9E91-4950-8451-7F60796F47F4}" type="pres">
      <dgm:prSet presAssocID="{D1776C8F-2B10-4075-8DF7-7F65AB725ED5}" presName="linNode" presStyleCnt="0"/>
      <dgm:spPr/>
    </dgm:pt>
    <dgm:pt modelId="{F5034101-5B7D-4FE7-B47A-5A48CF39606B}" type="pres">
      <dgm:prSet presAssocID="{D1776C8F-2B10-4075-8DF7-7F65AB725ED5}" presName="parentText" presStyleLbl="node1" presStyleIdx="2" presStyleCnt="4" custScaleY="101683" custLinFactNeighborX="-1582" custLinFactNeighborY="4046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C7C3E6FD-D83F-4BDA-907E-B5EE041DA931}" type="pres">
      <dgm:prSet presAssocID="{D1776C8F-2B10-4075-8DF7-7F65AB725ED5}" presName="descendantText" presStyleLbl="alignAccFollowNode1" presStyleIdx="2" presStyleCnt="3" custScaleX="260874" custScaleY="119260" custLinFactNeighborX="38" custLinFactNeighborY="15460">
        <dgm:presLayoutVars>
          <dgm:bulletEnabled val="1"/>
        </dgm:presLayoutVars>
      </dgm:prSet>
      <dgm:spPr>
        <a:prstGeom prst="rect">
          <a:avLst/>
        </a:prstGeom>
      </dgm:spPr>
    </dgm:pt>
    <dgm:pt modelId="{3B051B85-A73E-438C-9866-BB5BD529FDF3}" type="pres">
      <dgm:prSet presAssocID="{88B75C29-8054-417D-BCE3-878A55118F6D}" presName="sp" presStyleCnt="0"/>
      <dgm:spPr/>
    </dgm:pt>
    <dgm:pt modelId="{33F4F22B-B277-4120-9BD1-D88D2AC09DAB}" type="pres">
      <dgm:prSet presAssocID="{473BF518-957F-4FB0-834C-357B8058F28A}" presName="linNode" presStyleCnt="0"/>
      <dgm:spPr/>
    </dgm:pt>
    <dgm:pt modelId="{AB8A2A1C-A2A3-4BED-86C5-B403352C5A67}" type="pres">
      <dgm:prSet presAssocID="{473BF518-957F-4FB0-834C-357B8058F28A}" presName="parentText" presStyleLbl="node1" presStyleIdx="3" presStyleCnt="4" custScaleX="49574" custScaleY="117969" custLinFactNeighborX="-151" custLinFactNeighborY="7684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</dgm:ptLst>
  <dgm:cxnLst>
    <dgm:cxn modelId="{ACF15920-F8B6-43F0-9290-F97CD03BBC06}" type="presOf" srcId="{6BE4E373-0656-4EDC-821E-BE09C952B1F6}" destId="{C7C3E6FD-D83F-4BDA-907E-B5EE041DA931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1F98AB34-2296-419F-84F8-11F42A3BF534}" type="presOf" srcId="{AA046201-5C4D-445E-BF0B-5C6D2B0A1945}" destId="{C04276DC-EE64-470A-B8BC-09067B8045FA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4D40A13D-46D2-4192-94B4-8171F82DA376}" srcId="{F6FEADD9-F67D-41F5-BA4C-3C84956E7F46}" destId="{473BF518-957F-4FB0-834C-357B8058F28A}" srcOrd="3" destOrd="0" parTransId="{98236F01-CA84-4D22-B50C-7EC195DCCD0B}" sibTransId="{0471439D-88C6-4352-A147-040BFBCF78A1}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608E4774-D19A-413A-993E-02D2CBF74271}" type="presOf" srcId="{C59269D0-92A5-481C-BA64-727AFB0DD545}" destId="{B37A5355-225B-4C6F-AED7-6C620F99EECC}" srcOrd="0" destOrd="0" presId="urn:microsoft.com/office/officeart/2005/8/layout/vList5"/>
    <dgm:cxn modelId="{68929E84-4D4E-4C9A-806A-D141730B2481}" type="presOf" srcId="{74EE5CD8-078F-4590-BF9C-A341A294A016}" destId="{7E429971-BC57-430F-BB25-C0574E5E39E3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13783E8B-ED5C-4197-BBE9-BE78D176C4DD}" type="presOf" srcId="{D1776C8F-2B10-4075-8DF7-7F65AB725ED5}" destId="{F5034101-5B7D-4FE7-B47A-5A48CF39606B}" srcOrd="0" destOrd="0" presId="urn:microsoft.com/office/officeart/2005/8/layout/vList5"/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51475F97-5352-4B32-92CC-6DFFD22D639B}" type="presOf" srcId="{473BF518-957F-4FB0-834C-357B8058F28A}" destId="{AB8A2A1C-A2A3-4BED-86C5-B403352C5A67}" srcOrd="0" destOrd="0" presId="urn:microsoft.com/office/officeart/2005/8/layout/vList5"/>
    <dgm:cxn modelId="{825F00B3-82F1-4B83-89F6-CDC36B7117E6}" type="presOf" srcId="{1E4D3931-0DBD-4211-A24A-6AF364284B1E}" destId="{D54B1729-BC98-42C1-9C6C-D65DCBA4358F}" srcOrd="0" destOrd="0" presId="urn:microsoft.com/office/officeart/2005/8/layout/vList5"/>
    <dgm:cxn modelId="{EFC4E5CE-9C2E-4467-9598-8F87FDEF32D0}" type="presOf" srcId="{F6FEADD9-F67D-41F5-BA4C-3C84956E7F46}" destId="{AAE7A1E6-6847-453D-B55B-8A82BF138C1D}" srcOrd="0" destOrd="0" presId="urn:microsoft.com/office/officeart/2005/8/layout/vList5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239B9D0A-ED34-4CDE-8254-B733E362D0C8}" type="presParOf" srcId="{AAE7A1E6-6847-453D-B55B-8A82BF138C1D}" destId="{C4407577-18A2-46E0-8805-2838042EB67A}" srcOrd="0" destOrd="0" presId="urn:microsoft.com/office/officeart/2005/8/layout/vList5"/>
    <dgm:cxn modelId="{D5B40532-A014-4473-BCD5-89AEC8D1145F}" type="presParOf" srcId="{C4407577-18A2-46E0-8805-2838042EB67A}" destId="{7E429971-BC57-430F-BB25-C0574E5E39E3}" srcOrd="0" destOrd="0" presId="urn:microsoft.com/office/officeart/2005/8/layout/vList5"/>
    <dgm:cxn modelId="{0C69A8B2-2B04-4371-9BD0-5EAB9E106A55}" type="presParOf" srcId="{C4407577-18A2-46E0-8805-2838042EB67A}" destId="{D54B1729-BC98-42C1-9C6C-D65DCBA4358F}" srcOrd="1" destOrd="0" presId="urn:microsoft.com/office/officeart/2005/8/layout/vList5"/>
    <dgm:cxn modelId="{397511F3-9AE5-460E-9B2E-8A5B414B3050}" type="presParOf" srcId="{AAE7A1E6-6847-453D-B55B-8A82BF138C1D}" destId="{AB8574CC-D4F2-4555-AEE3-F4EE58B11D03}" srcOrd="1" destOrd="0" presId="urn:microsoft.com/office/officeart/2005/8/layout/vList5"/>
    <dgm:cxn modelId="{87078F2C-39FB-44CF-9B76-9B24D0731275}" type="presParOf" srcId="{AAE7A1E6-6847-453D-B55B-8A82BF138C1D}" destId="{85B8F607-FDD8-476A-ADBE-E1250824F294}" srcOrd="2" destOrd="0" presId="urn:microsoft.com/office/officeart/2005/8/layout/vList5"/>
    <dgm:cxn modelId="{A39EDC8E-C156-41E3-B42E-665FF43C3FDA}" type="presParOf" srcId="{85B8F607-FDD8-476A-ADBE-E1250824F294}" destId="{C04276DC-EE64-470A-B8BC-09067B8045FA}" srcOrd="0" destOrd="0" presId="urn:microsoft.com/office/officeart/2005/8/layout/vList5"/>
    <dgm:cxn modelId="{CDE9962C-254C-4711-9AF7-3497DADB7B1D}" type="presParOf" srcId="{85B8F607-FDD8-476A-ADBE-E1250824F294}" destId="{B37A5355-225B-4C6F-AED7-6C620F99EECC}" srcOrd="1" destOrd="0" presId="urn:microsoft.com/office/officeart/2005/8/layout/vList5"/>
    <dgm:cxn modelId="{6934090E-8AD5-4D90-A56C-EE244BC770B8}" type="presParOf" srcId="{AAE7A1E6-6847-453D-B55B-8A82BF138C1D}" destId="{5ACAA866-A8A8-4183-97B5-CEEAB1525C60}" srcOrd="3" destOrd="0" presId="urn:microsoft.com/office/officeart/2005/8/layout/vList5"/>
    <dgm:cxn modelId="{6ACC280D-B7AA-4A17-8DA2-5CE319C399EC}" type="presParOf" srcId="{AAE7A1E6-6847-453D-B55B-8A82BF138C1D}" destId="{477213BE-9E91-4950-8451-7F60796F47F4}" srcOrd="4" destOrd="0" presId="urn:microsoft.com/office/officeart/2005/8/layout/vList5"/>
    <dgm:cxn modelId="{8A4F6035-52A8-4E33-8344-B4690D9C0EAB}" type="presParOf" srcId="{477213BE-9E91-4950-8451-7F60796F47F4}" destId="{F5034101-5B7D-4FE7-B47A-5A48CF39606B}" srcOrd="0" destOrd="0" presId="urn:microsoft.com/office/officeart/2005/8/layout/vList5"/>
    <dgm:cxn modelId="{6518F957-6C67-44E1-9420-10E5B8A9DFB8}" type="presParOf" srcId="{477213BE-9E91-4950-8451-7F60796F47F4}" destId="{C7C3E6FD-D83F-4BDA-907E-B5EE041DA931}" srcOrd="1" destOrd="0" presId="urn:microsoft.com/office/officeart/2005/8/layout/vList5"/>
    <dgm:cxn modelId="{B9468281-19BD-436D-BE09-6D267A4F2509}" type="presParOf" srcId="{AAE7A1E6-6847-453D-B55B-8A82BF138C1D}" destId="{3B051B85-A73E-438C-9866-BB5BD529FDF3}" srcOrd="5" destOrd="0" presId="urn:microsoft.com/office/officeart/2005/8/layout/vList5"/>
    <dgm:cxn modelId="{5F624B77-D1C1-4CDC-8B75-F917FABF4D11}" type="presParOf" srcId="{AAE7A1E6-6847-453D-B55B-8A82BF138C1D}" destId="{33F4F22B-B277-4120-9BD1-D88D2AC09DAB}" srcOrd="6" destOrd="0" presId="urn:microsoft.com/office/officeart/2005/8/layout/vList5"/>
    <dgm:cxn modelId="{8232A640-43C9-4508-A957-08210E0280AB}" type="presParOf" srcId="{33F4F22B-B277-4120-9BD1-D88D2AC09DAB}" destId="{AB8A2A1C-A2A3-4BED-86C5-B403352C5A6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A52142-5742-46AB-912A-1A2EE651B232}" type="doc">
      <dgm:prSet loTypeId="urn:microsoft.com/office/officeart/2005/8/layout/default" loCatId="list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C663808-5B2D-4248-AFA8-A65922364547}">
      <dgm:prSet phldrT="[Text]"/>
      <dgm:spPr/>
      <dgm:t>
        <a:bodyPr/>
        <a:lstStyle/>
        <a:p>
          <a:r>
            <a:rPr lang="en-US" dirty="0" err="1"/>
            <a:t>Lembaga</a:t>
          </a:r>
          <a:r>
            <a:rPr lang="en-US" dirty="0"/>
            <a:t> </a:t>
          </a:r>
          <a:r>
            <a:rPr lang="en-US" dirty="0" err="1"/>
            <a:t>kredibel</a:t>
          </a:r>
          <a:endParaRPr lang="en-US" dirty="0"/>
        </a:p>
      </dgm:t>
    </dgm:pt>
    <dgm:pt modelId="{723EBC34-5942-4514-BF39-F085F626F6E7}" type="parTrans" cxnId="{DB22AF7B-73A4-4AD9-BF6D-7BF9A5A53A53}">
      <dgm:prSet/>
      <dgm:spPr/>
      <dgm:t>
        <a:bodyPr/>
        <a:lstStyle/>
        <a:p>
          <a:endParaRPr lang="en-US"/>
        </a:p>
      </dgm:t>
    </dgm:pt>
    <dgm:pt modelId="{F29E100C-6FB9-4926-9FDA-ADD2A68BE73A}" type="sibTrans" cxnId="{DB22AF7B-73A4-4AD9-BF6D-7BF9A5A53A53}">
      <dgm:prSet/>
      <dgm:spPr/>
      <dgm:t>
        <a:bodyPr/>
        <a:lstStyle/>
        <a:p>
          <a:endParaRPr lang="en-US"/>
        </a:p>
      </dgm:t>
    </dgm:pt>
    <dgm:pt modelId="{F9B06265-A37A-4516-A697-1999F1CF4303}">
      <dgm:prSet phldrT="[Text]"/>
      <dgm:spPr/>
      <dgm:t>
        <a:bodyPr/>
        <a:lstStyle/>
        <a:p>
          <a:r>
            <a:rPr lang="en-US" dirty="0" err="1"/>
            <a:t>Terindeks</a:t>
          </a:r>
          <a:r>
            <a:rPr lang="en-US" dirty="0"/>
            <a:t> Scopus, </a:t>
          </a:r>
          <a:r>
            <a:rPr lang="en-US" dirty="0" err="1"/>
            <a:t>faktor</a:t>
          </a:r>
          <a:r>
            <a:rPr lang="en-US" dirty="0"/>
            <a:t> </a:t>
          </a:r>
          <a:r>
            <a:rPr lang="en-US" dirty="0" err="1"/>
            <a:t>dampak</a:t>
          </a:r>
          <a:r>
            <a:rPr lang="en-US" dirty="0"/>
            <a:t>  &gt;0 </a:t>
          </a:r>
          <a:r>
            <a:rPr lang="en-US" dirty="0" err="1"/>
            <a:t>dari</a:t>
          </a:r>
          <a:r>
            <a:rPr lang="en-US" dirty="0"/>
            <a:t> Thompson Reuters </a:t>
          </a:r>
          <a:r>
            <a:rPr lang="en-US" dirty="0" err="1"/>
            <a:t>atau</a:t>
          </a:r>
          <a:r>
            <a:rPr lang="en-US" dirty="0"/>
            <a:t> SJR </a:t>
          </a:r>
          <a:r>
            <a:rPr lang="en-US" dirty="0" err="1"/>
            <a:t>Scimago</a:t>
          </a:r>
          <a:r>
            <a:rPr lang="en-US" dirty="0"/>
            <a:t> &lt;Q3</a:t>
          </a:r>
        </a:p>
      </dgm:t>
    </dgm:pt>
    <dgm:pt modelId="{AF0A1297-8E68-48B1-904D-A1E85BF59639}" type="parTrans" cxnId="{761DA10C-784C-4FD0-BE21-1AD40A4F8EC4}">
      <dgm:prSet/>
      <dgm:spPr/>
      <dgm:t>
        <a:bodyPr/>
        <a:lstStyle/>
        <a:p>
          <a:endParaRPr lang="en-US"/>
        </a:p>
      </dgm:t>
    </dgm:pt>
    <dgm:pt modelId="{850B86A2-30FA-4EC7-8882-B40EA9EC83BD}" type="sibTrans" cxnId="{761DA10C-784C-4FD0-BE21-1AD40A4F8EC4}">
      <dgm:prSet/>
      <dgm:spPr/>
      <dgm:t>
        <a:bodyPr/>
        <a:lstStyle/>
        <a:p>
          <a:endParaRPr lang="en-US"/>
        </a:p>
      </dgm:t>
    </dgm:pt>
    <dgm:pt modelId="{765822C4-4112-449C-845C-22FA45347898}">
      <dgm:prSet phldrT="[Text]"/>
      <dgm:spPr/>
      <dgm:t>
        <a:bodyPr/>
        <a:lstStyle/>
        <a:p>
          <a:r>
            <a:rPr lang="en-US" dirty="0"/>
            <a:t>Daring</a:t>
          </a:r>
        </a:p>
        <a:p>
          <a:r>
            <a:rPr lang="en-US" dirty="0"/>
            <a:t>(</a:t>
          </a:r>
          <a:r>
            <a:rPr lang="en-US" dirty="0" err="1"/>
            <a:t>alamat</a:t>
          </a:r>
          <a:r>
            <a:rPr lang="en-US" dirty="0"/>
            <a:t> </a:t>
          </a:r>
          <a:r>
            <a:rPr lang="en-US" dirty="0" err="1"/>
            <a:t>jurnal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editor)</a:t>
          </a:r>
        </a:p>
      </dgm:t>
    </dgm:pt>
    <dgm:pt modelId="{AF4B381D-C985-4978-B5A0-8D1329CA913F}" type="parTrans" cxnId="{3E4DD361-A3E5-4274-A5FF-80E60EAE3106}">
      <dgm:prSet/>
      <dgm:spPr/>
      <dgm:t>
        <a:bodyPr/>
        <a:lstStyle/>
        <a:p>
          <a:endParaRPr lang="en-US"/>
        </a:p>
      </dgm:t>
    </dgm:pt>
    <dgm:pt modelId="{95A03A9F-E205-4237-A6C7-0000495E5419}" type="sibTrans" cxnId="{3E4DD361-A3E5-4274-A5FF-80E60EAE3106}">
      <dgm:prSet/>
      <dgm:spPr/>
      <dgm:t>
        <a:bodyPr/>
        <a:lstStyle/>
        <a:p>
          <a:endParaRPr lang="en-US"/>
        </a:p>
      </dgm:t>
    </dgm:pt>
    <dgm:pt modelId="{CDF17F83-D8BC-4E39-8A7E-B3E4C32A2B96}">
      <dgm:prSet phldrT="[Text]"/>
      <dgm:spPr/>
      <dgm:t>
        <a:bodyPr/>
        <a:lstStyle/>
        <a:p>
          <a:r>
            <a:rPr lang="en-US" dirty="0" err="1"/>
            <a:t>Proses</a:t>
          </a:r>
          <a:r>
            <a:rPr lang="en-US" dirty="0"/>
            <a:t> Review </a:t>
          </a:r>
          <a:r>
            <a:rPr lang="en-US" dirty="0" err="1"/>
            <a:t>baik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benar</a:t>
          </a:r>
          <a:endParaRPr lang="en-US" dirty="0"/>
        </a:p>
      </dgm:t>
    </dgm:pt>
    <dgm:pt modelId="{B2D445DD-0EC6-4476-B3B2-BA96C31E87D0}" type="parTrans" cxnId="{A052ED7A-1D66-4F7C-8AA6-485A22F43FF6}">
      <dgm:prSet/>
      <dgm:spPr/>
      <dgm:t>
        <a:bodyPr/>
        <a:lstStyle/>
        <a:p>
          <a:endParaRPr lang="en-US"/>
        </a:p>
      </dgm:t>
    </dgm:pt>
    <dgm:pt modelId="{E0D451AF-05D7-469F-97E3-2C2DAD36912C}" type="sibTrans" cxnId="{A052ED7A-1D66-4F7C-8AA6-485A22F43FF6}">
      <dgm:prSet/>
      <dgm:spPr/>
      <dgm:t>
        <a:bodyPr/>
        <a:lstStyle/>
        <a:p>
          <a:endParaRPr lang="en-US"/>
        </a:p>
      </dgm:t>
    </dgm:pt>
    <dgm:pt modelId="{83A97986-F43A-410B-B942-12BC3884630F}">
      <dgm:prSet phldrT="[Text]"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</a:t>
          </a:r>
          <a:r>
            <a:rPr lang="en-US" dirty="0" err="1"/>
            <a:t>artikel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terbitan</a:t>
          </a:r>
          <a:r>
            <a:rPr lang="en-US" dirty="0"/>
            <a:t> </a:t>
          </a:r>
          <a:r>
            <a:rPr lang="en-US" dirty="0" err="1"/>
            <a:t>wajar</a:t>
          </a:r>
          <a:r>
            <a:rPr lang="en-US" dirty="0"/>
            <a:t>, </a:t>
          </a:r>
          <a:r>
            <a:rPr lang="en-US" dirty="0" err="1"/>
            <a:t>serta</a:t>
          </a:r>
          <a:r>
            <a:rPr lang="en-US" dirty="0"/>
            <a:t> format </a:t>
          </a:r>
          <a:r>
            <a:rPr lang="en-US" dirty="0" err="1"/>
            <a:t>konsisten</a:t>
          </a:r>
          <a:endParaRPr lang="en-US" dirty="0"/>
        </a:p>
      </dgm:t>
    </dgm:pt>
    <dgm:pt modelId="{9FC336E5-C6D1-4021-AAEF-7C747F746353}" type="parTrans" cxnId="{BD221621-1F6D-44CD-ABF0-17AA2D9C8A1C}">
      <dgm:prSet/>
      <dgm:spPr/>
      <dgm:t>
        <a:bodyPr/>
        <a:lstStyle/>
        <a:p>
          <a:endParaRPr lang="en-US"/>
        </a:p>
      </dgm:t>
    </dgm:pt>
    <dgm:pt modelId="{D2C78592-550F-4F3F-9576-FB4517A84DC8}" type="sibTrans" cxnId="{BD221621-1F6D-44CD-ABF0-17AA2D9C8A1C}">
      <dgm:prSet/>
      <dgm:spPr/>
      <dgm:t>
        <a:bodyPr/>
        <a:lstStyle/>
        <a:p>
          <a:endParaRPr lang="en-US"/>
        </a:p>
      </dgm:t>
    </dgm:pt>
    <dgm:pt modelId="{D70DA54C-FA71-49E6-ACBB-4FF3B17BDBE3}">
      <dgm:prSet/>
      <dgm:spPr/>
      <dgm:t>
        <a:bodyPr/>
        <a:lstStyle/>
        <a:p>
          <a:r>
            <a:rPr lang="en-US" dirty="0" err="1"/>
            <a:t>Kinerja</a:t>
          </a:r>
          <a:r>
            <a:rPr lang="en-US" dirty="0"/>
            <a:t> </a:t>
          </a:r>
          <a:r>
            <a:rPr lang="en-US" dirty="0" err="1"/>
            <a:t>baik</a:t>
          </a:r>
          <a:endParaRPr lang="en-US" dirty="0"/>
        </a:p>
      </dgm:t>
    </dgm:pt>
    <dgm:pt modelId="{016B61C4-10A0-4917-B720-952084E77FEF}" type="parTrans" cxnId="{537B2A8B-F9D6-4224-AEA6-29533A048265}">
      <dgm:prSet/>
      <dgm:spPr/>
      <dgm:t>
        <a:bodyPr/>
        <a:lstStyle/>
        <a:p>
          <a:endParaRPr lang="en-US"/>
        </a:p>
      </dgm:t>
    </dgm:pt>
    <dgm:pt modelId="{71A5249E-9749-4740-8286-A2514D91251F}" type="sibTrans" cxnId="{537B2A8B-F9D6-4224-AEA6-29533A048265}">
      <dgm:prSet/>
      <dgm:spPr/>
      <dgm:t>
        <a:bodyPr/>
        <a:lstStyle/>
        <a:p>
          <a:endParaRPr lang="en-US"/>
        </a:p>
      </dgm:t>
    </dgm:pt>
    <dgm:pt modelId="{C5E38C5B-DBA2-4759-AF91-1A864DF29E38}">
      <dgm:prSet custT="1"/>
      <dgm:spPr/>
      <dgm:t>
        <a:bodyPr/>
        <a:lstStyle/>
        <a:p>
          <a:r>
            <a:rPr lang="en-US" sz="2400" dirty="0" err="1">
              <a:latin typeface="Book Antiqua" pitchFamily="18" charset="0"/>
            </a:rPr>
            <a:t>Jurnal</a:t>
          </a:r>
          <a:r>
            <a:rPr lang="en-US" sz="2400" dirty="0">
              <a:latin typeface="Book Antiqua" pitchFamily="18" charset="0"/>
            </a:rPr>
            <a:t> </a:t>
          </a:r>
          <a:r>
            <a:rPr lang="en-US" sz="2400" dirty="0" err="1">
              <a:latin typeface="Book Antiqua" pitchFamily="18" charset="0"/>
            </a:rPr>
            <a:t>nasional</a:t>
          </a:r>
          <a:r>
            <a:rPr lang="en-US" sz="2400" dirty="0">
              <a:latin typeface="Book Antiqua" pitchFamily="18" charset="0"/>
            </a:rPr>
            <a:t> </a:t>
          </a:r>
          <a:r>
            <a:rPr lang="en-US" sz="2400" dirty="0" err="1">
              <a:latin typeface="Book Antiqua" pitchFamily="18" charset="0"/>
            </a:rPr>
            <a:t>terakreditasi</a:t>
          </a:r>
          <a:r>
            <a:rPr lang="en-US" sz="2400" dirty="0">
              <a:latin typeface="Book Antiqua" pitchFamily="18" charset="0"/>
            </a:rPr>
            <a:t> A, </a:t>
          </a:r>
          <a:r>
            <a:rPr lang="en-US" sz="2400" dirty="0" err="1">
              <a:latin typeface="Book Antiqua" pitchFamily="18" charset="0"/>
            </a:rPr>
            <a:t>berbahasa</a:t>
          </a:r>
          <a:r>
            <a:rPr lang="en-US" sz="2400" dirty="0">
              <a:latin typeface="Book Antiqua" pitchFamily="18" charset="0"/>
            </a:rPr>
            <a:t> PBB, </a:t>
          </a:r>
          <a:r>
            <a:rPr lang="en-US" sz="2400" dirty="0" err="1">
              <a:latin typeface="Book Antiqua" pitchFamily="18" charset="0"/>
            </a:rPr>
            <a:t>terindeks</a:t>
          </a:r>
          <a:r>
            <a:rPr lang="en-US" sz="2400" dirty="0">
              <a:latin typeface="Book Antiqua" pitchFamily="18" charset="0"/>
            </a:rPr>
            <a:t> </a:t>
          </a:r>
          <a:r>
            <a:rPr lang="en-US" sz="2400" dirty="0" err="1">
              <a:latin typeface="Book Antiqua" pitchFamily="18" charset="0"/>
            </a:rPr>
            <a:t>di</a:t>
          </a:r>
          <a:r>
            <a:rPr lang="en-US" sz="2400" dirty="0">
              <a:latin typeface="Book Antiqua" pitchFamily="18" charset="0"/>
            </a:rPr>
            <a:t> DOAJ </a:t>
          </a:r>
          <a:r>
            <a:rPr lang="en-US" sz="2400" dirty="0" err="1">
              <a:latin typeface="Book Antiqua" pitchFamily="18" charset="0"/>
            </a:rPr>
            <a:t>dengan</a:t>
          </a:r>
          <a:r>
            <a:rPr lang="en-US" sz="2400" dirty="0">
              <a:latin typeface="Book Antiqua" pitchFamily="18" charset="0"/>
            </a:rPr>
            <a:t> </a:t>
          </a:r>
          <a:r>
            <a:rPr lang="en-US" sz="2400" dirty="0" err="1">
              <a:latin typeface="Book Antiqua" pitchFamily="18" charset="0"/>
            </a:rPr>
            <a:t>indikator</a:t>
          </a:r>
          <a:r>
            <a:rPr lang="en-US" sz="2400" dirty="0">
              <a:latin typeface="Book Antiqua" pitchFamily="18" charset="0"/>
            </a:rPr>
            <a:t> </a:t>
          </a:r>
          <a:r>
            <a:rPr lang="en-US" sz="2400" dirty="0" err="1">
              <a:latin typeface="Book Antiqua" pitchFamily="18" charset="0"/>
            </a:rPr>
            <a:t>centang</a:t>
          </a:r>
          <a:r>
            <a:rPr lang="en-US" sz="2400" dirty="0">
              <a:latin typeface="Book Antiqua" pitchFamily="18" charset="0"/>
            </a:rPr>
            <a:t> </a:t>
          </a:r>
          <a:r>
            <a:rPr lang="en-US" sz="2400" dirty="0" err="1">
              <a:latin typeface="Book Antiqua" pitchFamily="18" charset="0"/>
            </a:rPr>
            <a:t>dalam</a:t>
          </a:r>
          <a:r>
            <a:rPr lang="en-US" sz="2400" dirty="0">
              <a:latin typeface="Book Antiqua" pitchFamily="18" charset="0"/>
            </a:rPr>
            <a:t> </a:t>
          </a:r>
          <a:r>
            <a:rPr lang="en-US" sz="2400" dirty="0" err="1">
              <a:latin typeface="Book Antiqua" pitchFamily="18" charset="0"/>
            </a:rPr>
            <a:t>lingkaran</a:t>
          </a:r>
          <a:r>
            <a:rPr lang="en-US" sz="2400" dirty="0">
              <a:latin typeface="Book Antiqua" pitchFamily="18" charset="0"/>
            </a:rPr>
            <a:t> </a:t>
          </a:r>
          <a:r>
            <a:rPr lang="en-US" sz="2400" dirty="0" err="1">
              <a:latin typeface="Book Antiqua" pitchFamily="18" charset="0"/>
            </a:rPr>
            <a:t>hijau</a:t>
          </a:r>
          <a:r>
            <a:rPr lang="en-US" sz="2400" dirty="0">
              <a:latin typeface="Book Antiqua" pitchFamily="18" charset="0"/>
            </a:rPr>
            <a:t>  (</a:t>
          </a:r>
          <a:r>
            <a:rPr lang="en-US" sz="2400" i="1" dirty="0">
              <a:latin typeface="Book Antiqua" pitchFamily="18" charset="0"/>
            </a:rPr>
            <a:t>green thick)</a:t>
          </a:r>
          <a:r>
            <a:rPr lang="en-US" sz="2400" dirty="0">
              <a:latin typeface="Book Antiqua" pitchFamily="18" charset="0"/>
            </a:rPr>
            <a:t> </a:t>
          </a:r>
        </a:p>
      </dgm:t>
    </dgm:pt>
    <dgm:pt modelId="{7418D9A5-4A25-4EDF-AED3-066D3D8EA07C}" type="parTrans" cxnId="{7363446D-0C42-4D7C-A2AA-F3C52D011BEB}">
      <dgm:prSet/>
      <dgm:spPr/>
      <dgm:t>
        <a:bodyPr/>
        <a:lstStyle/>
        <a:p>
          <a:endParaRPr lang="en-US"/>
        </a:p>
      </dgm:t>
    </dgm:pt>
    <dgm:pt modelId="{F0E3BA2C-6F75-479B-980F-43FC02C01EB3}" type="sibTrans" cxnId="{7363446D-0C42-4D7C-A2AA-F3C52D011BEB}">
      <dgm:prSet/>
      <dgm:spPr/>
      <dgm:t>
        <a:bodyPr/>
        <a:lstStyle/>
        <a:p>
          <a:endParaRPr lang="en-US"/>
        </a:p>
      </dgm:t>
    </dgm:pt>
    <dgm:pt modelId="{1511F066-8875-418C-9C94-EAD4DB57E05C}" type="pres">
      <dgm:prSet presAssocID="{FEA52142-5742-46AB-912A-1A2EE651B232}" presName="diagram" presStyleCnt="0">
        <dgm:presLayoutVars>
          <dgm:dir/>
          <dgm:resizeHandles val="exact"/>
        </dgm:presLayoutVars>
      </dgm:prSet>
      <dgm:spPr/>
    </dgm:pt>
    <dgm:pt modelId="{2B459A86-11E1-4D46-986C-57D8310FACB8}" type="pres">
      <dgm:prSet presAssocID="{DC663808-5B2D-4248-AFA8-A65922364547}" presName="node" presStyleLbl="node1" presStyleIdx="0" presStyleCnt="7" custLinFactNeighborX="-35048" custLinFactNeighborY="-2125">
        <dgm:presLayoutVars>
          <dgm:bulletEnabled val="1"/>
        </dgm:presLayoutVars>
      </dgm:prSet>
      <dgm:spPr/>
    </dgm:pt>
    <dgm:pt modelId="{26C146E5-C3CF-4FEE-8E76-7ADB8F97A96C}" type="pres">
      <dgm:prSet presAssocID="{F29E100C-6FB9-4926-9FDA-ADD2A68BE73A}" presName="sibTrans" presStyleCnt="0"/>
      <dgm:spPr/>
    </dgm:pt>
    <dgm:pt modelId="{43433075-E0D2-4E12-8BC9-ECB50D644407}" type="pres">
      <dgm:prSet presAssocID="{F9B06265-A37A-4516-A697-1999F1CF4303}" presName="node" presStyleLbl="node1" presStyleIdx="1" presStyleCnt="7" custScaleX="165040">
        <dgm:presLayoutVars>
          <dgm:bulletEnabled val="1"/>
        </dgm:presLayoutVars>
      </dgm:prSet>
      <dgm:spPr/>
    </dgm:pt>
    <dgm:pt modelId="{DFA76743-ECDF-4465-B50E-E5085C8DC32C}" type="pres">
      <dgm:prSet presAssocID="{850B86A2-30FA-4EC7-8882-B40EA9EC83BD}" presName="sibTrans" presStyleCnt="0"/>
      <dgm:spPr/>
    </dgm:pt>
    <dgm:pt modelId="{FA622BF8-4250-4A66-9DC1-FE3C0151D77F}" type="pres">
      <dgm:prSet presAssocID="{765822C4-4112-449C-845C-22FA45347898}" presName="node" presStyleLbl="node1" presStyleIdx="2" presStyleCnt="7">
        <dgm:presLayoutVars>
          <dgm:bulletEnabled val="1"/>
        </dgm:presLayoutVars>
      </dgm:prSet>
      <dgm:spPr/>
    </dgm:pt>
    <dgm:pt modelId="{5F267119-365B-4249-B324-184BB7588946}" type="pres">
      <dgm:prSet presAssocID="{95A03A9F-E205-4237-A6C7-0000495E5419}" presName="sibTrans" presStyleCnt="0"/>
      <dgm:spPr/>
    </dgm:pt>
    <dgm:pt modelId="{57F3FB15-2C50-433B-9E39-3EC5F5760EFB}" type="pres">
      <dgm:prSet presAssocID="{CDF17F83-D8BC-4E39-8A7E-B3E4C32A2B96}" presName="node" presStyleLbl="node1" presStyleIdx="3" presStyleCnt="7" custLinFactNeighborX="-35048" custLinFactNeighborY="-12">
        <dgm:presLayoutVars>
          <dgm:bulletEnabled val="1"/>
        </dgm:presLayoutVars>
      </dgm:prSet>
      <dgm:spPr/>
    </dgm:pt>
    <dgm:pt modelId="{980AE2B8-2925-4766-9AF6-B8812E369C0B}" type="pres">
      <dgm:prSet presAssocID="{E0D451AF-05D7-469F-97E3-2C2DAD36912C}" presName="sibTrans" presStyleCnt="0"/>
      <dgm:spPr/>
    </dgm:pt>
    <dgm:pt modelId="{334559CE-9E03-461F-A138-215C1A5E76AD}" type="pres">
      <dgm:prSet presAssocID="{83A97986-F43A-410B-B942-12BC3884630F}" presName="node" presStyleLbl="node1" presStyleIdx="4" presStyleCnt="7" custScaleX="165040">
        <dgm:presLayoutVars>
          <dgm:bulletEnabled val="1"/>
        </dgm:presLayoutVars>
      </dgm:prSet>
      <dgm:spPr/>
    </dgm:pt>
    <dgm:pt modelId="{5C4ACE7A-B964-48A0-B99C-8965EEDECF17}" type="pres">
      <dgm:prSet presAssocID="{D2C78592-550F-4F3F-9576-FB4517A84DC8}" presName="sibTrans" presStyleCnt="0"/>
      <dgm:spPr/>
    </dgm:pt>
    <dgm:pt modelId="{6FB2432F-CE1F-481B-AF7C-AF869FBBA106}" type="pres">
      <dgm:prSet presAssocID="{D70DA54C-FA71-49E6-ACBB-4FF3B17BDBE3}" presName="node" presStyleLbl="node1" presStyleIdx="5" presStyleCnt="7">
        <dgm:presLayoutVars>
          <dgm:bulletEnabled val="1"/>
        </dgm:presLayoutVars>
      </dgm:prSet>
      <dgm:spPr/>
    </dgm:pt>
    <dgm:pt modelId="{332C65D7-D951-4453-B0B4-7AA407A77CCA}" type="pres">
      <dgm:prSet presAssocID="{71A5249E-9749-4740-8286-A2514D91251F}" presName="sibTrans" presStyleCnt="0"/>
      <dgm:spPr/>
    </dgm:pt>
    <dgm:pt modelId="{AD2C4A46-C9B6-417F-8FF1-46F7D5CFFE23}" type="pres">
      <dgm:prSet presAssocID="{C5E38C5B-DBA2-4759-AF91-1A864DF29E38}" presName="node" presStyleLbl="node1" presStyleIdx="6" presStyleCnt="7" custScaleX="378270">
        <dgm:presLayoutVars>
          <dgm:bulletEnabled val="1"/>
        </dgm:presLayoutVars>
      </dgm:prSet>
      <dgm:spPr/>
    </dgm:pt>
  </dgm:ptLst>
  <dgm:cxnLst>
    <dgm:cxn modelId="{761DA10C-784C-4FD0-BE21-1AD40A4F8EC4}" srcId="{FEA52142-5742-46AB-912A-1A2EE651B232}" destId="{F9B06265-A37A-4516-A697-1999F1CF4303}" srcOrd="1" destOrd="0" parTransId="{AF0A1297-8E68-48B1-904D-A1E85BF59639}" sibTransId="{850B86A2-30FA-4EC7-8882-B40EA9EC83BD}"/>
    <dgm:cxn modelId="{E15C9D19-6DC1-44C3-A777-F75E70913BAA}" type="presOf" srcId="{DC663808-5B2D-4248-AFA8-A65922364547}" destId="{2B459A86-11E1-4D46-986C-57D8310FACB8}" srcOrd="0" destOrd="0" presId="urn:microsoft.com/office/officeart/2005/8/layout/default"/>
    <dgm:cxn modelId="{BD221621-1F6D-44CD-ABF0-17AA2D9C8A1C}" srcId="{FEA52142-5742-46AB-912A-1A2EE651B232}" destId="{83A97986-F43A-410B-B942-12BC3884630F}" srcOrd="4" destOrd="0" parTransId="{9FC336E5-C6D1-4021-AAEF-7C747F746353}" sibTransId="{D2C78592-550F-4F3F-9576-FB4517A84DC8}"/>
    <dgm:cxn modelId="{786CED5F-A98C-453F-A851-992605E4D78B}" type="presOf" srcId="{FEA52142-5742-46AB-912A-1A2EE651B232}" destId="{1511F066-8875-418C-9C94-EAD4DB57E05C}" srcOrd="0" destOrd="0" presId="urn:microsoft.com/office/officeart/2005/8/layout/default"/>
    <dgm:cxn modelId="{3E4DD361-A3E5-4274-A5FF-80E60EAE3106}" srcId="{FEA52142-5742-46AB-912A-1A2EE651B232}" destId="{765822C4-4112-449C-845C-22FA45347898}" srcOrd="2" destOrd="0" parTransId="{AF4B381D-C985-4978-B5A0-8D1329CA913F}" sibTransId="{95A03A9F-E205-4237-A6C7-0000495E5419}"/>
    <dgm:cxn modelId="{7363446D-0C42-4D7C-A2AA-F3C52D011BEB}" srcId="{FEA52142-5742-46AB-912A-1A2EE651B232}" destId="{C5E38C5B-DBA2-4759-AF91-1A864DF29E38}" srcOrd="6" destOrd="0" parTransId="{7418D9A5-4A25-4EDF-AED3-066D3D8EA07C}" sibTransId="{F0E3BA2C-6F75-479B-980F-43FC02C01EB3}"/>
    <dgm:cxn modelId="{A71EB356-46CB-4A53-990F-B6382A255967}" type="presOf" srcId="{D70DA54C-FA71-49E6-ACBB-4FF3B17BDBE3}" destId="{6FB2432F-CE1F-481B-AF7C-AF869FBBA106}" srcOrd="0" destOrd="0" presId="urn:microsoft.com/office/officeart/2005/8/layout/default"/>
    <dgm:cxn modelId="{A052ED7A-1D66-4F7C-8AA6-485A22F43FF6}" srcId="{FEA52142-5742-46AB-912A-1A2EE651B232}" destId="{CDF17F83-D8BC-4E39-8A7E-B3E4C32A2B96}" srcOrd="3" destOrd="0" parTransId="{B2D445DD-0EC6-4476-B3B2-BA96C31E87D0}" sibTransId="{E0D451AF-05D7-469F-97E3-2C2DAD36912C}"/>
    <dgm:cxn modelId="{DB22AF7B-73A4-4AD9-BF6D-7BF9A5A53A53}" srcId="{FEA52142-5742-46AB-912A-1A2EE651B232}" destId="{DC663808-5B2D-4248-AFA8-A65922364547}" srcOrd="0" destOrd="0" parTransId="{723EBC34-5942-4514-BF39-F085F626F6E7}" sibTransId="{F29E100C-6FB9-4926-9FDA-ADD2A68BE73A}"/>
    <dgm:cxn modelId="{537B2A8B-F9D6-4224-AEA6-29533A048265}" srcId="{FEA52142-5742-46AB-912A-1A2EE651B232}" destId="{D70DA54C-FA71-49E6-ACBB-4FF3B17BDBE3}" srcOrd="5" destOrd="0" parTransId="{016B61C4-10A0-4917-B720-952084E77FEF}" sibTransId="{71A5249E-9749-4740-8286-A2514D91251F}"/>
    <dgm:cxn modelId="{4A7EA299-D9F0-4A6A-A95B-BD18146FA365}" type="presOf" srcId="{CDF17F83-D8BC-4E39-8A7E-B3E4C32A2B96}" destId="{57F3FB15-2C50-433B-9E39-3EC5F5760EFB}" srcOrd="0" destOrd="0" presId="urn:microsoft.com/office/officeart/2005/8/layout/default"/>
    <dgm:cxn modelId="{64DABBB3-9749-445D-B362-115E1AA31147}" type="presOf" srcId="{765822C4-4112-449C-845C-22FA45347898}" destId="{FA622BF8-4250-4A66-9DC1-FE3C0151D77F}" srcOrd="0" destOrd="0" presId="urn:microsoft.com/office/officeart/2005/8/layout/default"/>
    <dgm:cxn modelId="{3AAC75D6-3195-4653-B062-77A102F39176}" type="presOf" srcId="{F9B06265-A37A-4516-A697-1999F1CF4303}" destId="{43433075-E0D2-4E12-8BC9-ECB50D644407}" srcOrd="0" destOrd="0" presId="urn:microsoft.com/office/officeart/2005/8/layout/default"/>
    <dgm:cxn modelId="{E0A2B3F8-C4FF-459B-A8E6-3F3D4FE6AB41}" type="presOf" srcId="{C5E38C5B-DBA2-4759-AF91-1A864DF29E38}" destId="{AD2C4A46-C9B6-417F-8FF1-46F7D5CFFE23}" srcOrd="0" destOrd="0" presId="urn:microsoft.com/office/officeart/2005/8/layout/default"/>
    <dgm:cxn modelId="{DD2E00FC-48C7-4815-A736-FB1FA7031313}" type="presOf" srcId="{83A97986-F43A-410B-B942-12BC3884630F}" destId="{334559CE-9E03-461F-A138-215C1A5E76AD}" srcOrd="0" destOrd="0" presId="urn:microsoft.com/office/officeart/2005/8/layout/default"/>
    <dgm:cxn modelId="{25489E3F-4C32-4FD5-B449-37E7278869FA}" type="presParOf" srcId="{1511F066-8875-418C-9C94-EAD4DB57E05C}" destId="{2B459A86-11E1-4D46-986C-57D8310FACB8}" srcOrd="0" destOrd="0" presId="urn:microsoft.com/office/officeart/2005/8/layout/default"/>
    <dgm:cxn modelId="{4B475D58-6492-4AA9-964F-6B0B72FA83B7}" type="presParOf" srcId="{1511F066-8875-418C-9C94-EAD4DB57E05C}" destId="{26C146E5-C3CF-4FEE-8E76-7ADB8F97A96C}" srcOrd="1" destOrd="0" presId="urn:microsoft.com/office/officeart/2005/8/layout/default"/>
    <dgm:cxn modelId="{301B0AC8-1C30-44F2-B700-DB140524474D}" type="presParOf" srcId="{1511F066-8875-418C-9C94-EAD4DB57E05C}" destId="{43433075-E0D2-4E12-8BC9-ECB50D644407}" srcOrd="2" destOrd="0" presId="urn:microsoft.com/office/officeart/2005/8/layout/default"/>
    <dgm:cxn modelId="{75CD2FAD-A980-422B-950E-4B26B2322E17}" type="presParOf" srcId="{1511F066-8875-418C-9C94-EAD4DB57E05C}" destId="{DFA76743-ECDF-4465-B50E-E5085C8DC32C}" srcOrd="3" destOrd="0" presId="urn:microsoft.com/office/officeart/2005/8/layout/default"/>
    <dgm:cxn modelId="{B2403665-2463-4147-9ACA-47681F0E2B2A}" type="presParOf" srcId="{1511F066-8875-418C-9C94-EAD4DB57E05C}" destId="{FA622BF8-4250-4A66-9DC1-FE3C0151D77F}" srcOrd="4" destOrd="0" presId="urn:microsoft.com/office/officeart/2005/8/layout/default"/>
    <dgm:cxn modelId="{4E304B22-1F14-4823-9963-62C0584524EB}" type="presParOf" srcId="{1511F066-8875-418C-9C94-EAD4DB57E05C}" destId="{5F267119-365B-4249-B324-184BB7588946}" srcOrd="5" destOrd="0" presId="urn:microsoft.com/office/officeart/2005/8/layout/default"/>
    <dgm:cxn modelId="{EC444FC4-490A-4D2C-90F6-0AA83B5E90FF}" type="presParOf" srcId="{1511F066-8875-418C-9C94-EAD4DB57E05C}" destId="{57F3FB15-2C50-433B-9E39-3EC5F5760EFB}" srcOrd="6" destOrd="0" presId="urn:microsoft.com/office/officeart/2005/8/layout/default"/>
    <dgm:cxn modelId="{DFD5FCD8-4414-4374-9AC0-D442B76EE6CE}" type="presParOf" srcId="{1511F066-8875-418C-9C94-EAD4DB57E05C}" destId="{980AE2B8-2925-4766-9AF6-B8812E369C0B}" srcOrd="7" destOrd="0" presId="urn:microsoft.com/office/officeart/2005/8/layout/default"/>
    <dgm:cxn modelId="{5216AC9B-C4CE-4B3E-AA0F-317EB29ED9A0}" type="presParOf" srcId="{1511F066-8875-418C-9C94-EAD4DB57E05C}" destId="{334559CE-9E03-461F-A138-215C1A5E76AD}" srcOrd="8" destOrd="0" presId="urn:microsoft.com/office/officeart/2005/8/layout/default"/>
    <dgm:cxn modelId="{0BB83DAE-00DD-46E0-9C6F-759E479F3F87}" type="presParOf" srcId="{1511F066-8875-418C-9C94-EAD4DB57E05C}" destId="{5C4ACE7A-B964-48A0-B99C-8965EEDECF17}" srcOrd="9" destOrd="0" presId="urn:microsoft.com/office/officeart/2005/8/layout/default"/>
    <dgm:cxn modelId="{3304EA67-F359-4E71-96FF-8D68B0A96282}" type="presParOf" srcId="{1511F066-8875-418C-9C94-EAD4DB57E05C}" destId="{6FB2432F-CE1F-481B-AF7C-AF869FBBA106}" srcOrd="10" destOrd="0" presId="urn:microsoft.com/office/officeart/2005/8/layout/default"/>
    <dgm:cxn modelId="{F8F83D30-0347-4F30-BBDD-4A3ED341332F}" type="presParOf" srcId="{1511F066-8875-418C-9C94-EAD4DB57E05C}" destId="{332C65D7-D951-4453-B0B4-7AA407A77CCA}" srcOrd="11" destOrd="0" presId="urn:microsoft.com/office/officeart/2005/8/layout/default"/>
    <dgm:cxn modelId="{8797D26D-5BC6-4ADE-AFAA-29D05E42CEB4}" type="presParOf" srcId="{1511F066-8875-418C-9C94-EAD4DB57E05C}" destId="{AD2C4A46-C9B6-417F-8FF1-46F7D5CFFE2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4037314" y="-2609423"/>
          <a:ext cx="747712" cy="615505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kern="1200" dirty="0">
              <a:effectLst/>
              <a:latin typeface="Book Antiqua" pitchFamily="18" charset="0"/>
            </a:rPr>
            <a:t> </a:t>
          </a:r>
          <a:r>
            <a:rPr lang="en-US" sz="3200" b="0" kern="1200" dirty="0" err="1">
              <a:effectLst/>
              <a:latin typeface="Book Antiqua" pitchFamily="18" charset="0"/>
            </a:rPr>
            <a:t>Penata</a:t>
          </a:r>
          <a:r>
            <a:rPr lang="id-ID" sz="3200" b="0" kern="1200" dirty="0">
              <a:effectLst/>
              <a:latin typeface="Book Antiqua" pitchFamily="18" charset="0"/>
            </a:rPr>
            <a:t>an</a:t>
          </a:r>
          <a:r>
            <a:rPr lang="en-US" sz="3200" b="0" kern="1200" dirty="0">
              <a:effectLst/>
              <a:latin typeface="Book Antiqua" pitchFamily="18" charset="0"/>
            </a:rPr>
            <a:t> Program </a:t>
          </a:r>
          <a:r>
            <a:rPr lang="en-US" sz="3200" b="0" kern="1200" dirty="0" err="1">
              <a:effectLst/>
              <a:latin typeface="Book Antiqua" pitchFamily="18" charset="0"/>
            </a:rPr>
            <a:t>Doktor</a:t>
          </a:r>
          <a:endParaRPr lang="en-US" sz="3200" b="0" kern="1200" dirty="0">
            <a:effectLst/>
            <a:latin typeface="Book Antiqua" pitchFamily="18" charset="0"/>
          </a:endParaRPr>
        </a:p>
      </dsp:txBody>
      <dsp:txXfrm rot="-5400000">
        <a:off x="1333644" y="94247"/>
        <a:ext cx="6155052" cy="747712"/>
      </dsp:txXfrm>
    </dsp:sp>
    <dsp:sp modelId="{7E429971-BC57-430F-BB25-C0574E5E39E3}">
      <dsp:nvSpPr>
        <dsp:cNvPr id="0" name=""/>
        <dsp:cNvSpPr/>
      </dsp:nvSpPr>
      <dsp:spPr>
        <a:xfrm>
          <a:off x="134" y="0"/>
          <a:ext cx="1333509" cy="934640"/>
        </a:xfrm>
        <a:prstGeom prst="round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Century Schoolbook" pitchFamily="18" charset="0"/>
            </a:rPr>
            <a:t>1</a:t>
          </a:r>
          <a:endParaRPr lang="en-US" sz="3200" kern="1200" dirty="0">
            <a:latin typeface="Century Schoolbook" pitchFamily="18" charset="0"/>
          </a:endParaRPr>
        </a:p>
      </dsp:txBody>
      <dsp:txXfrm>
        <a:off x="45759" y="45625"/>
        <a:ext cx="1242259" cy="843390"/>
      </dsp:txXfrm>
    </dsp:sp>
    <dsp:sp modelId="{B37A5355-225B-4C6F-AED7-6C620F99EECC}">
      <dsp:nvSpPr>
        <dsp:cNvPr id="0" name=""/>
        <dsp:cNvSpPr/>
      </dsp:nvSpPr>
      <dsp:spPr>
        <a:xfrm rot="5400000">
          <a:off x="4037314" y="-1628050"/>
          <a:ext cx="747712" cy="6155052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kern="1200" dirty="0">
              <a:effectLst/>
              <a:latin typeface="Book Antiqua" pitchFamily="18" charset="0"/>
            </a:rPr>
            <a:t> </a:t>
          </a:r>
          <a:r>
            <a:rPr lang="en-US" sz="3200" b="0" kern="1200" dirty="0" err="1">
              <a:effectLst/>
              <a:latin typeface="Book Antiqua" pitchFamily="18" charset="0"/>
            </a:rPr>
            <a:t>Penyelesaian</a:t>
          </a:r>
          <a:r>
            <a:rPr lang="en-US" sz="3200" b="0" kern="1200" dirty="0">
              <a:effectLst/>
              <a:latin typeface="Book Antiqua" pitchFamily="18" charset="0"/>
            </a:rPr>
            <a:t> </a:t>
          </a:r>
          <a:r>
            <a:rPr lang="en-US" sz="3200" b="0" kern="1200" dirty="0" err="1">
              <a:effectLst/>
              <a:latin typeface="Book Antiqua" pitchFamily="18" charset="0"/>
            </a:rPr>
            <a:t>Studi</a:t>
          </a:r>
          <a:endParaRPr lang="en-US" sz="3200" b="0" kern="1200" dirty="0">
            <a:effectLst/>
            <a:latin typeface="Book Antiqua" pitchFamily="18" charset="0"/>
          </a:endParaRPr>
        </a:p>
      </dsp:txBody>
      <dsp:txXfrm rot="-5400000">
        <a:off x="1333644" y="1075620"/>
        <a:ext cx="6155052" cy="747712"/>
      </dsp:txXfrm>
    </dsp:sp>
    <dsp:sp modelId="{C04276DC-EE64-470A-B8BC-09067B8045FA}">
      <dsp:nvSpPr>
        <dsp:cNvPr id="0" name=""/>
        <dsp:cNvSpPr/>
      </dsp:nvSpPr>
      <dsp:spPr>
        <a:xfrm>
          <a:off x="134" y="982155"/>
          <a:ext cx="1333509" cy="93464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Century Schoolbook" pitchFamily="18" charset="0"/>
            </a:rPr>
            <a:t>2</a:t>
          </a:r>
          <a:endParaRPr lang="en-US" sz="3200" kern="1200" dirty="0">
            <a:latin typeface="Century Schoolbook" pitchFamily="18" charset="0"/>
          </a:endParaRPr>
        </a:p>
      </dsp:txBody>
      <dsp:txXfrm>
        <a:off x="45759" y="1027780"/>
        <a:ext cx="1242259" cy="843390"/>
      </dsp:txXfrm>
    </dsp:sp>
    <dsp:sp modelId="{C7C3E6FD-D83F-4BDA-907E-B5EE041DA931}">
      <dsp:nvSpPr>
        <dsp:cNvPr id="0" name=""/>
        <dsp:cNvSpPr/>
      </dsp:nvSpPr>
      <dsp:spPr>
        <a:xfrm rot="5400000">
          <a:off x="3962933" y="-525728"/>
          <a:ext cx="891721" cy="6160076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kern="1200" dirty="0">
              <a:effectLst/>
              <a:latin typeface="Book Antiqua" pitchFamily="18" charset="0"/>
            </a:rPr>
            <a:t> </a:t>
          </a:r>
          <a:r>
            <a:rPr lang="en-US" sz="3200" b="0" kern="1200" dirty="0" err="1">
              <a:effectLst/>
              <a:latin typeface="Book Antiqua" pitchFamily="18" charset="0"/>
            </a:rPr>
            <a:t>Kriteria</a:t>
          </a:r>
          <a:r>
            <a:rPr lang="en-US" sz="3200" b="0" kern="1200" dirty="0">
              <a:effectLst/>
              <a:latin typeface="Book Antiqua" pitchFamily="18" charset="0"/>
            </a:rPr>
            <a:t> </a:t>
          </a:r>
          <a:r>
            <a:rPr lang="en-US" sz="3200" b="0" kern="1200" dirty="0" err="1">
              <a:effectLst/>
              <a:latin typeface="Book Antiqua" pitchFamily="18" charset="0"/>
            </a:rPr>
            <a:t>Jurnal</a:t>
          </a:r>
          <a:r>
            <a:rPr lang="en-US" sz="3200" b="0" kern="1200" dirty="0">
              <a:effectLst/>
              <a:latin typeface="Book Antiqua" pitchFamily="18" charset="0"/>
            </a:rPr>
            <a:t> </a:t>
          </a:r>
          <a:r>
            <a:rPr lang="en-US" sz="3200" b="0" kern="1200" dirty="0" err="1">
              <a:effectLst/>
              <a:latin typeface="Book Antiqua" pitchFamily="18" charset="0"/>
            </a:rPr>
            <a:t>Bereputasi</a:t>
          </a:r>
          <a:endParaRPr lang="en-US" sz="3200" b="0" kern="1200" dirty="0">
            <a:effectLst/>
            <a:latin typeface="Book Antiqua" pitchFamily="18" charset="0"/>
          </a:endParaRPr>
        </a:p>
      </dsp:txBody>
      <dsp:txXfrm rot="-5400000">
        <a:off x="1328756" y="2108449"/>
        <a:ext cx="6160076" cy="891721"/>
      </dsp:txXfrm>
    </dsp:sp>
    <dsp:sp modelId="{F5034101-5B7D-4FE7-B47A-5A48CF39606B}">
      <dsp:nvSpPr>
        <dsp:cNvPr id="0" name=""/>
        <dsp:cNvSpPr/>
      </dsp:nvSpPr>
      <dsp:spPr>
        <a:xfrm>
          <a:off x="0" y="2001343"/>
          <a:ext cx="1328243" cy="950370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Schoolbook" pitchFamily="18" charset="0"/>
            </a:rPr>
            <a:t>3</a:t>
          </a:r>
        </a:p>
      </dsp:txBody>
      <dsp:txXfrm>
        <a:off x="46393" y="2047736"/>
        <a:ext cx="1235457" cy="857584"/>
      </dsp:txXfrm>
    </dsp:sp>
    <dsp:sp modelId="{AB8A2A1C-A2A3-4BED-86C5-B403352C5A67}">
      <dsp:nvSpPr>
        <dsp:cNvPr id="0" name=""/>
        <dsp:cNvSpPr/>
      </dsp:nvSpPr>
      <dsp:spPr>
        <a:xfrm>
          <a:off x="0" y="2961413"/>
          <a:ext cx="1335199" cy="1102586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000" kern="1200" dirty="0">
              <a:solidFill>
                <a:schemeClr val="tx1"/>
              </a:solidFill>
              <a:latin typeface="Century Schoolbook" pitchFamily="18" charset="0"/>
            </a:rPr>
            <a:t>4</a:t>
          </a:r>
          <a:endParaRPr lang="en-US" sz="4000" kern="1200" dirty="0">
            <a:solidFill>
              <a:schemeClr val="tx1"/>
            </a:solidFill>
            <a:latin typeface="Century Schoolbook" pitchFamily="18" charset="0"/>
          </a:endParaRPr>
        </a:p>
      </dsp:txBody>
      <dsp:txXfrm>
        <a:off x="53824" y="3015237"/>
        <a:ext cx="1227551" cy="994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59A86-11E1-4D46-986C-57D8310FACB8}">
      <dsp:nvSpPr>
        <dsp:cNvPr id="0" name=""/>
        <dsp:cNvSpPr/>
      </dsp:nvSpPr>
      <dsp:spPr>
        <a:xfrm>
          <a:off x="0" y="116181"/>
          <a:ext cx="2054721" cy="12328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Lembaga</a:t>
          </a:r>
          <a:r>
            <a:rPr lang="en-US" sz="2000" kern="1200" dirty="0"/>
            <a:t> </a:t>
          </a:r>
          <a:r>
            <a:rPr lang="en-US" sz="2000" kern="1200" dirty="0" err="1"/>
            <a:t>kredibel</a:t>
          </a:r>
          <a:endParaRPr lang="en-US" sz="2000" kern="1200" dirty="0"/>
        </a:p>
      </dsp:txBody>
      <dsp:txXfrm>
        <a:off x="0" y="116181"/>
        <a:ext cx="2054721" cy="1232832"/>
      </dsp:txXfrm>
    </dsp:sp>
    <dsp:sp modelId="{43433075-E0D2-4E12-8BC9-ECB50D644407}">
      <dsp:nvSpPr>
        <dsp:cNvPr id="0" name=""/>
        <dsp:cNvSpPr/>
      </dsp:nvSpPr>
      <dsp:spPr>
        <a:xfrm>
          <a:off x="2266844" y="142378"/>
          <a:ext cx="3391111" cy="12328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Terindeks</a:t>
          </a:r>
          <a:r>
            <a:rPr lang="en-US" sz="2000" kern="1200" dirty="0"/>
            <a:t> Scopus, </a:t>
          </a:r>
          <a:r>
            <a:rPr lang="en-US" sz="2000" kern="1200" dirty="0" err="1"/>
            <a:t>faktor</a:t>
          </a:r>
          <a:r>
            <a:rPr lang="en-US" sz="2000" kern="1200" dirty="0"/>
            <a:t> </a:t>
          </a:r>
          <a:r>
            <a:rPr lang="en-US" sz="2000" kern="1200" dirty="0" err="1"/>
            <a:t>dampak</a:t>
          </a:r>
          <a:r>
            <a:rPr lang="en-US" sz="2000" kern="1200" dirty="0"/>
            <a:t>  &gt;0 </a:t>
          </a:r>
          <a:r>
            <a:rPr lang="en-US" sz="2000" kern="1200" dirty="0" err="1"/>
            <a:t>dari</a:t>
          </a:r>
          <a:r>
            <a:rPr lang="en-US" sz="2000" kern="1200" dirty="0"/>
            <a:t> Thompson Reuters </a:t>
          </a:r>
          <a:r>
            <a:rPr lang="en-US" sz="2000" kern="1200" dirty="0" err="1"/>
            <a:t>atau</a:t>
          </a:r>
          <a:r>
            <a:rPr lang="en-US" sz="2000" kern="1200" dirty="0"/>
            <a:t> SJR </a:t>
          </a:r>
          <a:r>
            <a:rPr lang="en-US" sz="2000" kern="1200" dirty="0" err="1"/>
            <a:t>Scimago</a:t>
          </a:r>
          <a:r>
            <a:rPr lang="en-US" sz="2000" kern="1200" dirty="0"/>
            <a:t> &lt;Q3</a:t>
          </a:r>
        </a:p>
      </dsp:txBody>
      <dsp:txXfrm>
        <a:off x="2266844" y="142378"/>
        <a:ext cx="3391111" cy="1232832"/>
      </dsp:txXfrm>
    </dsp:sp>
    <dsp:sp modelId="{FA622BF8-4250-4A66-9DC1-FE3C0151D77F}">
      <dsp:nvSpPr>
        <dsp:cNvPr id="0" name=""/>
        <dsp:cNvSpPr/>
      </dsp:nvSpPr>
      <dsp:spPr>
        <a:xfrm>
          <a:off x="5863427" y="142378"/>
          <a:ext cx="2054721" cy="12328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Daring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</a:t>
          </a:r>
          <a:r>
            <a:rPr lang="en-US" sz="2000" kern="1200" dirty="0" err="1"/>
            <a:t>alamat</a:t>
          </a:r>
          <a:r>
            <a:rPr lang="en-US" sz="2000" kern="1200" dirty="0"/>
            <a:t> </a:t>
          </a:r>
          <a:r>
            <a:rPr lang="en-US" sz="2000" kern="1200" dirty="0" err="1"/>
            <a:t>jurnal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editor)</a:t>
          </a:r>
        </a:p>
      </dsp:txBody>
      <dsp:txXfrm>
        <a:off x="5863427" y="142378"/>
        <a:ext cx="2054721" cy="1232832"/>
      </dsp:txXfrm>
    </dsp:sp>
    <dsp:sp modelId="{57F3FB15-2C50-433B-9E39-3EC5F5760EFB}">
      <dsp:nvSpPr>
        <dsp:cNvPr id="0" name=""/>
        <dsp:cNvSpPr/>
      </dsp:nvSpPr>
      <dsp:spPr>
        <a:xfrm>
          <a:off x="0" y="1580535"/>
          <a:ext cx="2054721" cy="12328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Proses</a:t>
          </a:r>
          <a:r>
            <a:rPr lang="en-US" sz="2000" kern="1200" dirty="0"/>
            <a:t> Review </a:t>
          </a:r>
          <a:r>
            <a:rPr lang="en-US" sz="2000" kern="1200" dirty="0" err="1"/>
            <a:t>baik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benar</a:t>
          </a:r>
          <a:endParaRPr lang="en-US" sz="2000" kern="1200" dirty="0"/>
        </a:p>
      </dsp:txBody>
      <dsp:txXfrm>
        <a:off x="0" y="1580535"/>
        <a:ext cx="2054721" cy="1232832"/>
      </dsp:txXfrm>
    </dsp:sp>
    <dsp:sp modelId="{334559CE-9E03-461F-A138-215C1A5E76AD}">
      <dsp:nvSpPr>
        <dsp:cNvPr id="0" name=""/>
        <dsp:cNvSpPr/>
      </dsp:nvSpPr>
      <dsp:spPr>
        <a:xfrm>
          <a:off x="2266844" y="1580683"/>
          <a:ext cx="3391111" cy="12328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Jumlah</a:t>
          </a:r>
          <a:r>
            <a:rPr lang="en-US" sz="2000" kern="1200" dirty="0"/>
            <a:t> </a:t>
          </a:r>
          <a:r>
            <a:rPr lang="en-US" sz="2000" kern="1200" dirty="0" err="1"/>
            <a:t>artikel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terbitan</a:t>
          </a:r>
          <a:r>
            <a:rPr lang="en-US" sz="2000" kern="1200" dirty="0"/>
            <a:t> </a:t>
          </a:r>
          <a:r>
            <a:rPr lang="en-US" sz="2000" kern="1200" dirty="0" err="1"/>
            <a:t>wajar</a:t>
          </a:r>
          <a:r>
            <a:rPr lang="en-US" sz="2000" kern="1200" dirty="0"/>
            <a:t>, </a:t>
          </a:r>
          <a:r>
            <a:rPr lang="en-US" sz="2000" kern="1200" dirty="0" err="1"/>
            <a:t>serta</a:t>
          </a:r>
          <a:r>
            <a:rPr lang="en-US" sz="2000" kern="1200" dirty="0"/>
            <a:t> format </a:t>
          </a:r>
          <a:r>
            <a:rPr lang="en-US" sz="2000" kern="1200" dirty="0" err="1"/>
            <a:t>konsisten</a:t>
          </a:r>
          <a:endParaRPr lang="en-US" sz="2000" kern="1200" dirty="0"/>
        </a:p>
      </dsp:txBody>
      <dsp:txXfrm>
        <a:off x="2266844" y="1580683"/>
        <a:ext cx="3391111" cy="1232832"/>
      </dsp:txXfrm>
    </dsp:sp>
    <dsp:sp modelId="{6FB2432F-CE1F-481B-AF7C-AF869FBBA106}">
      <dsp:nvSpPr>
        <dsp:cNvPr id="0" name=""/>
        <dsp:cNvSpPr/>
      </dsp:nvSpPr>
      <dsp:spPr>
        <a:xfrm>
          <a:off x="5863427" y="1580683"/>
          <a:ext cx="2054721" cy="12328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Kinerja</a:t>
          </a:r>
          <a:r>
            <a:rPr lang="en-US" sz="2000" kern="1200" dirty="0"/>
            <a:t> </a:t>
          </a:r>
          <a:r>
            <a:rPr lang="en-US" sz="2000" kern="1200" dirty="0" err="1"/>
            <a:t>baik</a:t>
          </a:r>
          <a:endParaRPr lang="en-US" sz="2000" kern="1200" dirty="0"/>
        </a:p>
      </dsp:txBody>
      <dsp:txXfrm>
        <a:off x="5863427" y="1580683"/>
        <a:ext cx="2054721" cy="1232832"/>
      </dsp:txXfrm>
    </dsp:sp>
    <dsp:sp modelId="{AD2C4A46-C9B6-417F-8FF1-46F7D5CFFE23}">
      <dsp:nvSpPr>
        <dsp:cNvPr id="0" name=""/>
        <dsp:cNvSpPr/>
      </dsp:nvSpPr>
      <dsp:spPr>
        <a:xfrm>
          <a:off x="76203" y="3018988"/>
          <a:ext cx="7772393" cy="12328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Book Antiqua" pitchFamily="18" charset="0"/>
            </a:rPr>
            <a:t>Jurnal</a:t>
          </a:r>
          <a:r>
            <a:rPr lang="en-US" sz="2400" kern="1200" dirty="0">
              <a:latin typeface="Book Antiqua" pitchFamily="18" charset="0"/>
            </a:rPr>
            <a:t> </a:t>
          </a:r>
          <a:r>
            <a:rPr lang="en-US" sz="2400" kern="1200" dirty="0" err="1">
              <a:latin typeface="Book Antiqua" pitchFamily="18" charset="0"/>
            </a:rPr>
            <a:t>nasional</a:t>
          </a:r>
          <a:r>
            <a:rPr lang="en-US" sz="2400" kern="1200" dirty="0">
              <a:latin typeface="Book Antiqua" pitchFamily="18" charset="0"/>
            </a:rPr>
            <a:t> </a:t>
          </a:r>
          <a:r>
            <a:rPr lang="en-US" sz="2400" kern="1200" dirty="0" err="1">
              <a:latin typeface="Book Antiqua" pitchFamily="18" charset="0"/>
            </a:rPr>
            <a:t>terakreditasi</a:t>
          </a:r>
          <a:r>
            <a:rPr lang="en-US" sz="2400" kern="1200" dirty="0">
              <a:latin typeface="Book Antiqua" pitchFamily="18" charset="0"/>
            </a:rPr>
            <a:t> A, </a:t>
          </a:r>
          <a:r>
            <a:rPr lang="en-US" sz="2400" kern="1200" dirty="0" err="1">
              <a:latin typeface="Book Antiqua" pitchFamily="18" charset="0"/>
            </a:rPr>
            <a:t>berbahasa</a:t>
          </a:r>
          <a:r>
            <a:rPr lang="en-US" sz="2400" kern="1200" dirty="0">
              <a:latin typeface="Book Antiqua" pitchFamily="18" charset="0"/>
            </a:rPr>
            <a:t> PBB, </a:t>
          </a:r>
          <a:r>
            <a:rPr lang="en-US" sz="2400" kern="1200" dirty="0" err="1">
              <a:latin typeface="Book Antiqua" pitchFamily="18" charset="0"/>
            </a:rPr>
            <a:t>terindeks</a:t>
          </a:r>
          <a:r>
            <a:rPr lang="en-US" sz="2400" kern="1200" dirty="0">
              <a:latin typeface="Book Antiqua" pitchFamily="18" charset="0"/>
            </a:rPr>
            <a:t> </a:t>
          </a:r>
          <a:r>
            <a:rPr lang="en-US" sz="2400" kern="1200" dirty="0" err="1">
              <a:latin typeface="Book Antiqua" pitchFamily="18" charset="0"/>
            </a:rPr>
            <a:t>di</a:t>
          </a:r>
          <a:r>
            <a:rPr lang="en-US" sz="2400" kern="1200" dirty="0">
              <a:latin typeface="Book Antiqua" pitchFamily="18" charset="0"/>
            </a:rPr>
            <a:t> DOAJ </a:t>
          </a:r>
          <a:r>
            <a:rPr lang="en-US" sz="2400" kern="1200" dirty="0" err="1">
              <a:latin typeface="Book Antiqua" pitchFamily="18" charset="0"/>
            </a:rPr>
            <a:t>dengan</a:t>
          </a:r>
          <a:r>
            <a:rPr lang="en-US" sz="2400" kern="1200" dirty="0">
              <a:latin typeface="Book Antiqua" pitchFamily="18" charset="0"/>
            </a:rPr>
            <a:t> </a:t>
          </a:r>
          <a:r>
            <a:rPr lang="en-US" sz="2400" kern="1200" dirty="0" err="1">
              <a:latin typeface="Book Antiqua" pitchFamily="18" charset="0"/>
            </a:rPr>
            <a:t>indikator</a:t>
          </a:r>
          <a:r>
            <a:rPr lang="en-US" sz="2400" kern="1200" dirty="0">
              <a:latin typeface="Book Antiqua" pitchFamily="18" charset="0"/>
            </a:rPr>
            <a:t> </a:t>
          </a:r>
          <a:r>
            <a:rPr lang="en-US" sz="2400" kern="1200" dirty="0" err="1">
              <a:latin typeface="Book Antiqua" pitchFamily="18" charset="0"/>
            </a:rPr>
            <a:t>centang</a:t>
          </a:r>
          <a:r>
            <a:rPr lang="en-US" sz="2400" kern="1200" dirty="0">
              <a:latin typeface="Book Antiqua" pitchFamily="18" charset="0"/>
            </a:rPr>
            <a:t> </a:t>
          </a:r>
          <a:r>
            <a:rPr lang="en-US" sz="2400" kern="1200" dirty="0" err="1">
              <a:latin typeface="Book Antiqua" pitchFamily="18" charset="0"/>
            </a:rPr>
            <a:t>dalam</a:t>
          </a:r>
          <a:r>
            <a:rPr lang="en-US" sz="2400" kern="1200" dirty="0">
              <a:latin typeface="Book Antiqua" pitchFamily="18" charset="0"/>
            </a:rPr>
            <a:t> </a:t>
          </a:r>
          <a:r>
            <a:rPr lang="en-US" sz="2400" kern="1200" dirty="0" err="1">
              <a:latin typeface="Book Antiqua" pitchFamily="18" charset="0"/>
            </a:rPr>
            <a:t>lingkaran</a:t>
          </a:r>
          <a:r>
            <a:rPr lang="en-US" sz="2400" kern="1200" dirty="0">
              <a:latin typeface="Book Antiqua" pitchFamily="18" charset="0"/>
            </a:rPr>
            <a:t> </a:t>
          </a:r>
          <a:r>
            <a:rPr lang="en-US" sz="2400" kern="1200" dirty="0" err="1">
              <a:latin typeface="Book Antiqua" pitchFamily="18" charset="0"/>
            </a:rPr>
            <a:t>hijau</a:t>
          </a:r>
          <a:r>
            <a:rPr lang="en-US" sz="2400" kern="1200" dirty="0">
              <a:latin typeface="Book Antiqua" pitchFamily="18" charset="0"/>
            </a:rPr>
            <a:t>  (</a:t>
          </a:r>
          <a:r>
            <a:rPr lang="en-US" sz="2400" i="1" kern="1200" dirty="0">
              <a:latin typeface="Book Antiqua" pitchFamily="18" charset="0"/>
            </a:rPr>
            <a:t>green thick)</a:t>
          </a:r>
          <a:r>
            <a:rPr lang="en-US" sz="2400" kern="1200" dirty="0">
              <a:latin typeface="Book Antiqua" pitchFamily="18" charset="0"/>
            </a:rPr>
            <a:t> </a:t>
          </a:r>
        </a:p>
      </dsp:txBody>
      <dsp:txXfrm>
        <a:off x="76203" y="3018988"/>
        <a:ext cx="7772393" cy="1232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2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1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Microsoft </a:t>
            </a:r>
            <a:r>
              <a:rPr lang="en-US" b="1" dirty="0"/>
              <a:t>Engineering Excellence</a:t>
            </a:r>
            <a:endParaRPr lang="en-US" dirty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Microsoft Confidential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/>
              <a:t>Company Logo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Company Logo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71600" y="1447800"/>
            <a:ext cx="6982544" cy="1470025"/>
          </a:xfrm>
        </p:spPr>
        <p:txBody>
          <a:bodyPr>
            <a:noAutofit/>
          </a:bodyPr>
          <a:lstStyle/>
          <a:p>
            <a:br>
              <a:rPr lang="id-ID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d-ID" sz="2800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penyelesaian studi </a:t>
            </a:r>
            <a:br>
              <a:rPr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</a:br>
            <a:r>
              <a:rPr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program doktor </a:t>
            </a:r>
            <a:br>
              <a:rPr lang="id-ID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</a:br>
            <a:br>
              <a:rPr lang="id-ID" sz="4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Picture 3" descr="unj-good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9600"/>
            <a:ext cx="9382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71800" y="5029200"/>
            <a:ext cx="54025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P</a:t>
            </a:r>
            <a:r>
              <a:rPr lang="id-ID" sz="2400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ascasarjana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algn="r"/>
            <a:r>
              <a:rPr lang="id-ID" sz="2400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Universitas Negeri Jakart</a:t>
            </a:r>
            <a:r>
              <a:rPr lang="id-ID" sz="2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</a:t>
            </a:r>
          </a:p>
          <a:p>
            <a:pPr algn="r"/>
            <a:r>
              <a:rPr lang="id-ID" sz="20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2017</a:t>
            </a:r>
          </a:p>
          <a:p>
            <a:pPr algn="r"/>
            <a:endParaRPr lang="id-ID" sz="2400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8077200" cy="1143000"/>
          </a:xfrm>
        </p:spPr>
        <p:txBody>
          <a:bodyPr/>
          <a:lstStyle/>
          <a:p>
            <a:r>
              <a:rPr>
                <a:solidFill>
                  <a:schemeClr val="tx2"/>
                </a:solidFill>
                <a:latin typeface="Book Antiqua" pitchFamily="18" charset="0"/>
              </a:rPr>
              <a:t>Diskusi bersama Korprodi</a:t>
            </a:r>
            <a:endParaRPr lang="en-US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7467600" cy="4525963"/>
          </a:xfrm>
        </p:spPr>
        <p:txBody>
          <a:bodyPr>
            <a:normAutofit/>
          </a:bodyPr>
          <a:lstStyle/>
          <a:p>
            <a:endParaRPr lang="en-US" sz="3600" dirty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Pembimbingan</a:t>
            </a:r>
            <a:endParaRPr lang="en-US" sz="3600" dirty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Percepatan</a:t>
            </a:r>
            <a:r>
              <a:rPr lang="en-US" sz="36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proses</a:t>
            </a:r>
            <a:endParaRPr lang="en-US" sz="3600" dirty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Penjadwalan</a:t>
            </a:r>
            <a:endParaRPr lang="en-US" sz="3600" dirty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Konten</a:t>
            </a:r>
            <a:endParaRPr lang="en-US" sz="3600" dirty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en-US" sz="3600" dirty="0">
                <a:solidFill>
                  <a:schemeClr val="tx2"/>
                </a:solidFill>
                <a:latin typeface="Book Antiqua" pitchFamily="18" charset="0"/>
              </a:rPr>
              <a:t>Dan lain-lain</a:t>
            </a:r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069219" y="2060848"/>
            <a:ext cx="4343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4400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Terima kasih</a:t>
            </a:r>
            <a:endParaRPr lang="en-US" sz="4400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3" name="Picture 3" descr="unj-good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670" y="1628800"/>
            <a:ext cx="9676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5157192"/>
            <a:ext cx="799288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49313">
              <a:spcBef>
                <a:spcPts val="1200"/>
              </a:spcBef>
            </a:pPr>
            <a:r>
              <a:rPr lang="en-US" sz="1600" b="1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Vision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 without action is merely a dream</a:t>
            </a:r>
            <a:r>
              <a:rPr lang="id-ID" sz="1600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.  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Action without </a:t>
            </a:r>
            <a:r>
              <a:rPr lang="en-US" sz="1600" b="1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vision 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just passes the time </a:t>
            </a:r>
            <a:r>
              <a:rPr lang="id-ID" sz="1600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. </a:t>
            </a:r>
            <a:r>
              <a:rPr lang="en-US" sz="1600" b="1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Vision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 with action can change the world</a:t>
            </a:r>
            <a:r>
              <a:rPr lang="id-ID" sz="1600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. </a:t>
            </a:r>
          </a:p>
          <a:p>
            <a:pPr algn="ctr" defTabSz="849313">
              <a:spcBef>
                <a:spcPts val="1200"/>
              </a:spcBef>
            </a:pPr>
            <a:r>
              <a:rPr lang="id-ID" sz="16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(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Joel Arthur Barker</a:t>
            </a:r>
            <a:r>
              <a:rPr lang="id-ID" sz="16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)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ctr" defTabSz="849313">
              <a:spcBef>
                <a:spcPts val="1200"/>
              </a:spcBef>
            </a:pPr>
            <a:endParaRPr lang="id-ID" sz="1600" i="1" dirty="0">
              <a:solidFill>
                <a:schemeClr val="accent5">
                  <a:lumMod val="50000"/>
                </a:schemeClr>
              </a:solidFill>
              <a:latin typeface="Georgia" pitchFamily="18" charset="0"/>
              <a:sym typeface="Georgia" pitchFamily="18" charset="0"/>
            </a:endParaRPr>
          </a:p>
          <a:p>
            <a:pPr algn="ctr" defTabSz="849313">
              <a:spcBef>
                <a:spcPts val="1200"/>
              </a:spcBef>
            </a:pP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sym typeface="Georgia" pitchFamily="18" charset="0"/>
              </a:rPr>
              <a:t> </a:t>
            </a:r>
            <a:endParaRPr lang="id-ID" sz="1600" i="1" dirty="0">
              <a:solidFill>
                <a:schemeClr val="accent5">
                  <a:lumMod val="50000"/>
                </a:schemeClr>
              </a:solidFill>
              <a:latin typeface="Georgia" pitchFamily="18" charset="0"/>
              <a:sym typeface="Georgia" pitchFamily="18" charset="0"/>
            </a:endParaRPr>
          </a:p>
          <a:p>
            <a:pPr algn="ctr" defTabSz="849313">
              <a:spcBef>
                <a:spcPts val="1200"/>
              </a:spcBef>
            </a:pPr>
            <a:endParaRPr lang="id-ID" sz="900" i="1" dirty="0">
              <a:solidFill>
                <a:schemeClr val="accent5">
                  <a:lumMod val="50000"/>
                </a:schemeClr>
              </a:solidFill>
              <a:latin typeface="Georgia" pitchFamily="18" charset="0"/>
              <a:sym typeface="Georg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3898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94334649"/>
              </p:ext>
            </p:extLst>
          </p:nvPr>
        </p:nvGraphicFramePr>
        <p:xfrm>
          <a:off x="1115616" y="1752600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187136" cy="1143000"/>
          </a:xfrm>
        </p:spPr>
        <p:txBody>
          <a:bodyPr/>
          <a:lstStyle/>
          <a:p>
            <a:pPr algn="r"/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Agenda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6878" y="5013176"/>
            <a:ext cx="615769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14400" lvl="1" indent="-457200"/>
            <a:r>
              <a:rPr lang="en-US" sz="3200" dirty="0" err="1">
                <a:latin typeface="Book Antiqua" pitchFamily="18" charset="0"/>
              </a:rPr>
              <a:t>Diskusi</a:t>
            </a:r>
            <a:endParaRPr lang="en-US" sz="3200" dirty="0">
              <a:latin typeface="Book Antiqua" pitchFamily="18" charset="0"/>
            </a:endParaRPr>
          </a:p>
        </p:txBody>
      </p:sp>
      <p:pic>
        <p:nvPicPr>
          <p:cNvPr id="5" name="Picture 3" descr="unj-good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5369"/>
            <a:ext cx="9382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43000" y="6096000"/>
            <a:ext cx="7467600" cy="53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r">
              <a:lnSpc>
                <a:spcPct val="90000"/>
              </a:lnSpc>
            </a:pP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Without ambition one starts nothing. Without work one finishes nothing (Ralph Emerson).</a:t>
            </a:r>
          </a:p>
        </p:txBody>
      </p:sp>
    </p:spTree>
    <p:extLst>
      <p:ext uri="{BB962C8B-B14F-4D97-AF65-F5344CB8AC3E}">
        <p14:creationId xmlns:p14="http://schemas.microsoft.com/office/powerpoint/2010/main" val="4097306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8A2A1C-A2A3-4BED-86C5-B403352C5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AB8A2A1C-A2A3-4BED-86C5-B403352C5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7325816" cy="1143000"/>
          </a:xfrm>
        </p:spPr>
        <p:txBody>
          <a:bodyPr>
            <a:normAutofit/>
          </a:bodyPr>
          <a:lstStyle/>
          <a:p>
            <a:r>
              <a:rPr sz="480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Penataan Program Doktor</a:t>
            </a:r>
            <a:endParaRPr lang="id-ID" sz="6000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133600"/>
            <a:ext cx="7086600" cy="3938331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id-ID" sz="4000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600" dirty="0" err="1">
                <a:latin typeface="Book Antiqua" pitchFamily="18" charset="0"/>
              </a:rPr>
              <a:t>Membangun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budaya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akademik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reputasi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Pascasarjana</a:t>
            </a:r>
            <a:r>
              <a:rPr lang="en-US" sz="3600" dirty="0">
                <a:latin typeface="Book Antiqua" pitchFamily="18" charset="0"/>
              </a:rPr>
              <a:t> U</a:t>
            </a:r>
            <a:r>
              <a:rPr lang="id-ID" sz="3600" dirty="0">
                <a:latin typeface="Book Antiqua" pitchFamily="18" charset="0"/>
              </a:rPr>
              <a:t>niversitas </a:t>
            </a:r>
            <a:r>
              <a:rPr lang="en-US" sz="3600" dirty="0">
                <a:latin typeface="Book Antiqua" pitchFamily="18" charset="0"/>
              </a:rPr>
              <a:t>N</a:t>
            </a:r>
            <a:r>
              <a:rPr lang="id-ID" sz="3600" dirty="0">
                <a:latin typeface="Book Antiqua" pitchFamily="18" charset="0"/>
              </a:rPr>
              <a:t>egeri </a:t>
            </a:r>
            <a:r>
              <a:rPr lang="en-US" sz="3600" dirty="0">
                <a:latin typeface="Book Antiqua" pitchFamily="18" charset="0"/>
              </a:rPr>
              <a:t>J</a:t>
            </a:r>
            <a:r>
              <a:rPr lang="id-ID" sz="3600" dirty="0">
                <a:latin typeface="Book Antiqua" pitchFamily="18" charset="0"/>
              </a:rPr>
              <a:t>akarta</a:t>
            </a:r>
            <a:endParaRPr lang="sv-SE" sz="3600" dirty="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sv-SE" sz="3600" dirty="0">
              <a:latin typeface="Book Antiqua" pitchFamily="18" charset="0"/>
            </a:endParaRPr>
          </a:p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en-US" sz="4000" i="1" dirty="0">
                <a:latin typeface="Book Antiqua" pitchFamily="18" charset="0"/>
              </a:rPr>
              <a:t>	 </a:t>
            </a:r>
            <a:endParaRPr lang="id-ID" sz="4000" i="1" dirty="0"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6172200"/>
            <a:ext cx="7391400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</a:pP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What worse than being blind is having sight without vision  (Helen Keller)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772400" y="152400"/>
            <a:ext cx="914400" cy="685800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1539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2288" y="4306888"/>
            <a:ext cx="1862137" cy="9350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62288" y="3349625"/>
            <a:ext cx="1862137" cy="9588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2288" y="2389188"/>
            <a:ext cx="1862137" cy="9810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62288" y="5241925"/>
            <a:ext cx="1862137" cy="8826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V="1">
            <a:off x="3059113" y="5084763"/>
            <a:ext cx="4681537" cy="2984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flipV="1">
            <a:off x="3048000" y="4191000"/>
            <a:ext cx="4681537" cy="25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flipV="1">
            <a:off x="3059113" y="3249613"/>
            <a:ext cx="4681537" cy="2635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flipV="1">
            <a:off x="3059113" y="2205038"/>
            <a:ext cx="4681537" cy="2968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80" name="Rectangle 25"/>
          <p:cNvSpPr>
            <a:spLocks noChangeArrowheads="1"/>
          </p:cNvSpPr>
          <p:nvPr/>
        </p:nvSpPr>
        <p:spPr bwMode="auto">
          <a:xfrm>
            <a:off x="4724400" y="2209800"/>
            <a:ext cx="31774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err="1"/>
              <a:t>Sasaran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Pascasarjana</a:t>
            </a:r>
            <a:endParaRPr lang="en-US" sz="2000" dirty="0"/>
          </a:p>
        </p:txBody>
      </p:sp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4887913" y="3184525"/>
            <a:ext cx="28082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Pascasarjana</a:t>
            </a:r>
            <a:endParaRPr lang="en-US" sz="2000" dirty="0"/>
          </a:p>
        </p:txBody>
      </p:sp>
      <p:sp>
        <p:nvSpPr>
          <p:cNvPr id="7182" name="Rectangle 22"/>
          <p:cNvSpPr>
            <a:spLocks noChangeArrowheads="1"/>
          </p:cNvSpPr>
          <p:nvPr/>
        </p:nvSpPr>
        <p:spPr bwMode="auto">
          <a:xfrm>
            <a:off x="5029200" y="4114800"/>
            <a:ext cx="2858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endParaRPr lang="en-US" sz="2400" dirty="0"/>
          </a:p>
        </p:txBody>
      </p:sp>
      <p:sp>
        <p:nvSpPr>
          <p:cNvPr id="7183" name="TextBox 20"/>
          <p:cNvSpPr txBox="1">
            <a:spLocks noChangeArrowheads="1"/>
          </p:cNvSpPr>
          <p:nvPr/>
        </p:nvSpPr>
        <p:spPr bwMode="auto">
          <a:xfrm>
            <a:off x="4841875" y="5043488"/>
            <a:ext cx="30432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dirty="0"/>
              <a:t>SN-</a:t>
            </a:r>
            <a:r>
              <a:rPr lang="en-US" sz="2000" dirty="0" err="1"/>
              <a:t>Dikti</a:t>
            </a:r>
            <a:endParaRPr lang="en-US" sz="2000" dirty="0"/>
          </a:p>
        </p:txBody>
      </p:sp>
      <p:sp>
        <p:nvSpPr>
          <p:cNvPr id="38" name="Up Arrow 37"/>
          <p:cNvSpPr/>
          <p:nvPr/>
        </p:nvSpPr>
        <p:spPr>
          <a:xfrm>
            <a:off x="2843213" y="2389188"/>
            <a:ext cx="215900" cy="35417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33400" y="2514600"/>
            <a:ext cx="19240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dirty="0"/>
              <a:t> Cara </a:t>
            </a:r>
            <a:r>
              <a:rPr lang="en-US" sz="2400" dirty="0" err="1"/>
              <a:t>melampaui</a:t>
            </a:r>
            <a:r>
              <a:rPr lang="en-US" sz="2400" dirty="0"/>
              <a:t> SN-</a:t>
            </a:r>
            <a:r>
              <a:rPr lang="en-US" sz="2400" dirty="0" err="1"/>
              <a:t>Dikti</a:t>
            </a:r>
            <a:endParaRPr lang="id-ID" sz="2400" dirty="0"/>
          </a:p>
        </p:txBody>
      </p:sp>
      <p:sp>
        <p:nvSpPr>
          <p:cNvPr id="7187" name="Title 1"/>
          <p:cNvSpPr txBox="1">
            <a:spLocks/>
          </p:cNvSpPr>
          <p:nvPr/>
        </p:nvSpPr>
        <p:spPr bwMode="auto">
          <a:xfrm>
            <a:off x="990600" y="609600"/>
            <a:ext cx="784225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685800" eaLnBrk="1" hangingPunct="1">
              <a:lnSpc>
                <a:spcPct val="90000"/>
              </a:lnSpc>
            </a:pPr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Membangun</a:t>
            </a:r>
            <a:r>
              <a:rPr lang="en-US" sz="36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Reputasi</a:t>
            </a:r>
            <a:r>
              <a:rPr lang="en-US" sz="36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Pascasarjana</a:t>
            </a:r>
            <a:endParaRPr lang="en-US" sz="36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4876800"/>
            <a:ext cx="19812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dirty="0" err="1">
                <a:solidFill>
                  <a:schemeClr val="bg1"/>
                </a:solidFill>
                <a:latin typeface="Book Antiqua" pitchFamily="18" charset="0"/>
              </a:rPr>
              <a:t>Revitalisasi</a:t>
            </a:r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ook Antiqua" pitchFamily="18" charset="0"/>
              </a:rPr>
              <a:t>Pascasarjana</a:t>
            </a:r>
            <a:endParaRPr lang="id-ID" sz="2400" dirty="0">
              <a:solidFill>
                <a:schemeClr val="bg1"/>
              </a:solidFill>
              <a:latin typeface="Book Antiqu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990601" y="4267200"/>
            <a:ext cx="1066799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/>
        </p:nvSpPr>
        <p:spPr>
          <a:xfrm>
            <a:off x="1295400" y="1447800"/>
            <a:ext cx="6905881" cy="4194044"/>
          </a:xfrm>
          <a:prstGeom prst="round2SameRect">
            <a:avLst/>
          </a:prstGeom>
          <a:solidFill>
            <a:schemeClr val="accent1"/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7181" y="2427496"/>
            <a:ext cx="1600643" cy="111532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noProof="1">
                <a:latin typeface="Centaur" panose="02030504050205020304" pitchFamily="18" charset="0"/>
              </a:rPr>
              <a:t>Sistem Perenca</a:t>
            </a:r>
            <a:r>
              <a:rPr lang="en-US" sz="2000" noProof="1">
                <a:latin typeface="Centaur" panose="02030504050205020304" pitchFamily="18" charset="0"/>
              </a:rPr>
              <a:t>-</a:t>
            </a:r>
            <a:r>
              <a:rPr lang="id-ID" sz="2000" noProof="1">
                <a:latin typeface="Centaur" panose="02030504050205020304" pitchFamily="18" charset="0"/>
              </a:rPr>
              <a:t>naan</a:t>
            </a:r>
          </a:p>
        </p:txBody>
      </p:sp>
      <p:sp>
        <p:nvSpPr>
          <p:cNvPr id="14" name="Oval 13"/>
          <p:cNvSpPr/>
          <p:nvPr/>
        </p:nvSpPr>
        <p:spPr>
          <a:xfrm>
            <a:off x="3419872" y="3650349"/>
            <a:ext cx="1944216" cy="7867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noProof="1">
                <a:latin typeface="Centaur" panose="02030504050205020304" pitchFamily="18" charset="0"/>
              </a:rPr>
              <a:t>Sistem Keuangan</a:t>
            </a:r>
          </a:p>
        </p:txBody>
      </p:sp>
      <p:sp>
        <p:nvSpPr>
          <p:cNvPr id="15" name="Oval 14"/>
          <p:cNvSpPr/>
          <p:nvPr/>
        </p:nvSpPr>
        <p:spPr>
          <a:xfrm>
            <a:off x="5745754" y="2348880"/>
            <a:ext cx="1795041" cy="12243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noProof="1">
                <a:latin typeface="Centaur" panose="02030504050205020304" pitchFamily="18" charset="0"/>
              </a:rPr>
              <a:t>Sistem </a:t>
            </a:r>
            <a:r>
              <a:rPr lang="id-ID" sz="2000" noProof="1">
                <a:latin typeface="Centaur" panose="02030504050205020304" pitchFamily="18" charset="0"/>
              </a:rPr>
              <a:t>Pengem</a:t>
            </a:r>
            <a:r>
              <a:rPr lang="en-US" sz="2000" noProof="1">
                <a:latin typeface="Centaur" panose="02030504050205020304" pitchFamily="18" charset="0"/>
              </a:rPr>
              <a:t>-</a:t>
            </a:r>
            <a:r>
              <a:rPr lang="id-ID" sz="2000" noProof="1">
                <a:latin typeface="Centaur" panose="02030504050205020304" pitchFamily="18" charset="0"/>
              </a:rPr>
              <a:t>bangan SDM</a:t>
            </a:r>
          </a:p>
        </p:txBody>
      </p:sp>
      <p:sp>
        <p:nvSpPr>
          <p:cNvPr id="16" name="Oval 15"/>
          <p:cNvSpPr/>
          <p:nvPr/>
        </p:nvSpPr>
        <p:spPr>
          <a:xfrm>
            <a:off x="3347864" y="1449581"/>
            <a:ext cx="2088232" cy="8991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noProof="1">
                <a:latin typeface="Centaur" panose="02030504050205020304" pitchFamily="18" charset="0"/>
              </a:rPr>
              <a:t>Sistem </a:t>
            </a:r>
            <a:r>
              <a:rPr lang="id-ID" sz="2000" noProof="1">
                <a:latin typeface="Centaur" panose="02030504050205020304" pitchFamily="18" charset="0"/>
              </a:rPr>
              <a:t>Manajemen Sarpras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19200" y="5562600"/>
            <a:ext cx="6984778" cy="60790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noProof="1">
                <a:solidFill>
                  <a:schemeClr val="bg1"/>
                </a:solidFill>
                <a:latin typeface="Book Antiqua" pitchFamily="18" charset="0"/>
              </a:rPr>
              <a:t>Standar Pascasarjana UNJ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95400" y="5105400"/>
            <a:ext cx="6888529" cy="5202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noProof="1">
                <a:solidFill>
                  <a:schemeClr val="tx1"/>
                </a:solidFill>
                <a:latin typeface="Book Antiqua" pitchFamily="18" charset="0"/>
              </a:rPr>
              <a:t>Sistem Penjaminan Mutu Internal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295400" y="4495800"/>
            <a:ext cx="6888529" cy="5202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noProof="1">
                <a:solidFill>
                  <a:schemeClr val="tx1"/>
                </a:solidFill>
                <a:latin typeface="Book Antiqua" pitchFamily="18" charset="0"/>
              </a:rPr>
              <a:t>Sasaran Kinerja Pascasarjana </a:t>
            </a:r>
          </a:p>
        </p:txBody>
      </p:sp>
      <p:sp>
        <p:nvSpPr>
          <p:cNvPr id="8218" name="Title 1"/>
          <p:cNvSpPr>
            <a:spLocks noGrp="1"/>
          </p:cNvSpPr>
          <p:nvPr>
            <p:ph type="title"/>
          </p:nvPr>
        </p:nvSpPr>
        <p:spPr>
          <a:xfrm>
            <a:off x="1371600" y="152401"/>
            <a:ext cx="7407275" cy="1066800"/>
          </a:xfrm>
        </p:spPr>
        <p:txBody>
          <a:bodyPr>
            <a:normAutofit/>
          </a:bodyPr>
          <a:lstStyle/>
          <a:p>
            <a:pPr eaLnBrk="1" hangingPunct="1"/>
            <a:r>
              <a:rPr sz="3600">
                <a:solidFill>
                  <a:schemeClr val="tx2"/>
                </a:solidFill>
                <a:latin typeface="Book Antiqua" pitchFamily="18" charset="0"/>
              </a:rPr>
              <a:t>Revitalisa</a:t>
            </a:r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si</a:t>
            </a:r>
            <a:r>
              <a:rPr lang="en-US" sz="36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Book Antiqua" pitchFamily="18" charset="0"/>
              </a:rPr>
              <a:t>Pascasarjana</a:t>
            </a:r>
            <a:endParaRPr lang="id-ID" sz="36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23777" y="2498041"/>
            <a:ext cx="1944216" cy="100296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>
                <a:solidFill>
                  <a:schemeClr val="bg1"/>
                </a:solidFill>
                <a:latin typeface="Centaur" panose="02030504050205020304" pitchFamily="18" charset="0"/>
              </a:rPr>
              <a:t>Sistem </a:t>
            </a:r>
            <a:r>
              <a:rPr lang="en-US" sz="2000" b="1" noProof="1">
                <a:solidFill>
                  <a:schemeClr val="bg1"/>
                </a:solidFill>
                <a:latin typeface="Centaur" panose="02030504050205020304" pitchFamily="18" charset="0"/>
              </a:rPr>
              <a:t>Akademik</a:t>
            </a:r>
            <a:endParaRPr lang="id-ID" sz="2000" b="1" noProof="1">
              <a:solidFill>
                <a:schemeClr val="bg1"/>
              </a:solidFill>
              <a:latin typeface="Centaur" panose="020305040502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6172200"/>
            <a:ext cx="264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Halim</a:t>
            </a:r>
            <a:r>
              <a:rPr lang="en-US" dirty="0"/>
              <a:t>, 2017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407275" cy="1355725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2"/>
                </a:solidFill>
                <a:latin typeface="Bookman Old Style" pitchFamily="18" charset="0"/>
              </a:rPr>
              <a:t>Reputasi</a:t>
            </a:r>
            <a:r>
              <a:rPr lang="en-US" sz="3200" dirty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sz="3200">
                <a:solidFill>
                  <a:schemeClr val="tx2"/>
                </a:solidFill>
                <a:latin typeface="Bookman Old Style" pitchFamily="18" charset="0"/>
              </a:rPr>
              <a:t>L</a:t>
            </a:r>
            <a:r>
              <a:rPr lang="en-US" sz="3200" dirty="0" err="1">
                <a:solidFill>
                  <a:schemeClr val="tx2"/>
                </a:solidFill>
                <a:latin typeface="Bookman Old Style" pitchFamily="18" charset="0"/>
              </a:rPr>
              <a:t>ulusan</a:t>
            </a:r>
            <a:r>
              <a:rPr lang="en-US" sz="3200" dirty="0">
                <a:solidFill>
                  <a:schemeClr val="tx2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371600"/>
            <a:ext cx="7632700" cy="5024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71601" y="2614770"/>
            <a:ext cx="1986450" cy="94605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FFFFFF"/>
                </a:solidFill>
              </a:rPr>
              <a:t>Kompetensi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71601" y="3916980"/>
            <a:ext cx="2028763" cy="946053"/>
          </a:xfrm>
          <a:prstGeom prst="ellipse">
            <a:avLst/>
          </a:prstGeom>
          <a:solidFill>
            <a:srgbClr val="AC83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FFFFFF"/>
                </a:solidFill>
              </a:rPr>
              <a:t>Pemangku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kepentingan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31560" y="5139428"/>
            <a:ext cx="1823430" cy="946053"/>
          </a:xfrm>
          <a:prstGeom prst="ellipse">
            <a:avLst/>
          </a:prstGeom>
          <a:solidFill>
            <a:srgbClr val="AC8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FFFFFF"/>
                </a:solidFill>
              </a:rPr>
              <a:t>Waktu lama</a:t>
            </a:r>
            <a:endParaRPr lang="id-ID" sz="2000" b="1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19872" y="2583235"/>
            <a:ext cx="1217821" cy="106662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FFFFFF"/>
                </a:solidFill>
              </a:rPr>
              <a:t>Kinerja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48623" y="2594366"/>
            <a:ext cx="1396636" cy="1157517"/>
          </a:xfrm>
          <a:prstGeom prst="ellipse">
            <a:avLst/>
          </a:prstGeom>
          <a:solidFill>
            <a:srgbClr val="AC8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</a:rPr>
              <a:t>Per-</a:t>
            </a:r>
            <a:r>
              <a:rPr lang="en-US" sz="2000" b="1" dirty="0" err="1">
                <a:solidFill>
                  <a:srgbClr val="FFFFFF"/>
                </a:solidFill>
              </a:rPr>
              <a:t>sepsi</a:t>
            </a:r>
            <a:endParaRPr lang="id-ID" sz="2000" b="1" dirty="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37836" y="2570249"/>
            <a:ext cx="1320378" cy="115751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</a:rPr>
              <a:t>Repu-tasi</a:t>
            </a:r>
            <a:endParaRPr lang="id-ID" sz="2400">
              <a:solidFill>
                <a:srgbClr val="FFFFFF"/>
              </a:solidFill>
            </a:endParaRPr>
          </a:p>
        </p:txBody>
      </p:sp>
      <p:cxnSp>
        <p:nvCxnSpPr>
          <p:cNvPr id="13" name="Elbow Connector 12"/>
          <p:cNvCxnSpPr>
            <a:stCxn id="8" idx="6"/>
          </p:cNvCxnSpPr>
          <p:nvPr/>
        </p:nvCxnSpPr>
        <p:spPr>
          <a:xfrm flipV="1">
            <a:off x="3000364" y="3771901"/>
            <a:ext cx="2820999" cy="6181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9" idx="6"/>
          </p:cNvCxnSpPr>
          <p:nvPr/>
        </p:nvCxnSpPr>
        <p:spPr>
          <a:xfrm flipV="1">
            <a:off x="2954338" y="3792538"/>
            <a:ext cx="2867025" cy="1819275"/>
          </a:xfrm>
          <a:prstGeom prst="bentConnector3">
            <a:avLst>
              <a:gd name="adj1" fmla="val 99249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637088" y="2963863"/>
            <a:ext cx="493712" cy="319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564313" y="2984500"/>
            <a:ext cx="473075" cy="298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43600" y="4343400"/>
            <a:ext cx="238759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Bookman Old Style" pitchFamily="18" charset="0"/>
              </a:rPr>
              <a:t>Integritas</a:t>
            </a:r>
            <a:r>
              <a:rPr lang="en-US" sz="3200" dirty="0">
                <a:latin typeface="Bookman Old Style" pitchFamily="18" charset="0"/>
              </a:rPr>
              <a:t> </a:t>
            </a:r>
            <a:r>
              <a:rPr lang="en-US" sz="3200" dirty="0" err="1">
                <a:latin typeface="Bookman Old Style" pitchFamily="18" charset="0"/>
              </a:rPr>
              <a:t>akademik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916238" y="2924175"/>
            <a:ext cx="492125" cy="319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5943600"/>
            <a:ext cx="264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Halim</a:t>
            </a:r>
            <a:r>
              <a:rPr lang="en-US" dirty="0"/>
              <a:t>, 2017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8200" y="6516368"/>
            <a:ext cx="76200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en-US" i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A leader leads by example, whether s/he intends to or not</a:t>
            </a:r>
            <a:r>
              <a:rPr lang="id-ID" i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.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(Anonymous)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8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5400">
                <a:solidFill>
                  <a:srgbClr val="002060"/>
                </a:solidFill>
              </a:rPr>
              <a:t>Penyelesaian Studi</a:t>
            </a:r>
            <a:endParaRPr lang="en-US" sz="27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600200"/>
            <a:ext cx="77724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900" dirty="0" err="1">
                <a:solidFill>
                  <a:srgbClr val="002060"/>
                </a:solidFill>
              </a:rPr>
              <a:t>Regulasi</a:t>
            </a:r>
            <a:r>
              <a:rPr lang="en-US" sz="3900" dirty="0">
                <a:solidFill>
                  <a:srgbClr val="002060"/>
                </a:solidFill>
              </a:rPr>
              <a:t> </a:t>
            </a:r>
          </a:p>
          <a:p>
            <a:r>
              <a:rPr lang="en-US" dirty="0" err="1"/>
              <a:t>Permenristekdikti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44 </a:t>
            </a:r>
            <a:r>
              <a:rPr lang="en-US" dirty="0" err="1"/>
              <a:t>Tahun</a:t>
            </a:r>
            <a:r>
              <a:rPr lang="en-US" dirty="0"/>
              <a:t> 2015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(SN-</a:t>
            </a:r>
            <a:r>
              <a:rPr lang="en-US" dirty="0" err="1"/>
              <a:t>Dikti</a:t>
            </a:r>
            <a:r>
              <a:rPr lang="en-US" dirty="0"/>
              <a:t>)</a:t>
            </a:r>
          </a:p>
          <a:p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Edaran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Kemenristekdikti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44/B/SE/2016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(SN-</a:t>
            </a:r>
            <a:r>
              <a:rPr lang="en-US" dirty="0" err="1"/>
              <a:t>Dikti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program Magister, </a:t>
            </a:r>
            <a:r>
              <a:rPr lang="en-US" dirty="0" err="1"/>
              <a:t>Doktor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Doktor</a:t>
            </a:r>
            <a:r>
              <a:rPr lang="en-US" dirty="0"/>
              <a:t> </a:t>
            </a:r>
            <a:r>
              <a:rPr lang="en-US" dirty="0" err="1"/>
              <a:t>Terapan</a:t>
            </a:r>
            <a:endParaRPr lang="en-US" dirty="0"/>
          </a:p>
          <a:p>
            <a:r>
              <a:rPr lang="en-US" dirty="0"/>
              <a:t>P</a:t>
            </a:r>
            <a:r>
              <a:rPr lang="id-ID" dirty="0"/>
              <a:t>etunjuk </a:t>
            </a:r>
            <a:r>
              <a:rPr lang="en-US" dirty="0"/>
              <a:t>T</a:t>
            </a:r>
            <a:r>
              <a:rPr lang="id-ID" dirty="0"/>
              <a:t>eknis Permenristekdikti No</a:t>
            </a:r>
            <a:r>
              <a:rPr lang="en-US" dirty="0" err="1"/>
              <a:t>mor</a:t>
            </a:r>
            <a:r>
              <a:rPr lang="id-ID" dirty="0"/>
              <a:t> 20</a:t>
            </a:r>
            <a:r>
              <a:rPr lang="en-US" dirty="0"/>
              <a:t>/</a:t>
            </a:r>
            <a:r>
              <a:rPr lang="id-ID" dirty="0"/>
              <a:t>2017</a:t>
            </a:r>
            <a:r>
              <a:rPr lang="en-US" dirty="0"/>
              <a:t>,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k</a:t>
            </a:r>
            <a:r>
              <a:rPr lang="id-ID" dirty="0"/>
              <a:t>riteria jurnal nasional dan internasional untuk publikas</a:t>
            </a:r>
            <a:r>
              <a:rPr lang="en-US" dirty="0" err="1"/>
              <a:t>i</a:t>
            </a:r>
            <a:r>
              <a:rPr lang="id-ID" dirty="0"/>
              <a:t>.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7772400" y="304800"/>
            <a:ext cx="914400" cy="685800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269632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2"/>
                </a:solidFill>
              </a:rPr>
              <a:t>Tahapan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Penyelesaian</a:t>
            </a:r>
            <a:r>
              <a:rPr lang="en-US" sz="3600" dirty="0">
                <a:solidFill>
                  <a:schemeClr val="tx2"/>
                </a:solidFill>
              </a:rPr>
              <a:t> Program </a:t>
            </a:r>
            <a:r>
              <a:rPr lang="en-US" sz="3600" dirty="0" err="1">
                <a:solidFill>
                  <a:schemeClr val="tx2"/>
                </a:solidFill>
              </a:rPr>
              <a:t>Doktor</a:t>
            </a:r>
            <a:r>
              <a:rPr lang="en-US" sz="3600" dirty="0">
                <a:solidFill>
                  <a:schemeClr val="tx2"/>
                </a:solidFill>
              </a:rPr>
              <a:t> (1)</a:t>
            </a:r>
          </a:p>
        </p:txBody>
      </p:sp>
      <p:sp>
        <p:nvSpPr>
          <p:cNvPr id="8" name="Bent-Up Arrow 7"/>
          <p:cNvSpPr/>
          <p:nvPr/>
        </p:nvSpPr>
        <p:spPr>
          <a:xfrm rot="5400000">
            <a:off x="1493044" y="2993234"/>
            <a:ext cx="1300162" cy="1104900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838200" y="1676400"/>
            <a:ext cx="2197101" cy="1143000"/>
          </a:xfrm>
          <a:custGeom>
            <a:avLst/>
            <a:gdLst>
              <a:gd name="connsiteX0" fmla="*/ 0 w 1633717"/>
              <a:gd name="connsiteY0" fmla="*/ 190630 h 1143549"/>
              <a:gd name="connsiteX1" fmla="*/ 190630 w 1633717"/>
              <a:gd name="connsiteY1" fmla="*/ 0 h 1143549"/>
              <a:gd name="connsiteX2" fmla="*/ 1443087 w 1633717"/>
              <a:gd name="connsiteY2" fmla="*/ 0 h 1143549"/>
              <a:gd name="connsiteX3" fmla="*/ 1633717 w 1633717"/>
              <a:gd name="connsiteY3" fmla="*/ 190630 h 1143549"/>
              <a:gd name="connsiteX4" fmla="*/ 1633717 w 1633717"/>
              <a:gd name="connsiteY4" fmla="*/ 952919 h 1143549"/>
              <a:gd name="connsiteX5" fmla="*/ 1443087 w 1633717"/>
              <a:gd name="connsiteY5" fmla="*/ 1143549 h 1143549"/>
              <a:gd name="connsiteX6" fmla="*/ 190630 w 1633717"/>
              <a:gd name="connsiteY6" fmla="*/ 1143549 h 1143549"/>
              <a:gd name="connsiteX7" fmla="*/ 0 w 1633717"/>
              <a:gd name="connsiteY7" fmla="*/ 952919 h 1143549"/>
              <a:gd name="connsiteX8" fmla="*/ 0 w 1633717"/>
              <a:gd name="connsiteY8" fmla="*/ 190630 h 114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717" h="1143549">
                <a:moveTo>
                  <a:pt x="0" y="190630"/>
                </a:moveTo>
                <a:cubicBezTo>
                  <a:pt x="0" y="85348"/>
                  <a:pt x="85348" y="0"/>
                  <a:pt x="190630" y="0"/>
                </a:cubicBezTo>
                <a:lnTo>
                  <a:pt x="1443087" y="0"/>
                </a:lnTo>
                <a:cubicBezTo>
                  <a:pt x="1548369" y="0"/>
                  <a:pt x="1633717" y="85348"/>
                  <a:pt x="1633717" y="190630"/>
                </a:cubicBezTo>
                <a:lnTo>
                  <a:pt x="1633717" y="952919"/>
                </a:lnTo>
                <a:cubicBezTo>
                  <a:pt x="1633717" y="1058201"/>
                  <a:pt x="1548369" y="1143549"/>
                  <a:pt x="1443087" y="1143549"/>
                </a:cubicBezTo>
                <a:lnTo>
                  <a:pt x="190630" y="1143549"/>
                </a:lnTo>
                <a:cubicBezTo>
                  <a:pt x="85348" y="1143549"/>
                  <a:pt x="0" y="1058201"/>
                  <a:pt x="0" y="952919"/>
                </a:cubicBezTo>
                <a:lnTo>
                  <a:pt x="0" y="19063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2034" tIns="132034" rIns="132034" bIns="132034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800" dirty="0">
                <a:latin typeface="Bookman Old Style" pitchFamily="18" charset="0"/>
              </a:rPr>
              <a:t>Seminar </a:t>
            </a:r>
            <a:r>
              <a:rPr lang="en-US" sz="2800" dirty="0" err="1">
                <a:latin typeface="Bookman Old Style" pitchFamily="18" charset="0"/>
              </a:rPr>
              <a:t>Kelayakan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035300" y="2190750"/>
            <a:ext cx="1187450" cy="925513"/>
          </a:xfrm>
          <a:custGeom>
            <a:avLst/>
            <a:gdLst>
              <a:gd name="connsiteX0" fmla="*/ 0 w 1188210"/>
              <a:gd name="connsiteY0" fmla="*/ 0 h 924267"/>
              <a:gd name="connsiteX1" fmla="*/ 1188210 w 1188210"/>
              <a:gd name="connsiteY1" fmla="*/ 0 h 924267"/>
              <a:gd name="connsiteX2" fmla="*/ 1188210 w 1188210"/>
              <a:gd name="connsiteY2" fmla="*/ 924267 h 924267"/>
              <a:gd name="connsiteX3" fmla="*/ 0 w 1188210"/>
              <a:gd name="connsiteY3" fmla="*/ 924267 h 924267"/>
              <a:gd name="connsiteX4" fmla="*/ 0 w 1188210"/>
              <a:gd name="connsiteY4" fmla="*/ 0 h 92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8210" h="924267">
                <a:moveTo>
                  <a:pt x="0" y="0"/>
                </a:moveTo>
                <a:lnTo>
                  <a:pt x="1188210" y="0"/>
                </a:lnTo>
                <a:lnTo>
                  <a:pt x="1188210" y="924267"/>
                </a:lnTo>
                <a:lnTo>
                  <a:pt x="0" y="9242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14300" tIns="114300" rIns="114300" bIns="114300" spcCol="1270" anchor="ctr"/>
          <a:lstStyle/>
          <a:p>
            <a:pPr marL="228600" lvl="1" indent="-228600" defTabSz="10223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300"/>
          </a:p>
        </p:txBody>
      </p:sp>
      <p:sp>
        <p:nvSpPr>
          <p:cNvPr id="11" name="Bent-Up Arrow 10"/>
          <p:cNvSpPr/>
          <p:nvPr/>
        </p:nvSpPr>
        <p:spPr>
          <a:xfrm rot="5400000">
            <a:off x="2968625" y="4397375"/>
            <a:ext cx="1060450" cy="1104900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2743200" y="3200400"/>
            <a:ext cx="1633538" cy="1143000"/>
          </a:xfrm>
          <a:custGeom>
            <a:avLst/>
            <a:gdLst>
              <a:gd name="connsiteX0" fmla="*/ 0 w 1633717"/>
              <a:gd name="connsiteY0" fmla="*/ 190630 h 1143549"/>
              <a:gd name="connsiteX1" fmla="*/ 190630 w 1633717"/>
              <a:gd name="connsiteY1" fmla="*/ 0 h 1143549"/>
              <a:gd name="connsiteX2" fmla="*/ 1443087 w 1633717"/>
              <a:gd name="connsiteY2" fmla="*/ 0 h 1143549"/>
              <a:gd name="connsiteX3" fmla="*/ 1633717 w 1633717"/>
              <a:gd name="connsiteY3" fmla="*/ 190630 h 1143549"/>
              <a:gd name="connsiteX4" fmla="*/ 1633717 w 1633717"/>
              <a:gd name="connsiteY4" fmla="*/ 952919 h 1143549"/>
              <a:gd name="connsiteX5" fmla="*/ 1443087 w 1633717"/>
              <a:gd name="connsiteY5" fmla="*/ 1143549 h 1143549"/>
              <a:gd name="connsiteX6" fmla="*/ 190630 w 1633717"/>
              <a:gd name="connsiteY6" fmla="*/ 1143549 h 1143549"/>
              <a:gd name="connsiteX7" fmla="*/ 0 w 1633717"/>
              <a:gd name="connsiteY7" fmla="*/ 952919 h 1143549"/>
              <a:gd name="connsiteX8" fmla="*/ 0 w 1633717"/>
              <a:gd name="connsiteY8" fmla="*/ 190630 h 114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717" h="1143549">
                <a:moveTo>
                  <a:pt x="0" y="190630"/>
                </a:moveTo>
                <a:cubicBezTo>
                  <a:pt x="0" y="85348"/>
                  <a:pt x="85348" y="0"/>
                  <a:pt x="190630" y="0"/>
                </a:cubicBezTo>
                <a:lnTo>
                  <a:pt x="1443087" y="0"/>
                </a:lnTo>
                <a:cubicBezTo>
                  <a:pt x="1548369" y="0"/>
                  <a:pt x="1633717" y="85348"/>
                  <a:pt x="1633717" y="190630"/>
                </a:cubicBezTo>
                <a:lnTo>
                  <a:pt x="1633717" y="952919"/>
                </a:lnTo>
                <a:cubicBezTo>
                  <a:pt x="1633717" y="1058201"/>
                  <a:pt x="1548369" y="1143549"/>
                  <a:pt x="1443087" y="1143549"/>
                </a:cubicBezTo>
                <a:lnTo>
                  <a:pt x="190630" y="1143549"/>
                </a:lnTo>
                <a:cubicBezTo>
                  <a:pt x="85348" y="1143549"/>
                  <a:pt x="0" y="1058201"/>
                  <a:pt x="0" y="952919"/>
                </a:cubicBezTo>
                <a:lnTo>
                  <a:pt x="0" y="19063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2034" tIns="132034" rIns="132034" bIns="132034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400" dirty="0" err="1">
                <a:latin typeface="Bookman Old Style" pitchFamily="18" charset="0"/>
              </a:rPr>
              <a:t>Ujian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Tertutup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389438" y="3476625"/>
            <a:ext cx="1189037" cy="923925"/>
          </a:xfrm>
          <a:custGeom>
            <a:avLst/>
            <a:gdLst>
              <a:gd name="connsiteX0" fmla="*/ 0 w 1188210"/>
              <a:gd name="connsiteY0" fmla="*/ 0 h 924267"/>
              <a:gd name="connsiteX1" fmla="*/ 1188210 w 1188210"/>
              <a:gd name="connsiteY1" fmla="*/ 0 h 924267"/>
              <a:gd name="connsiteX2" fmla="*/ 1188210 w 1188210"/>
              <a:gd name="connsiteY2" fmla="*/ 924267 h 924267"/>
              <a:gd name="connsiteX3" fmla="*/ 0 w 1188210"/>
              <a:gd name="connsiteY3" fmla="*/ 924267 h 924267"/>
              <a:gd name="connsiteX4" fmla="*/ 0 w 1188210"/>
              <a:gd name="connsiteY4" fmla="*/ 0 h 92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8210" h="924267">
                <a:moveTo>
                  <a:pt x="0" y="0"/>
                </a:moveTo>
                <a:lnTo>
                  <a:pt x="1188210" y="0"/>
                </a:lnTo>
                <a:lnTo>
                  <a:pt x="1188210" y="924267"/>
                </a:lnTo>
                <a:lnTo>
                  <a:pt x="0" y="9242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14300" tIns="114300" rIns="114300" bIns="114300" spcCol="1270" anchor="ctr"/>
          <a:lstStyle/>
          <a:p>
            <a:pPr marL="228600" lvl="1" indent="-228600" defTabSz="10223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300"/>
          </a:p>
        </p:txBody>
      </p:sp>
      <p:sp>
        <p:nvSpPr>
          <p:cNvPr id="14" name="Freeform 13"/>
          <p:cNvSpPr/>
          <p:nvPr/>
        </p:nvSpPr>
        <p:spPr>
          <a:xfrm>
            <a:off x="4110038" y="4651375"/>
            <a:ext cx="1633537" cy="1143000"/>
          </a:xfrm>
          <a:custGeom>
            <a:avLst/>
            <a:gdLst>
              <a:gd name="connsiteX0" fmla="*/ 0 w 1633717"/>
              <a:gd name="connsiteY0" fmla="*/ 190630 h 1143549"/>
              <a:gd name="connsiteX1" fmla="*/ 190630 w 1633717"/>
              <a:gd name="connsiteY1" fmla="*/ 0 h 1143549"/>
              <a:gd name="connsiteX2" fmla="*/ 1443087 w 1633717"/>
              <a:gd name="connsiteY2" fmla="*/ 0 h 1143549"/>
              <a:gd name="connsiteX3" fmla="*/ 1633717 w 1633717"/>
              <a:gd name="connsiteY3" fmla="*/ 190630 h 1143549"/>
              <a:gd name="connsiteX4" fmla="*/ 1633717 w 1633717"/>
              <a:gd name="connsiteY4" fmla="*/ 952919 h 1143549"/>
              <a:gd name="connsiteX5" fmla="*/ 1443087 w 1633717"/>
              <a:gd name="connsiteY5" fmla="*/ 1143549 h 1143549"/>
              <a:gd name="connsiteX6" fmla="*/ 190630 w 1633717"/>
              <a:gd name="connsiteY6" fmla="*/ 1143549 h 1143549"/>
              <a:gd name="connsiteX7" fmla="*/ 0 w 1633717"/>
              <a:gd name="connsiteY7" fmla="*/ 952919 h 1143549"/>
              <a:gd name="connsiteX8" fmla="*/ 0 w 1633717"/>
              <a:gd name="connsiteY8" fmla="*/ 190630 h 114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717" h="1143549">
                <a:moveTo>
                  <a:pt x="0" y="190630"/>
                </a:moveTo>
                <a:cubicBezTo>
                  <a:pt x="0" y="85348"/>
                  <a:pt x="85348" y="0"/>
                  <a:pt x="190630" y="0"/>
                </a:cubicBezTo>
                <a:lnTo>
                  <a:pt x="1443087" y="0"/>
                </a:lnTo>
                <a:cubicBezTo>
                  <a:pt x="1548369" y="0"/>
                  <a:pt x="1633717" y="85348"/>
                  <a:pt x="1633717" y="190630"/>
                </a:cubicBezTo>
                <a:lnTo>
                  <a:pt x="1633717" y="952919"/>
                </a:lnTo>
                <a:cubicBezTo>
                  <a:pt x="1633717" y="1058201"/>
                  <a:pt x="1548369" y="1143549"/>
                  <a:pt x="1443087" y="1143549"/>
                </a:cubicBezTo>
                <a:lnTo>
                  <a:pt x="190630" y="1143549"/>
                </a:lnTo>
                <a:cubicBezTo>
                  <a:pt x="85348" y="1143549"/>
                  <a:pt x="0" y="1058201"/>
                  <a:pt x="0" y="952919"/>
                </a:cubicBezTo>
                <a:lnTo>
                  <a:pt x="0" y="19063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2034" tIns="132034" rIns="132034" bIns="132034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400" dirty="0" err="1">
                <a:latin typeface="Bookman Old Style" pitchFamily="18" charset="0"/>
              </a:rPr>
              <a:t>Ujian</a:t>
            </a:r>
            <a:r>
              <a:rPr lang="en-US" sz="2400" dirty="0">
                <a:latin typeface="Bookman Old Style" pitchFamily="18" charset="0"/>
              </a:rPr>
              <a:t> Terbuka</a:t>
            </a:r>
          </a:p>
        </p:txBody>
      </p:sp>
      <p:sp>
        <p:nvSpPr>
          <p:cNvPr id="15" name="Freeform 14"/>
          <p:cNvSpPr/>
          <p:nvPr/>
        </p:nvSpPr>
        <p:spPr>
          <a:xfrm>
            <a:off x="5867400" y="4581524"/>
            <a:ext cx="2665413" cy="1971675"/>
          </a:xfrm>
          <a:custGeom>
            <a:avLst/>
            <a:gdLst>
              <a:gd name="connsiteX0" fmla="*/ 0 w 1635144"/>
              <a:gd name="connsiteY0" fmla="*/ 0 h 1048784"/>
              <a:gd name="connsiteX1" fmla="*/ 1635144 w 1635144"/>
              <a:gd name="connsiteY1" fmla="*/ 0 h 1048784"/>
              <a:gd name="connsiteX2" fmla="*/ 1635144 w 1635144"/>
              <a:gd name="connsiteY2" fmla="*/ 1048784 h 1048784"/>
              <a:gd name="connsiteX3" fmla="*/ 0 w 1635144"/>
              <a:gd name="connsiteY3" fmla="*/ 1048784 h 1048784"/>
              <a:gd name="connsiteX4" fmla="*/ 0 w 1635144"/>
              <a:gd name="connsiteY4" fmla="*/ 0 h 104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44" h="1048784">
                <a:moveTo>
                  <a:pt x="0" y="0"/>
                </a:moveTo>
                <a:lnTo>
                  <a:pt x="1635144" y="0"/>
                </a:lnTo>
                <a:lnTo>
                  <a:pt x="1635144" y="1048784"/>
                </a:lnTo>
                <a:lnTo>
                  <a:pt x="0" y="1048784"/>
                </a:lnTo>
                <a:lnTo>
                  <a:pt x="0" y="0"/>
                </a:lnTo>
                <a:close/>
              </a:path>
            </a:pathLst>
          </a:custGeom>
          <a:ln>
            <a:prstDash val="sysDot"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1400" dirty="0"/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1400" dirty="0"/>
          </a:p>
        </p:txBody>
      </p:sp>
      <p:sp>
        <p:nvSpPr>
          <p:cNvPr id="16" name="Freeform 15"/>
          <p:cNvSpPr/>
          <p:nvPr/>
        </p:nvSpPr>
        <p:spPr>
          <a:xfrm>
            <a:off x="3200400" y="1752600"/>
            <a:ext cx="5270500" cy="1089025"/>
          </a:xfrm>
          <a:custGeom>
            <a:avLst/>
            <a:gdLst>
              <a:gd name="connsiteX0" fmla="*/ 0 w 1635144"/>
              <a:gd name="connsiteY0" fmla="*/ 0 h 1048784"/>
              <a:gd name="connsiteX1" fmla="*/ 1635144 w 1635144"/>
              <a:gd name="connsiteY1" fmla="*/ 0 h 1048784"/>
              <a:gd name="connsiteX2" fmla="*/ 1635144 w 1635144"/>
              <a:gd name="connsiteY2" fmla="*/ 1048784 h 1048784"/>
              <a:gd name="connsiteX3" fmla="*/ 0 w 1635144"/>
              <a:gd name="connsiteY3" fmla="*/ 1048784 h 1048784"/>
              <a:gd name="connsiteX4" fmla="*/ 0 w 1635144"/>
              <a:gd name="connsiteY4" fmla="*/ 0 h 104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44" h="1048784">
                <a:moveTo>
                  <a:pt x="0" y="0"/>
                </a:moveTo>
                <a:lnTo>
                  <a:pt x="1635144" y="0"/>
                </a:lnTo>
                <a:lnTo>
                  <a:pt x="1635144" y="1048784"/>
                </a:lnTo>
                <a:lnTo>
                  <a:pt x="0" y="10487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Penelaah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luar</a:t>
            </a:r>
            <a:r>
              <a:rPr lang="en-US" sz="2000" dirty="0">
                <a:latin typeface="Bookman Old Style" pitchFamily="18" charset="0"/>
              </a:rPr>
              <a:t> (</a:t>
            </a:r>
            <a:r>
              <a:rPr lang="en-US" sz="2000" dirty="0" err="1">
                <a:latin typeface="Bookman Old Style" pitchFamily="18" charset="0"/>
              </a:rPr>
              <a:t>mulai</a:t>
            </a:r>
            <a:r>
              <a:rPr lang="en-US" sz="2000" dirty="0">
                <a:latin typeface="Bookman Old Style" pitchFamily="18" charset="0"/>
              </a:rPr>
              <a:t> 1Januari 2018)</a:t>
            </a: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Bookman Old Style" pitchFamily="18" charset="0"/>
              </a:rPr>
              <a:t> Minimal 15 </a:t>
            </a:r>
            <a:r>
              <a:rPr lang="id-ID" sz="2000" dirty="0">
                <a:latin typeface="Bookman Old Style" pitchFamily="18" charset="0"/>
              </a:rPr>
              <a:t>jurnal nasional dan internasional</a:t>
            </a:r>
            <a:r>
              <a:rPr lang="en-US" sz="2000" dirty="0">
                <a:latin typeface="Bookman Old Style" pitchFamily="18" charset="0"/>
              </a:rPr>
              <a:t> yang </a:t>
            </a:r>
            <a:r>
              <a:rPr lang="en-US" sz="2000" dirty="0" err="1">
                <a:latin typeface="Bookman Old Style" pitchFamily="18" charset="0"/>
              </a:rPr>
              <a:t>mutakhir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sebagai</a:t>
            </a:r>
            <a:r>
              <a:rPr lang="en-US" sz="2000" dirty="0">
                <a:latin typeface="Bookman Old Style" pitchFamily="18" charset="0"/>
              </a:rPr>
              <a:t> r</a:t>
            </a:r>
            <a:r>
              <a:rPr lang="id-ID" sz="2000" dirty="0">
                <a:latin typeface="Bookman Old Style" pitchFamily="18" charset="0"/>
              </a:rPr>
              <a:t>ujukan utama (</a:t>
            </a:r>
            <a:r>
              <a:rPr lang="id-ID" sz="2000" b="1" dirty="0">
                <a:latin typeface="Bookman Old Style" pitchFamily="18" charset="0"/>
              </a:rPr>
              <a:t>pustaka primer</a:t>
            </a:r>
            <a:r>
              <a:rPr lang="id-ID" sz="2000" dirty="0">
                <a:latin typeface="Bookman Old Style" pitchFamily="18" charset="0"/>
              </a:rPr>
              <a:t>)</a:t>
            </a:r>
            <a:endParaRPr lang="en-US" sz="2000" dirty="0">
              <a:latin typeface="Bookman Old Style" pitchFamily="18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419600" y="3200400"/>
            <a:ext cx="4249738" cy="1089025"/>
          </a:xfrm>
          <a:custGeom>
            <a:avLst/>
            <a:gdLst>
              <a:gd name="connsiteX0" fmla="*/ 0 w 1635144"/>
              <a:gd name="connsiteY0" fmla="*/ 0 h 1048784"/>
              <a:gd name="connsiteX1" fmla="*/ 1635144 w 1635144"/>
              <a:gd name="connsiteY1" fmla="*/ 0 h 1048784"/>
              <a:gd name="connsiteX2" fmla="*/ 1635144 w 1635144"/>
              <a:gd name="connsiteY2" fmla="*/ 1048784 h 1048784"/>
              <a:gd name="connsiteX3" fmla="*/ 0 w 1635144"/>
              <a:gd name="connsiteY3" fmla="*/ 1048784 h 1048784"/>
              <a:gd name="connsiteX4" fmla="*/ 0 w 1635144"/>
              <a:gd name="connsiteY4" fmla="*/ 0 h 104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44" h="1048784">
                <a:moveTo>
                  <a:pt x="0" y="0"/>
                </a:moveTo>
                <a:lnTo>
                  <a:pt x="1635144" y="0"/>
                </a:lnTo>
                <a:lnTo>
                  <a:pt x="1635144" y="1048784"/>
                </a:lnTo>
                <a:lnTo>
                  <a:pt x="0" y="10487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/>
              <a:t> </a:t>
            </a:r>
            <a:r>
              <a:rPr lang="en-US" sz="2000" dirty="0" err="1">
                <a:latin typeface="Bookman Old Style" pitchFamily="18" charset="0"/>
              </a:rPr>
              <a:t>Artikel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jurnal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dikirim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ke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id-ID" sz="2000" dirty="0">
                <a:latin typeface="Bookman Old Style" pitchFamily="18" charset="0"/>
              </a:rPr>
              <a:t>jurnal internasional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bereputasi</a:t>
            </a:r>
            <a:r>
              <a:rPr lang="en-US" sz="2000" dirty="0">
                <a:latin typeface="Bookman Old Style" pitchFamily="18" charset="0"/>
              </a:rPr>
              <a:t> </a:t>
            </a: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Penguji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luar</a:t>
            </a:r>
            <a:endParaRPr lang="en-US" sz="2000" dirty="0">
              <a:latin typeface="Bookman Old Style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943600" y="4724400"/>
            <a:ext cx="2819400" cy="1600200"/>
          </a:xfrm>
          <a:custGeom>
            <a:avLst/>
            <a:gdLst>
              <a:gd name="connsiteX0" fmla="*/ 0 w 1635144"/>
              <a:gd name="connsiteY0" fmla="*/ 0 h 1048784"/>
              <a:gd name="connsiteX1" fmla="*/ 1635144 w 1635144"/>
              <a:gd name="connsiteY1" fmla="*/ 0 h 1048784"/>
              <a:gd name="connsiteX2" fmla="*/ 1635144 w 1635144"/>
              <a:gd name="connsiteY2" fmla="*/ 1048784 h 1048784"/>
              <a:gd name="connsiteX3" fmla="*/ 0 w 1635144"/>
              <a:gd name="connsiteY3" fmla="*/ 1048784 h 1048784"/>
              <a:gd name="connsiteX4" fmla="*/ 0 w 1635144"/>
              <a:gd name="connsiteY4" fmla="*/ 0 h 104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44" h="1048784">
                <a:moveTo>
                  <a:pt x="0" y="0"/>
                </a:moveTo>
                <a:lnTo>
                  <a:pt x="1635144" y="0"/>
                </a:lnTo>
                <a:lnTo>
                  <a:pt x="1635144" y="1048784"/>
                </a:lnTo>
                <a:lnTo>
                  <a:pt x="0" y="10487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/>
              <a:t> </a:t>
            </a:r>
            <a:r>
              <a:rPr lang="en-US" sz="2000" dirty="0" err="1">
                <a:latin typeface="Bookman Old Style" pitchFamily="18" charset="0"/>
              </a:rPr>
              <a:t>Artikel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jurnal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diterima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dirty="0">
                <a:latin typeface="Bookman Old Style" pitchFamily="18" charset="0"/>
              </a:rPr>
              <a:t>(</a:t>
            </a:r>
            <a:r>
              <a:rPr lang="en-US" sz="2000" i="1" dirty="0">
                <a:latin typeface="Bookman Old Style" pitchFamily="18" charset="0"/>
              </a:rPr>
              <a:t>accepted) </a:t>
            </a:r>
            <a:r>
              <a:rPr lang="en-US" sz="2000" dirty="0" err="1">
                <a:latin typeface="Bookman Old Style" pitchFamily="18" charset="0"/>
              </a:rPr>
              <a:t>pada</a:t>
            </a:r>
            <a:r>
              <a:rPr lang="id-ID" sz="2000" dirty="0">
                <a:latin typeface="Bookman Old Style" pitchFamily="18" charset="0"/>
              </a:rPr>
              <a:t> jurnal internasional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bereputasi</a:t>
            </a:r>
            <a:r>
              <a:rPr lang="en-US" sz="2000" dirty="0">
                <a:latin typeface="Bookman Old Style" pitchFamily="18" charset="0"/>
              </a:rPr>
              <a:t> </a:t>
            </a: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Penguji</a:t>
            </a:r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luar</a:t>
            </a:r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</p:spPr>
        <p:txBody>
          <a:bodyPr>
            <a:noAutofit/>
          </a:bodyPr>
          <a:lstStyle/>
          <a:p>
            <a:r>
              <a:rPr sz="2800">
                <a:solidFill>
                  <a:srgbClr val="002060"/>
                </a:solidFill>
                <a:latin typeface="Book Antiqua" pitchFamily="18" charset="0"/>
              </a:rPr>
              <a:t>Kriteria Jurnal Internasional Bereputasi</a:t>
            </a:r>
            <a:endParaRPr lang="en-US" sz="11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600200"/>
            <a:ext cx="7772400" cy="4830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9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3900" dirty="0">
              <a:solidFill>
                <a:srgbClr val="00206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772400" y="304800"/>
            <a:ext cx="914400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3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914400" y="1397000"/>
          <a:ext cx="79248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406</Words>
  <Application>Microsoft Office PowerPoint</Application>
  <PresentationFormat>On-screen Show (4:3)</PresentationFormat>
  <Paragraphs>90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Bookman Old Style</vt:lpstr>
      <vt:lpstr>Calibri</vt:lpstr>
      <vt:lpstr>Centaur</vt:lpstr>
      <vt:lpstr>Century Schoolbook</vt:lpstr>
      <vt:lpstr>Georgia</vt:lpstr>
      <vt:lpstr>Helvetica</vt:lpstr>
      <vt:lpstr>Training</vt:lpstr>
      <vt:lpstr>  penyelesaian studi  program doktor   </vt:lpstr>
      <vt:lpstr>Agenda </vt:lpstr>
      <vt:lpstr>Penataan Program Doktor</vt:lpstr>
      <vt:lpstr>PowerPoint Presentation</vt:lpstr>
      <vt:lpstr>Revitalisasi Pascasarjana</vt:lpstr>
      <vt:lpstr>Reputasi Lulusan </vt:lpstr>
      <vt:lpstr>Penyelesaian Studi</vt:lpstr>
      <vt:lpstr>Tahapan Penyelesaian Program Doktor (1)</vt:lpstr>
      <vt:lpstr>Kriteria Jurnal Internasional Bereputasi</vt:lpstr>
      <vt:lpstr>Diskusi bersama Korprodi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2017-09-23T11:49:22Z</dcterms:created>
  <dcterms:modified xsi:type="dcterms:W3CDTF">2017-11-29T00:47:31Z</dcterms:modified>
</cp:coreProperties>
</file>